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7"/>
  </p:notesMasterIdLst>
  <p:handoutMasterIdLst>
    <p:handoutMasterId r:id="rId18"/>
  </p:handoutMasterIdLst>
  <p:sldIdLst>
    <p:sldId id="279" r:id="rId7"/>
    <p:sldId id="259" r:id="rId8"/>
    <p:sldId id="285" r:id="rId9"/>
    <p:sldId id="286" r:id="rId10"/>
    <p:sldId id="287" r:id="rId11"/>
    <p:sldId id="266" r:id="rId12"/>
    <p:sldId id="271" r:id="rId13"/>
    <p:sldId id="273" r:id="rId14"/>
    <p:sldId id="274" r:id="rId15"/>
    <p:sldId id="277" r:id="rId16"/>
  </p:sldIdLst>
  <p:sldSz cx="9144000" cy="6858000" type="screen4x3"/>
  <p:notesSz cx="6724650" cy="9874250"/>
  <p:defaultTextStyle>
    <a:defPPr>
      <a:defRPr lang="fr-B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E0390C"/>
    <a:srgbClr val="33CC33"/>
    <a:srgbClr val="DF0D7D"/>
    <a:srgbClr val="FF29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81" autoAdjust="0"/>
  </p:normalViewPr>
  <p:slideViewPr>
    <p:cSldViewPr snapToObjects="1">
      <p:cViewPr varScale="1">
        <p:scale>
          <a:sx n="67" d="100"/>
          <a:sy n="67" d="100"/>
        </p:scale>
        <p:origin x="16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9" tIns="45499" rIns="90999" bIns="45499" numCol="1" anchor="t" anchorCtr="0" compatLnSpc="1">
            <a:prstTxWarp prst="textNoShape">
              <a:avLst/>
            </a:prstTxWarp>
          </a:bodyPr>
          <a:lstStyle>
            <a:lvl1pPr defTabSz="455613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62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9" tIns="45499" rIns="90999" bIns="45499" numCol="1" anchor="t" anchorCtr="0" compatLnSpc="1">
            <a:prstTxWarp prst="textNoShape">
              <a:avLst/>
            </a:prstTxWarp>
          </a:bodyPr>
          <a:lstStyle>
            <a:lvl1pPr algn="r" defTabSz="455613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46C1DA1-2848-42E2-BE23-4FDB24C30DDE}" type="datetime1">
              <a:rPr lang="en-GB" altLang="fr-FR"/>
              <a:pPr>
                <a:defRPr/>
              </a:pPr>
              <a:t>04/12/2018</a:t>
            </a:fld>
            <a:endParaRPr lang="it-IT" altLang="fr-FR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162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9" tIns="45499" rIns="90999" bIns="45499" numCol="1" anchor="b" anchorCtr="0" compatLnSpc="1">
            <a:prstTxWarp prst="textNoShape">
              <a:avLst/>
            </a:prstTxWarp>
          </a:bodyPr>
          <a:lstStyle>
            <a:lvl1pPr defTabSz="455613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8950"/>
            <a:ext cx="29162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9" tIns="45499" rIns="90999" bIns="45499" numCol="1" anchor="b" anchorCtr="0" compatLnSpc="1">
            <a:prstTxWarp prst="textNoShape">
              <a:avLst/>
            </a:prstTxWarp>
          </a:bodyPr>
          <a:lstStyle>
            <a:lvl1pPr algn="r" defTabSz="455613" eaLnBrk="0" hangingPunct="0">
              <a:defRPr sz="1200"/>
            </a:lvl1pPr>
          </a:lstStyle>
          <a:p>
            <a:fld id="{A21E49A2-E316-4669-A895-2A3109B18FAE}" type="slidenum">
              <a:rPr lang="en-GB" altLang="fr-FR"/>
              <a:pPr/>
              <a:t>‹N›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271602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6238" cy="493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99" tIns="45499" rIns="90999" bIns="45499" numCol="1" anchor="t" anchorCtr="0" compatLnSpc="1">
            <a:prstTxWarp prst="textNoShape">
              <a:avLst/>
            </a:prstTxWarp>
          </a:bodyPr>
          <a:lstStyle>
            <a:lvl1pPr defTabSz="455613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06825" y="0"/>
            <a:ext cx="2916238" cy="493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99" tIns="45499" rIns="90999" bIns="45499" numCol="1" anchor="t" anchorCtr="0" compatLnSpc="1">
            <a:prstTxWarp prst="textNoShape">
              <a:avLst/>
            </a:prstTxWarp>
          </a:bodyPr>
          <a:lstStyle>
            <a:lvl1pPr algn="r" defTabSz="45561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B5F8F37-C3D0-45F0-9EF4-3D2A084E877A}" type="datetime1">
              <a:rPr lang="fr-FR" altLang="fr-FR"/>
              <a:pPr>
                <a:defRPr/>
              </a:pPr>
              <a:t>04/12/2018</a:t>
            </a:fld>
            <a:endParaRPr lang="it-IT" altLang="fr-FR" dirty="0"/>
          </a:p>
        </p:txBody>
      </p:sp>
      <p:sp>
        <p:nvSpPr>
          <p:cNvPr id="34820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895350" y="741363"/>
            <a:ext cx="4933950" cy="3700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71513" y="4687888"/>
            <a:ext cx="5381625" cy="4445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99" tIns="45499" rIns="90999" bIns="454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fr-FR" noProof="0" smtClean="0"/>
              <a:t>Cliquez pour modifier les styles du texte du masque</a:t>
            </a:r>
          </a:p>
          <a:p>
            <a:pPr lvl="1"/>
            <a:r>
              <a:rPr lang="nl-BE" altLang="fr-FR" noProof="0" smtClean="0"/>
              <a:t>Deuxième niveau</a:t>
            </a:r>
          </a:p>
          <a:p>
            <a:pPr lvl="2"/>
            <a:r>
              <a:rPr lang="nl-BE" altLang="fr-FR" noProof="0" smtClean="0"/>
              <a:t>Troisième niveau</a:t>
            </a:r>
          </a:p>
          <a:p>
            <a:pPr lvl="3"/>
            <a:r>
              <a:rPr lang="nl-BE" altLang="fr-FR" noProof="0" smtClean="0"/>
              <a:t>Quatrième niveau</a:t>
            </a:r>
          </a:p>
          <a:p>
            <a:pPr lvl="4"/>
            <a:r>
              <a:rPr lang="nl-BE" altLang="fr-FR" noProof="0" smtClean="0"/>
              <a:t>Cinquième niveau</a:t>
            </a:r>
            <a:endParaRPr lang="fr-FR" alt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378950"/>
            <a:ext cx="2916238" cy="493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99" tIns="45499" rIns="90999" bIns="45499" numCol="1" anchor="b" anchorCtr="0" compatLnSpc="1">
            <a:prstTxWarp prst="textNoShape">
              <a:avLst/>
            </a:prstTxWarp>
          </a:bodyPr>
          <a:lstStyle>
            <a:lvl1pPr defTabSz="455613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06825" y="9378950"/>
            <a:ext cx="2916238" cy="493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999" tIns="45499" rIns="90999" bIns="45499" numCol="1" anchor="b" anchorCtr="0" compatLnSpc="1">
            <a:prstTxWarp prst="textNoShape">
              <a:avLst/>
            </a:prstTxWarp>
          </a:bodyPr>
          <a:lstStyle>
            <a:lvl1pPr algn="r" defTabSz="455613">
              <a:defRPr sz="1200">
                <a:latin typeface="Calibri" panose="020F0502020204030204" pitchFamily="34" charset="0"/>
              </a:defRPr>
            </a:lvl1pPr>
          </a:lstStyle>
          <a:p>
            <a:fld id="{EAB5092C-7D6D-4F77-914A-BFF566AE0E2D}" type="slidenum">
              <a:rPr lang="fr-FR" altLang="fr-FR"/>
              <a:pPr/>
              <a:t>‹N›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387162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092C-7D6D-4F77-914A-BFF566AE0E2D}" type="slidenum">
              <a:rPr lang="fr-FR" altLang="fr-FR" smtClean="0"/>
              <a:pPr/>
              <a:t>2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364558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092C-7D6D-4F77-914A-BFF566AE0E2D}" type="slidenum">
              <a:rPr lang="fr-FR" altLang="fr-FR" smtClean="0"/>
              <a:pPr/>
              <a:t>4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98008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2276A-BCE8-42AC-B84E-8DD434C5F2F5}" type="datetime1">
              <a:rPr lang="fr-FR" altLang="fr-FR" smtClean="0"/>
              <a:t>04/12/2018</a:t>
            </a:fld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89A78-4670-43D7-BE22-83A6781170D8}" type="slidenum">
              <a:rPr lang="fr-FR" altLang="fr-FR"/>
              <a:pPr/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946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BD6D-2341-4DA7-B2FC-7083ECEA464D}" type="datetime1">
              <a:rPr lang="fr-FR" altLang="fr-FR" smtClean="0"/>
              <a:t>04/12/2018</a:t>
            </a:fld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3B6A6-A6F4-47CB-830B-5AD7C9F0DD95}" type="slidenum">
              <a:rPr lang="fr-FR" altLang="fr-FR"/>
              <a:pPr/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912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098E4-3F6C-429E-A098-80A1AA419424}" type="datetime1">
              <a:rPr lang="fr-FR" altLang="fr-FR" smtClean="0"/>
              <a:t>04/12/2018</a:t>
            </a:fld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40121-1F11-4DF5-802C-EE9994E19079}" type="slidenum">
              <a:rPr lang="fr-FR" altLang="fr-FR"/>
              <a:pPr/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742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0C12F-9B8B-4910-A06C-FDFE8038F60F}" type="datetime1">
              <a:rPr lang="fr-FR" altLang="fr-FR" smtClean="0"/>
              <a:t>04/12/2018</a:t>
            </a:fld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81E88-4100-462B-BC9C-B2B8B4ACA055}" type="slidenum">
              <a:rPr lang="fr-FR" altLang="fr-FR"/>
              <a:pPr/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4167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3CAC-2C14-476A-8C56-D29B8C062947}" type="datetime1">
              <a:rPr lang="fr-FR" altLang="fr-FR" smtClean="0"/>
              <a:t>04/12/2018</a:t>
            </a:fld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C3B03-9DB5-4493-ABB8-879464F70E4F}" type="slidenum">
              <a:rPr lang="fr-FR" altLang="fr-FR"/>
              <a:pPr/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750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46858-C0CF-4D2B-ACE3-CDB3AD2E8D56}" type="datetime1">
              <a:rPr lang="fr-FR" altLang="fr-FR" smtClean="0"/>
              <a:t>04/12/2018</a:t>
            </a:fld>
            <a:endParaRPr lang="fr-FR" alt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23920-9646-49BB-B52C-BB30C49AD432}" type="slidenum">
              <a:rPr lang="fr-FR" altLang="fr-FR"/>
              <a:pPr/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279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70D5-B865-45D3-AC79-963C71191BE7}" type="datetime1">
              <a:rPr lang="fr-FR" altLang="fr-FR" smtClean="0"/>
              <a:t>04/12/2018</a:t>
            </a:fld>
            <a:endParaRPr lang="fr-FR" alt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1BAA6-CC0A-47C5-BB4B-CBB701252CF8}" type="slidenum">
              <a:rPr lang="fr-FR" altLang="fr-FR"/>
              <a:pPr/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844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2EE9F-B81A-4D5C-99D7-4CD0D1952856}" type="datetime1">
              <a:rPr lang="fr-FR" altLang="fr-FR" smtClean="0"/>
              <a:t>04/12/2018</a:t>
            </a:fld>
            <a:endParaRPr lang="fr-FR" alt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1C72F-BB38-4B29-8071-8C3C34DB6709}" type="slidenum">
              <a:rPr lang="fr-FR" altLang="fr-FR"/>
              <a:pPr/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3033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48983-744D-4523-BF8D-0EB48DD03BDE}" type="datetime1">
              <a:rPr lang="fr-FR" altLang="fr-FR" smtClean="0"/>
              <a:t>04/12/2018</a:t>
            </a:fld>
            <a:endParaRPr lang="fr-FR" alt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F3312-B5BD-46FC-AB96-8A848D637B55}" type="slidenum">
              <a:rPr lang="fr-FR" altLang="fr-FR"/>
              <a:pPr/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3468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20D26-BADC-43A0-BD53-2D39429809C7}" type="datetime1">
              <a:rPr lang="fr-FR" altLang="fr-FR" smtClean="0"/>
              <a:t>04/12/2018</a:t>
            </a:fld>
            <a:endParaRPr lang="fr-FR" alt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3C68D-9BAD-4E7D-B54D-CA4FA32C8EEA}" type="slidenum">
              <a:rPr lang="fr-FR" altLang="fr-FR"/>
              <a:pPr/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313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B35D-2317-4369-A5AA-040785453C14}" type="datetime1">
              <a:rPr lang="fr-FR" altLang="fr-FR" smtClean="0"/>
              <a:t>04/12/2018</a:t>
            </a:fld>
            <a:endParaRPr lang="fr-FR" alt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A10E9-02B3-4A41-9AEE-FC1186EBDE45}" type="slidenum">
              <a:rPr lang="fr-FR" altLang="fr-FR"/>
              <a:pPr/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572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42913" y="1233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fr-FR" smtClean="0"/>
              <a:t>Cliquez et modifiez le titre</a:t>
            </a:r>
            <a:endParaRPr lang="fr-FR" alt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935038" y="2492375"/>
            <a:ext cx="7489825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fr-FR" smtClean="0"/>
              <a:t>Cliquez pour modifier les styles du texte du masque</a:t>
            </a:r>
          </a:p>
          <a:p>
            <a:pPr lvl="1"/>
            <a:r>
              <a:rPr lang="nl-BE" altLang="fr-FR" smtClean="0"/>
              <a:t>Deuxième niveau</a:t>
            </a:r>
          </a:p>
          <a:p>
            <a:pPr lvl="2"/>
            <a:r>
              <a:rPr lang="nl-BE" altLang="fr-FR" smtClean="0"/>
              <a:t>Troisième niveau</a:t>
            </a:r>
          </a:p>
          <a:p>
            <a:pPr lvl="3"/>
            <a:r>
              <a:rPr lang="nl-BE" altLang="fr-FR" smtClean="0"/>
              <a:t>Quatrième niveau</a:t>
            </a:r>
          </a:p>
          <a:p>
            <a:pPr lvl="4"/>
            <a:r>
              <a:rPr lang="nl-BE" altLang="fr-FR" smtClean="0"/>
              <a:t>Cinquième niveau</a:t>
            </a:r>
            <a:endParaRPr lang="fr-FR" alt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415146F-B65E-4A02-8B8F-2FAAF1817442}" type="datetime1">
              <a:rPr lang="fr-FR" altLang="fr-FR" smtClean="0"/>
              <a:t>04/12/2018</a:t>
            </a:fld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F9E7F8F-7C8C-44DD-B9C8-366EEAA93021}" type="slidenum">
              <a:rPr lang="fr-FR" altLang="fr-FR"/>
              <a:pPr/>
              <a:t>‹N›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lnSpc>
          <a:spcPct val="85000"/>
        </a:lnSpc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F0D7D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F0D7D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F0D7D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F0D7D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lnSpc>
          <a:spcPct val="85000"/>
        </a:lnSpc>
        <a:spcBef>
          <a:spcPct val="0"/>
        </a:spcBef>
        <a:spcAft>
          <a:spcPct val="2500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eesc.europa.eu/en/our-work/opinions-information-reports/opinions/connecting-europe-facility-cef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eesc.europa.eu/en/our-work/opinions-information-reports/opinions/multiannual-financial-framework-after-2020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rl.europa.eu/sides/getDoc.do?pubRef=-//EP//TEXT+REPORT+A8-2018-0358+0+DOC+XML+V0//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esc.europa.eu/en/our-work/opinions-information-reports/opinions/connecting-europe-facility-ce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470025"/>
          </a:xfrm>
        </p:spPr>
        <p:txBody>
          <a:bodyPr/>
          <a:lstStyle/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'opinione del CESE sul Quadro Finanziario Pluriennale e un focus su 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Facility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417712"/>
          </a:xfrm>
        </p:spPr>
        <p:txBody>
          <a:bodyPr numCol="1"/>
          <a:lstStyle/>
          <a:p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Ing. Alberto Mazzola</a:t>
            </a:r>
          </a:p>
          <a:p>
            <a:r>
              <a:rPr lang="it-IT" sz="1200" i="1" dirty="0" smtClean="0">
                <a:latin typeface="+mj-lt"/>
              </a:rPr>
              <a:t>Membro Italiano </a:t>
            </a:r>
            <a:r>
              <a:rPr lang="it-IT" sz="1200" i="1" dirty="0">
                <a:latin typeface="+mj-lt"/>
              </a:rPr>
              <a:t>del Comitato economico e Sociale </a:t>
            </a:r>
            <a:r>
              <a:rPr lang="it-IT" sz="1200" i="1" dirty="0" smtClean="0">
                <a:latin typeface="+mj-lt"/>
              </a:rPr>
              <a:t>Europeo</a:t>
            </a:r>
            <a:endParaRPr lang="it-IT" sz="1200" i="1" dirty="0">
              <a:latin typeface="+mj-lt"/>
            </a:endParaRPr>
          </a:p>
          <a:p>
            <a:r>
              <a:rPr lang="it-IT" sz="1200" i="1" dirty="0" smtClean="0">
                <a:latin typeface="+mj-lt"/>
              </a:rPr>
              <a:t>Vicepresidente della Sezione TEN (Trasporti</a:t>
            </a:r>
            <a:r>
              <a:rPr lang="it-IT" sz="1200" i="1" dirty="0">
                <a:latin typeface="+mj-lt"/>
              </a:rPr>
              <a:t>, energia, infrastrutture, società </a:t>
            </a:r>
            <a:r>
              <a:rPr lang="it-IT" sz="1200" i="1" dirty="0" smtClean="0">
                <a:latin typeface="+mj-lt"/>
              </a:rPr>
              <a:t>dell'informazione)</a:t>
            </a:r>
          </a:p>
          <a:p>
            <a:r>
              <a:rPr lang="it-IT" sz="1200" i="1" dirty="0" smtClean="0">
                <a:latin typeface="+mj-lt"/>
              </a:rPr>
              <a:t>Presidente del </a:t>
            </a:r>
            <a:r>
              <a:rPr lang="it-IT" sz="1200" i="1" dirty="0">
                <a:latin typeface="+mj-lt"/>
              </a:rPr>
              <a:t>Comitato di monitoraggio </a:t>
            </a:r>
            <a:r>
              <a:rPr lang="it-IT" sz="1200" i="1" dirty="0" smtClean="0">
                <a:latin typeface="+mj-lt"/>
              </a:rPr>
              <a:t>del Commercio </a:t>
            </a:r>
            <a:r>
              <a:rPr lang="it-IT" sz="1200" i="1" dirty="0">
                <a:latin typeface="+mj-lt"/>
              </a:rPr>
              <a:t>internazionale</a:t>
            </a:r>
          </a:p>
          <a:p>
            <a:r>
              <a:rPr lang="it-IT" sz="1200" i="1" dirty="0" smtClean="0">
                <a:latin typeface="+mj-lt"/>
              </a:rPr>
              <a:t>Responsabile </a:t>
            </a:r>
            <a:r>
              <a:rPr lang="it-IT" sz="1200" i="1" dirty="0">
                <a:latin typeface="+mj-lt"/>
              </a:rPr>
              <a:t>degli Affari istituzionali internazionali delle Ferrovie dello Stato Italiane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9A78-4670-43D7-BE22-83A6781170D8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2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Raccomandazioni del CESE nel Parere</a:t>
            </a:r>
            <a:b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000" dirty="0"/>
              <a:t>(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tx2">
                    <a:lumMod val="75000"/>
                  </a:schemeClr>
                </a:solidFill>
              </a:rPr>
              <a:t>Consultabile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en-GB" sz="1000" dirty="0" err="1">
                <a:solidFill>
                  <a:schemeClr val="tx2">
                    <a:lumMod val="75000"/>
                  </a:schemeClr>
                </a:solidFill>
              </a:rPr>
              <a:t>scaricabile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en-GB" sz="1000" dirty="0" err="1">
                <a:solidFill>
                  <a:schemeClr val="tx2">
                    <a:lumMod val="75000"/>
                  </a:schemeClr>
                </a:solidFill>
              </a:rPr>
              <a:t>Italiano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tx2">
                    <a:lumMod val="75000"/>
                  </a:schemeClr>
                </a:solidFill>
                <a:hlinkClick r:id="rId2"/>
              </a:rPr>
              <a:t>sul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 </a:t>
            </a:r>
            <a:r>
              <a:rPr lang="en-GB" sz="1000" dirty="0" err="1">
                <a:solidFill>
                  <a:schemeClr val="tx2">
                    <a:lumMod val="75000"/>
                  </a:schemeClr>
                </a:solidFill>
                <a:hlinkClick r:id="rId2"/>
              </a:rPr>
              <a:t>sito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 del CESE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8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8000" dirty="0">
                <a:solidFill>
                  <a:schemeClr val="tx2">
                    <a:lumMod val="75000"/>
                  </a:schemeClr>
                </a:solidFill>
              </a:rPr>
            </a:b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5512"/>
            <a:ext cx="4038600" cy="4525963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alutare l'impatto economico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prodotto finora dagli strumenti precedenti sui singoli Stati Membri.</a:t>
            </a:r>
          </a:p>
          <a:p>
            <a:pPr algn="just"/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Armonizzare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in modo più preciso le definizioni del contenuto delle quattro principali aree d'intervento. </a:t>
            </a:r>
          </a:p>
          <a:p>
            <a:pPr algn="just"/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Maggiore chiarezza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del ruolo della BEI.</a:t>
            </a:r>
          </a:p>
          <a:p>
            <a:pPr marL="0" indent="0" algn="just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95512"/>
            <a:ext cx="4038600" cy="274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3920-9646-49BB-B52C-BB30C49AD432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57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Nuovo MFF: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1279 miliardi di euro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1.104% RNL dell’Ue a 27)</a:t>
            </a:r>
          </a:p>
          <a:p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</a:rPr>
              <a:t>Bigger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budget for a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</a:rPr>
              <a:t>smaller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Europe»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cifra del MFF totale rimane quasi invariata, ma spesa maggiore per gli stati causa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Brexit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dato che UK era contributore netto.</a:t>
            </a: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Aumenti per Ricerca, Erasmus+,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Immigrazione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Nuovo meccanismo di stabilizzazione per l’Eurozona. </a:t>
            </a: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Tagli a politiche di coesione e PAC.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3920-9646-49BB-B52C-BB30C49AD432}" type="slidenum">
              <a:rPr lang="fr-FR" altLang="fr-FR" smtClean="0"/>
              <a:pPr/>
              <a:t>2</a:t>
            </a:fld>
            <a:endParaRPr lang="fr-FR" alt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1"/>
            <a:ext cx="4038600" cy="4248472"/>
          </a:xfrm>
        </p:spPr>
      </p:pic>
    </p:spTree>
    <p:extLst>
      <p:ext uri="{BB962C8B-B14F-4D97-AF65-F5344CB8AC3E}">
        <p14:creationId xmlns:p14="http://schemas.microsoft.com/office/powerpoint/2010/main" val="26585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2913" y="1233488"/>
            <a:ext cx="8229600" cy="1143000"/>
          </a:xfr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parere del CESE sul MFF</a:t>
            </a:r>
            <a:b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1000" dirty="0" err="1" smtClean="0">
                <a:solidFill>
                  <a:schemeClr val="tx2">
                    <a:lumMod val="75000"/>
                  </a:schemeClr>
                </a:solidFill>
              </a:rPr>
              <a:t>Consultabile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en-GB" sz="1000" dirty="0" err="1">
                <a:solidFill>
                  <a:schemeClr val="tx2">
                    <a:lumMod val="75000"/>
                  </a:schemeClr>
                </a:solidFill>
              </a:rPr>
              <a:t>scaricabile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en-GB" sz="1000" dirty="0" err="1">
                <a:solidFill>
                  <a:schemeClr val="tx2">
                    <a:lumMod val="75000"/>
                  </a:schemeClr>
                </a:solidFill>
              </a:rPr>
              <a:t>Italiano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tx2">
                    <a:lumMod val="75000"/>
                  </a:schemeClr>
                </a:solidFill>
                <a:hlinkClick r:id="rId2"/>
              </a:rPr>
              <a:t>sul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 </a:t>
            </a:r>
            <a:r>
              <a:rPr lang="en-GB" sz="1000" dirty="0" err="1">
                <a:solidFill>
                  <a:schemeClr val="tx2">
                    <a:lumMod val="75000"/>
                  </a:schemeClr>
                </a:solidFill>
                <a:hlinkClick r:id="rId2"/>
              </a:rPr>
              <a:t>sito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 del 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CESE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6" y="2366361"/>
            <a:ext cx="4245868" cy="4188553"/>
          </a:xfrm>
        </p:spPr>
      </p:pic>
      <p:sp>
        <p:nvSpPr>
          <p:cNvPr id="9" name="Text Placeholder 13"/>
          <p:cNvSpPr>
            <a:spLocks noGrp="1"/>
          </p:cNvSpPr>
          <p:nvPr>
            <p:ph type="body" idx="1"/>
          </p:nvPr>
        </p:nvSpPr>
        <p:spPr>
          <a:xfrm>
            <a:off x="282352" y="2256197"/>
            <a:ext cx="2777480" cy="240581"/>
          </a:xfrm>
        </p:spPr>
        <p:txBody>
          <a:bodyPr/>
          <a:lstStyle/>
          <a:p>
            <a:r>
              <a:rPr lang="en-GB" sz="800" dirty="0" err="1" smtClean="0">
                <a:solidFill>
                  <a:schemeClr val="accent1">
                    <a:lumMod val="75000"/>
                  </a:schemeClr>
                </a:solidFill>
              </a:rPr>
              <a:t>L’andamento</a:t>
            </a:r>
            <a:r>
              <a:rPr lang="en-GB" sz="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accent1">
                    <a:lumMod val="75000"/>
                  </a:schemeClr>
                </a:solidFill>
              </a:rPr>
              <a:t>dei</a:t>
            </a:r>
            <a:r>
              <a:rPr lang="en-GB" sz="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accent1">
                    <a:lumMod val="75000"/>
                  </a:schemeClr>
                </a:solidFill>
              </a:rPr>
              <a:t>principali</a:t>
            </a:r>
            <a:r>
              <a:rPr lang="en-GB" sz="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800" dirty="0" err="1" smtClean="0">
                <a:solidFill>
                  <a:schemeClr val="accent1">
                    <a:lumMod val="75000"/>
                  </a:schemeClr>
                </a:solidFill>
              </a:rPr>
              <a:t>programmi</a:t>
            </a:r>
            <a:r>
              <a:rPr lang="en-GB" sz="800" dirty="0" smtClean="0">
                <a:solidFill>
                  <a:schemeClr val="accent1">
                    <a:lumMod val="75000"/>
                  </a:schemeClr>
                </a:solidFill>
              </a:rPr>
              <a:t> UE </a:t>
            </a:r>
            <a:r>
              <a:rPr lang="en-GB" sz="800" dirty="0" err="1" smtClean="0">
                <a:solidFill>
                  <a:schemeClr val="accent1">
                    <a:lumMod val="75000"/>
                  </a:schemeClr>
                </a:solidFill>
              </a:rPr>
              <a:t>negli</a:t>
            </a:r>
            <a:r>
              <a:rPr lang="en-GB" sz="8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800" dirty="0" err="1" smtClean="0">
                <a:solidFill>
                  <a:schemeClr val="accent1">
                    <a:lumMod val="75000"/>
                  </a:schemeClr>
                </a:solidFill>
              </a:rPr>
              <a:t>ultimi</a:t>
            </a:r>
            <a:r>
              <a:rPr lang="en-GB" sz="800" dirty="0" smtClean="0">
                <a:solidFill>
                  <a:schemeClr val="accent1">
                    <a:lumMod val="75000"/>
                  </a:schemeClr>
                </a:solidFill>
              </a:rPr>
              <a:t> 7 MFF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475021" y="2366361"/>
            <a:ext cx="3998319" cy="3843672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Soglia del 1.3% del RNL EU 27. </a:t>
            </a:r>
          </a:p>
          <a:p>
            <a:endParaRPr lang="it-IT" sz="28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Invito a riformare la PAC</a:t>
            </a:r>
            <a:r>
              <a:rPr lang="it-IT" sz="2800" b="0" dirty="0" smtClean="0">
                <a:solidFill>
                  <a:schemeClr val="tx2">
                    <a:lumMod val="75000"/>
                  </a:schemeClr>
                </a:solidFill>
              </a:rPr>
              <a:t>, mantenendo lo stesso livello di finanziamento attuale. </a:t>
            </a:r>
          </a:p>
          <a:p>
            <a:endParaRPr lang="it-IT" sz="28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 smtClean="0">
                <a:solidFill>
                  <a:schemeClr val="tx2">
                    <a:lumMod val="75000"/>
                  </a:schemeClr>
                </a:solidFill>
              </a:rPr>
              <a:t>Mantenere 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le Politiche di Coesione a livello attuale.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 smtClean="0">
                <a:solidFill>
                  <a:schemeClr val="tx2">
                    <a:lumMod val="75000"/>
                  </a:schemeClr>
                </a:solidFill>
              </a:rPr>
              <a:t>Maggiore sostegno al 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meccanismo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di stabilizzazione per la zona 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euro.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 smtClean="0">
                <a:solidFill>
                  <a:schemeClr val="tx2">
                    <a:lumMod val="75000"/>
                  </a:schemeClr>
                </a:solidFill>
              </a:rPr>
              <a:t>Menzione alla riforma dell’Eurozona e politiche ambiziose per i fondi propri dell'Unione.</a:t>
            </a:r>
            <a:endParaRPr lang="en-US" sz="2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BAA6-CC0A-47C5-BB4B-CBB701252CF8}" type="slidenum">
              <a:rPr lang="fr-FR" altLang="fr-FR" smtClean="0"/>
              <a:pPr/>
              <a:t>3</a:t>
            </a:fld>
            <a:endParaRPr lang="fr-FR" altLang="fr-FR"/>
          </a:p>
        </p:txBody>
      </p:sp>
      <p:sp>
        <p:nvSpPr>
          <p:cNvPr id="25" name="Down Arrow 24"/>
          <p:cNvSpPr/>
          <p:nvPr/>
        </p:nvSpPr>
        <p:spPr>
          <a:xfrm>
            <a:off x="3710213" y="3191133"/>
            <a:ext cx="288032" cy="648072"/>
          </a:xfrm>
          <a:prstGeom prst="downArrow">
            <a:avLst/>
          </a:prstGeom>
          <a:ln w="63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362187" y="2972168"/>
            <a:ext cx="9840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err="1" smtClean="0">
                <a:solidFill>
                  <a:schemeClr val="accent1"/>
                </a:solidFill>
              </a:rPr>
              <a:t>Nuovo</a:t>
            </a:r>
            <a:r>
              <a:rPr lang="en-GB" sz="800" b="1" dirty="0" smtClean="0">
                <a:solidFill>
                  <a:schemeClr val="accent1"/>
                </a:solidFill>
              </a:rPr>
              <a:t> MFF</a:t>
            </a:r>
            <a:endParaRPr lang="en-US" sz="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2913" y="1233488"/>
            <a:ext cx="8229600" cy="1143000"/>
          </a:xfrm>
        </p:spPr>
        <p:txBody>
          <a:bodyPr/>
          <a:lstStyle/>
          <a:p>
            <a:r>
              <a:rPr lang="it-I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relazione interlocutoria del Parlamento Europeo sul MFF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1000" dirty="0" err="1" smtClean="0">
                <a:solidFill>
                  <a:schemeClr val="tx2">
                    <a:lumMod val="75000"/>
                  </a:schemeClr>
                </a:solidFill>
              </a:rPr>
              <a:t>Consultabile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en-GB" sz="1000" dirty="0" err="1">
                <a:solidFill>
                  <a:schemeClr val="tx2">
                    <a:lumMod val="75000"/>
                  </a:schemeClr>
                </a:solidFill>
              </a:rPr>
              <a:t>scaricabile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en-GB" sz="1000" dirty="0" err="1" smtClean="0">
                <a:solidFill>
                  <a:schemeClr val="tx2">
                    <a:lumMod val="75000"/>
                  </a:schemeClr>
                </a:solidFill>
              </a:rPr>
              <a:t>Italiano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000" dirty="0" err="1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sul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 </a:t>
            </a:r>
            <a:r>
              <a:rPr lang="en-GB" sz="1000" dirty="0" err="1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sito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 del </a:t>
            </a:r>
            <a:r>
              <a:rPr lang="en-GB" sz="1000" dirty="0" err="1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Parlamento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497388" y="1700808"/>
            <a:ext cx="3998319" cy="396044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La relazione del Parlamento ha molti punti in comune con il  parere CESE. </a:t>
            </a:r>
          </a:p>
          <a:p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1 324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miliardi di EUR, (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1,3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% dell'RNL 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dell'UE-27).</a:t>
            </a:r>
          </a:p>
          <a:p>
            <a:endParaRPr lang="it-IT" sz="28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Maggiori fondi a </a:t>
            </a:r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</a:rPr>
              <a:t>InvestEU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 e CEF.</a:t>
            </a:r>
            <a:endParaRPr lang="it-IT" sz="28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8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 smtClean="0">
                <a:solidFill>
                  <a:schemeClr val="tx2">
                    <a:lumMod val="75000"/>
                  </a:schemeClr>
                </a:solidFill>
              </a:rPr>
              <a:t>Mantenere 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le Politiche di Coesione a livello attuale.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 smtClean="0">
                <a:solidFill>
                  <a:schemeClr val="tx2">
                    <a:lumMod val="75000"/>
                  </a:schemeClr>
                </a:solidFill>
              </a:rPr>
              <a:t>Mantenere 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la PAC a livello attuale.</a:t>
            </a:r>
          </a:p>
          <a:p>
            <a:endParaRPr lang="it-IT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 smtClean="0">
                <a:solidFill>
                  <a:schemeClr val="tx2">
                    <a:lumMod val="75000"/>
                  </a:schemeClr>
                </a:solidFill>
              </a:rPr>
              <a:t>Potenziare 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le risorse proprie.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BAA6-CC0A-47C5-BB4B-CBB701252CF8}" type="slidenum">
              <a:rPr lang="fr-FR" altLang="fr-FR" smtClean="0"/>
              <a:pPr/>
              <a:t>4</a:t>
            </a:fld>
            <a:endParaRPr lang="fr-FR" altLang="fr-F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31820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nuovo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MFF in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Cifre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2204864"/>
            <a:ext cx="4896544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BAA6-CC0A-47C5-BB4B-CBB701252CF8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12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CEF (Connecting Europe Facility)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6" y="1804988"/>
            <a:ext cx="3567310" cy="45259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it-IT" sz="3800" b="1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it-IT" sz="3800" b="1" dirty="0" smtClean="0">
                <a:solidFill>
                  <a:schemeClr val="tx2">
                    <a:lumMod val="75000"/>
                  </a:schemeClr>
                </a:solidFill>
              </a:rPr>
              <a:t>udget CEF 2014-2020</a:t>
            </a:r>
            <a:r>
              <a:rPr lang="it-IT" sz="3800" dirty="0" smtClean="0">
                <a:solidFill>
                  <a:schemeClr val="tx2">
                    <a:lumMod val="75000"/>
                  </a:schemeClr>
                </a:solidFill>
              </a:rPr>
              <a:t>: 30.4 miliardi di euro.</a:t>
            </a:r>
          </a:p>
          <a:p>
            <a:pPr>
              <a:lnSpc>
                <a:spcPct val="120000"/>
              </a:lnSpc>
            </a:pPr>
            <a:r>
              <a:rPr lang="it-IT" sz="3800" dirty="0" smtClean="0">
                <a:solidFill>
                  <a:schemeClr val="tx2">
                    <a:lumMod val="75000"/>
                  </a:schemeClr>
                </a:solidFill>
              </a:rPr>
              <a:t>Già spesi 27.4 miliardi (</a:t>
            </a:r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22.4 per le </a:t>
            </a:r>
            <a:r>
              <a:rPr lang="en-US" sz="3800" dirty="0" err="1" smtClean="0">
                <a:solidFill>
                  <a:schemeClr val="tx2">
                    <a:lumMod val="75000"/>
                  </a:schemeClr>
                </a:solidFill>
              </a:rPr>
              <a:t>reti</a:t>
            </a:r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US" sz="3800" dirty="0" err="1" smtClean="0">
                <a:solidFill>
                  <a:schemeClr val="tx2">
                    <a:lumMod val="75000"/>
                  </a:schemeClr>
                </a:solidFill>
              </a:rPr>
              <a:t>trasporto</a:t>
            </a:r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, 4.7 per </a:t>
            </a:r>
            <a:r>
              <a:rPr lang="en-US" sz="3800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 network </a:t>
            </a:r>
            <a:r>
              <a:rPr lang="en-US" sz="3800" dirty="0" err="1" smtClean="0">
                <a:solidFill>
                  <a:schemeClr val="tx2">
                    <a:lumMod val="75000"/>
                  </a:schemeClr>
                </a:solidFill>
              </a:rPr>
              <a:t>energetici</a:t>
            </a:r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 e 0.3 per le </a:t>
            </a:r>
            <a:r>
              <a:rPr lang="en-US" sz="3800" dirty="0" err="1" smtClean="0">
                <a:solidFill>
                  <a:schemeClr val="tx2">
                    <a:lumMod val="75000"/>
                  </a:schemeClr>
                </a:solidFill>
              </a:rPr>
              <a:t>telecomunicazioni</a:t>
            </a:r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>
              <a:lnSpc>
                <a:spcPct val="100000"/>
              </a:lnSpc>
            </a:pPr>
            <a:r>
              <a:rPr lang="it-IT" sz="3800" b="1" dirty="0" smtClean="0">
                <a:solidFill>
                  <a:schemeClr val="tx2">
                    <a:lumMod val="75000"/>
                  </a:schemeClr>
                </a:solidFill>
              </a:rPr>
              <a:t>Budget CEF nel </a:t>
            </a: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</a:rPr>
              <a:t>2021-2027</a:t>
            </a:r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: 42.3 </a:t>
            </a:r>
            <a:r>
              <a:rPr lang="en-US" sz="3800" dirty="0" err="1">
                <a:solidFill>
                  <a:schemeClr val="tx2">
                    <a:lumMod val="75000"/>
                  </a:schemeClr>
                </a:solidFill>
              </a:rPr>
              <a:t>miliardi</a:t>
            </a:r>
            <a:r>
              <a:rPr lang="en-US" sz="3800" dirty="0">
                <a:solidFill>
                  <a:schemeClr val="tx2">
                    <a:lumMod val="75000"/>
                  </a:schemeClr>
                </a:solidFill>
              </a:rPr>
              <a:t> di euro (+47%). </a:t>
            </a:r>
          </a:p>
          <a:p>
            <a:pPr>
              <a:lnSpc>
                <a:spcPct val="100000"/>
              </a:lnSpc>
            </a:pPr>
            <a:r>
              <a:rPr lang="en-US" sz="3800" dirty="0" err="1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3800" dirty="0" err="1" smtClean="0">
                <a:solidFill>
                  <a:schemeClr val="tx2">
                    <a:lumMod val="75000"/>
                  </a:schemeClr>
                </a:solidFill>
              </a:rPr>
              <a:t>revisti</a:t>
            </a:r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800" dirty="0">
                <a:solidFill>
                  <a:schemeClr val="tx2">
                    <a:lumMod val="75000"/>
                  </a:schemeClr>
                </a:solidFill>
              </a:rPr>
              <a:t>30.6 </a:t>
            </a:r>
            <a:r>
              <a:rPr lang="en-US" sz="3800" dirty="0" err="1">
                <a:solidFill>
                  <a:schemeClr val="tx2">
                    <a:lumMod val="75000"/>
                  </a:schemeClr>
                </a:solidFill>
              </a:rPr>
              <a:t>miliardi</a:t>
            </a:r>
            <a:r>
              <a:rPr lang="en-US" sz="3800" dirty="0">
                <a:solidFill>
                  <a:schemeClr val="tx2">
                    <a:lumMod val="75000"/>
                  </a:schemeClr>
                </a:solidFill>
              </a:rPr>
              <a:t> le </a:t>
            </a:r>
            <a:r>
              <a:rPr lang="en-US" sz="3800" dirty="0" err="1">
                <a:solidFill>
                  <a:schemeClr val="tx2">
                    <a:lumMod val="75000"/>
                  </a:schemeClr>
                </a:solidFill>
              </a:rPr>
              <a:t>reti</a:t>
            </a:r>
            <a:r>
              <a:rPr lang="en-US" sz="3800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US" sz="3800" dirty="0" err="1">
                <a:solidFill>
                  <a:schemeClr val="tx2">
                    <a:lumMod val="75000"/>
                  </a:schemeClr>
                </a:solidFill>
              </a:rPr>
              <a:t>trasporto</a:t>
            </a:r>
            <a:r>
              <a:rPr lang="en-US" sz="3800" dirty="0">
                <a:solidFill>
                  <a:schemeClr val="tx2">
                    <a:lumMod val="75000"/>
                  </a:schemeClr>
                </a:solidFill>
              </a:rPr>
              <a:t>, 8.7 per </a:t>
            </a:r>
            <a:r>
              <a:rPr lang="en-US" sz="3800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3800" dirty="0">
                <a:solidFill>
                  <a:schemeClr val="tx2">
                    <a:lumMod val="75000"/>
                  </a:schemeClr>
                </a:solidFill>
              </a:rPr>
              <a:t> network </a:t>
            </a:r>
            <a:r>
              <a:rPr lang="en-US" sz="3800" dirty="0" err="1">
                <a:solidFill>
                  <a:schemeClr val="tx2">
                    <a:lumMod val="75000"/>
                  </a:schemeClr>
                </a:solidFill>
              </a:rPr>
              <a:t>energetici</a:t>
            </a:r>
            <a:r>
              <a:rPr lang="en-US" sz="3800" dirty="0">
                <a:solidFill>
                  <a:schemeClr val="tx2">
                    <a:lumMod val="75000"/>
                  </a:schemeClr>
                </a:solidFill>
              </a:rPr>
              <a:t> e 3 per le </a:t>
            </a:r>
            <a:r>
              <a:rPr lang="en-US" sz="3800" dirty="0" err="1">
                <a:solidFill>
                  <a:schemeClr val="tx2">
                    <a:lumMod val="75000"/>
                  </a:schemeClr>
                </a:solidFill>
              </a:rPr>
              <a:t>telecomunicazioni</a:t>
            </a:r>
            <a:r>
              <a:rPr lang="en-US" sz="38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algn="just">
              <a:lnSpc>
                <a:spcPct val="120000"/>
              </a:lnSpc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634" y="1804988"/>
            <a:ext cx="4540846" cy="476672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3920-9646-49BB-B52C-BB30C49AD432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313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Parere CESE su CEF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1000" dirty="0" smtClean="0"/>
              <a:t>(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tx2">
                    <a:lumMod val="75000"/>
                  </a:schemeClr>
                </a:solidFill>
              </a:rPr>
              <a:t>Consultabile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en-GB" sz="1000" dirty="0" err="1">
                <a:solidFill>
                  <a:schemeClr val="tx2">
                    <a:lumMod val="75000"/>
                  </a:schemeClr>
                </a:solidFill>
              </a:rPr>
              <a:t>scaricabile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en-GB" sz="1000" dirty="0" err="1">
                <a:solidFill>
                  <a:schemeClr val="tx2">
                    <a:lumMod val="75000"/>
                  </a:schemeClr>
                </a:solidFill>
              </a:rPr>
              <a:t>Italiano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tx2">
                    <a:lumMod val="75000"/>
                  </a:schemeClr>
                </a:solidFill>
                <a:hlinkClick r:id="rId2"/>
              </a:rPr>
              <a:t>sul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 </a:t>
            </a:r>
            <a:r>
              <a:rPr lang="en-GB" sz="1000" dirty="0" err="1">
                <a:solidFill>
                  <a:schemeClr val="tx2">
                    <a:lumMod val="75000"/>
                  </a:schemeClr>
                </a:solidFill>
                <a:hlinkClick r:id="rId2"/>
              </a:rPr>
              <a:t>sito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 del 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CESE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916832"/>
            <a:ext cx="4038600" cy="4525963"/>
          </a:xfrm>
        </p:spPr>
        <p:txBody>
          <a:bodyPr>
            <a:noAutofit/>
          </a:bodyPr>
          <a:lstStyle/>
          <a:p>
            <a:r>
              <a:rPr lang="it-IT" sz="1700" dirty="0" smtClean="0">
                <a:solidFill>
                  <a:schemeClr val="tx2">
                    <a:lumMod val="75000"/>
                  </a:schemeClr>
                </a:solidFill>
              </a:rPr>
              <a:t>La somma prevista per il CEF dal nuovo MFF (42 miliardi di euro) viene ritenuta adeguata.</a:t>
            </a:r>
          </a:p>
          <a:p>
            <a:r>
              <a:rPr lang="it-IT" sz="1700" dirty="0" smtClean="0">
                <a:solidFill>
                  <a:schemeClr val="tx2">
                    <a:lumMod val="75000"/>
                  </a:schemeClr>
                </a:solidFill>
              </a:rPr>
              <a:t>Invito a destinare </a:t>
            </a:r>
            <a:r>
              <a:rPr lang="it-IT" sz="1700" dirty="0">
                <a:solidFill>
                  <a:schemeClr val="tx2">
                    <a:lumMod val="75000"/>
                  </a:schemeClr>
                </a:solidFill>
              </a:rPr>
              <a:t>a progetti per l'elettricità </a:t>
            </a:r>
            <a:r>
              <a:rPr lang="it-IT" sz="1700" b="1" dirty="0">
                <a:solidFill>
                  <a:schemeClr val="tx2">
                    <a:lumMod val="75000"/>
                  </a:schemeClr>
                </a:solidFill>
              </a:rPr>
              <a:t>la "maggior parte" del bilancio relativo </a:t>
            </a:r>
            <a:r>
              <a:rPr lang="it-IT" sz="1700" b="1" dirty="0" smtClean="0">
                <a:solidFill>
                  <a:schemeClr val="tx2">
                    <a:lumMod val="75000"/>
                  </a:schemeClr>
                </a:solidFill>
              </a:rPr>
              <a:t>all'energia.</a:t>
            </a:r>
          </a:p>
          <a:p>
            <a:r>
              <a:rPr lang="it-IT" sz="1700" dirty="0" smtClean="0">
                <a:solidFill>
                  <a:schemeClr val="tx2">
                    <a:lumMod val="75000"/>
                  </a:schemeClr>
                </a:solidFill>
              </a:rPr>
              <a:t>Occorre </a:t>
            </a:r>
            <a:r>
              <a:rPr lang="it-IT" sz="1700" dirty="0">
                <a:solidFill>
                  <a:schemeClr val="tx2">
                    <a:lumMod val="75000"/>
                  </a:schemeClr>
                </a:solidFill>
              </a:rPr>
              <a:t>dare priorità </a:t>
            </a:r>
            <a:r>
              <a:rPr lang="it-IT" sz="1700" dirty="0" smtClean="0">
                <a:solidFill>
                  <a:schemeClr val="tx2">
                    <a:lumMod val="75000"/>
                  </a:schemeClr>
                </a:solidFill>
              </a:rPr>
              <a:t>a progetti come </a:t>
            </a:r>
            <a:r>
              <a:rPr lang="it-IT" sz="1700" b="1" dirty="0">
                <a:solidFill>
                  <a:schemeClr val="tx2">
                    <a:lumMod val="75000"/>
                  </a:schemeClr>
                </a:solidFill>
              </a:rPr>
              <a:t>ERTMS (sistema europeo di gestione del traffico ferroviario</a:t>
            </a:r>
            <a:r>
              <a:rPr lang="it-IT" sz="1700" b="1" dirty="0" smtClean="0">
                <a:solidFill>
                  <a:schemeClr val="tx2">
                    <a:lumMod val="75000"/>
                  </a:schemeClr>
                </a:solidFill>
              </a:rPr>
              <a:t>), </a:t>
            </a:r>
            <a:r>
              <a:rPr lang="it-IT" sz="1700" dirty="0" smtClean="0">
                <a:solidFill>
                  <a:schemeClr val="tx2">
                    <a:lumMod val="75000"/>
                  </a:schemeClr>
                </a:solidFill>
              </a:rPr>
              <a:t>investendo entro </a:t>
            </a:r>
            <a:r>
              <a:rPr lang="it-IT" sz="1700" dirty="0">
                <a:solidFill>
                  <a:schemeClr val="tx2">
                    <a:lumMod val="75000"/>
                  </a:schemeClr>
                </a:solidFill>
              </a:rPr>
              <a:t>il 2030 </a:t>
            </a:r>
            <a:r>
              <a:rPr lang="it-IT" sz="1700" dirty="0" smtClean="0">
                <a:solidFill>
                  <a:schemeClr val="tx2">
                    <a:lumMod val="75000"/>
                  </a:schemeClr>
                </a:solidFill>
              </a:rPr>
              <a:t>15 </a:t>
            </a:r>
            <a:r>
              <a:rPr lang="it-IT" sz="1700" dirty="0">
                <a:solidFill>
                  <a:schemeClr val="tx2">
                    <a:lumMod val="75000"/>
                  </a:schemeClr>
                </a:solidFill>
              </a:rPr>
              <a:t>miliardi di </a:t>
            </a:r>
            <a:r>
              <a:rPr lang="it-IT" sz="1700" dirty="0" smtClean="0">
                <a:solidFill>
                  <a:schemeClr val="tx2">
                    <a:lumMod val="75000"/>
                  </a:schemeClr>
                </a:solidFill>
              </a:rPr>
              <a:t>euro</a:t>
            </a:r>
            <a:r>
              <a:rPr lang="it-IT" sz="17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it-IT" sz="1700" dirty="0" smtClean="0">
                <a:solidFill>
                  <a:schemeClr val="tx2">
                    <a:lumMod val="75000"/>
                  </a:schemeClr>
                </a:solidFill>
              </a:rPr>
              <a:t>Occorre istituire</a:t>
            </a:r>
            <a:r>
              <a:rPr lang="it-IT" sz="1700" b="1" dirty="0" smtClean="0">
                <a:solidFill>
                  <a:schemeClr val="tx2">
                    <a:lumMod val="75000"/>
                  </a:schemeClr>
                </a:solidFill>
              </a:rPr>
              <a:t> un bilancio separato  per le iniziative di comunicazione </a:t>
            </a:r>
            <a:r>
              <a:rPr lang="it-IT" sz="1700" dirty="0" smtClean="0">
                <a:solidFill>
                  <a:schemeClr val="tx2">
                    <a:lumMod val="75000"/>
                  </a:schemeClr>
                </a:solidFill>
              </a:rPr>
              <a:t>del CEF.</a:t>
            </a:r>
          </a:p>
          <a:p>
            <a:r>
              <a:rPr lang="it-IT" sz="1700" b="1" dirty="0" err="1" smtClean="0">
                <a:solidFill>
                  <a:schemeClr val="tx2">
                    <a:lumMod val="75000"/>
                  </a:schemeClr>
                </a:solidFill>
              </a:rPr>
              <a:t>Occore</a:t>
            </a:r>
            <a:r>
              <a:rPr lang="it-IT" sz="1700" b="1" dirty="0" smtClean="0">
                <a:solidFill>
                  <a:schemeClr val="tx2">
                    <a:lumMod val="75000"/>
                  </a:schemeClr>
                </a:solidFill>
              </a:rPr>
              <a:t> rafforzare </a:t>
            </a:r>
            <a:r>
              <a:rPr lang="it-IT" sz="1700" b="1" dirty="0">
                <a:solidFill>
                  <a:schemeClr val="tx2">
                    <a:lumMod val="75000"/>
                  </a:schemeClr>
                </a:solidFill>
              </a:rPr>
              <a:t>la complementarità tra il CEF e altri programmi </a:t>
            </a:r>
            <a:r>
              <a:rPr lang="it-IT" sz="1700" dirty="0">
                <a:solidFill>
                  <a:schemeClr val="tx2">
                    <a:lumMod val="75000"/>
                  </a:schemeClr>
                </a:solidFill>
              </a:rPr>
              <a:t>(ad esempio Orizzonte Europa, </a:t>
            </a:r>
            <a:r>
              <a:rPr lang="it-IT" sz="1700" dirty="0" err="1">
                <a:solidFill>
                  <a:schemeClr val="tx2">
                    <a:lumMod val="75000"/>
                  </a:schemeClr>
                </a:solidFill>
              </a:rPr>
              <a:t>InvestEU</a:t>
            </a:r>
            <a:r>
              <a:rPr lang="it-IT" sz="1700" dirty="0">
                <a:solidFill>
                  <a:schemeClr val="tx2">
                    <a:lumMod val="75000"/>
                  </a:schemeClr>
                </a:solidFill>
              </a:rPr>
              <a:t> e il Fondo di coesione</a:t>
            </a:r>
            <a:r>
              <a:rPr lang="it-IT" sz="17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r>
              <a:rPr lang="it-IT" sz="1700" dirty="0" smtClean="0">
                <a:solidFill>
                  <a:schemeClr val="tx2">
                    <a:lumMod val="75000"/>
                  </a:schemeClr>
                </a:solidFill>
              </a:rPr>
              <a:t>Positivo che 6.5 </a:t>
            </a:r>
            <a:r>
              <a:rPr lang="it-IT" sz="1700" dirty="0">
                <a:solidFill>
                  <a:schemeClr val="tx2">
                    <a:lumMod val="75000"/>
                  </a:schemeClr>
                </a:solidFill>
              </a:rPr>
              <a:t>miliardi di euro </a:t>
            </a:r>
            <a:r>
              <a:rPr lang="it-IT" sz="1700" dirty="0" smtClean="0">
                <a:solidFill>
                  <a:schemeClr val="tx2">
                    <a:lumMod val="75000"/>
                  </a:schemeClr>
                </a:solidFill>
              </a:rPr>
              <a:t>vengano destinati alle infrastrutture </a:t>
            </a:r>
            <a:r>
              <a:rPr lang="it-IT" sz="1700" dirty="0">
                <a:solidFill>
                  <a:schemeClr val="tx2">
                    <a:lumMod val="75000"/>
                  </a:schemeClr>
                </a:solidFill>
              </a:rPr>
              <a:t>di </a:t>
            </a:r>
            <a:r>
              <a:rPr lang="it-IT" sz="1700" b="1" dirty="0">
                <a:solidFill>
                  <a:schemeClr val="tx2">
                    <a:lumMod val="75000"/>
                  </a:schemeClr>
                </a:solidFill>
              </a:rPr>
              <a:t>trasporto </a:t>
            </a:r>
            <a:r>
              <a:rPr lang="it-IT" sz="1700" b="1" dirty="0" smtClean="0">
                <a:solidFill>
                  <a:schemeClr val="tx2">
                    <a:lumMod val="75000"/>
                  </a:schemeClr>
                </a:solidFill>
              </a:rPr>
              <a:t>a duplice uso civile-militare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344"/>
            <a:ext cx="4326632" cy="4609008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3920-9646-49BB-B52C-BB30C49AD432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56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benefici del Piano </a:t>
            </a:r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Juncker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9113" y="2132856"/>
            <a:ext cx="4038600" cy="45259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ltre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335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miliardi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investimenti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1.4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milioni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posti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lavoro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Stime crescita PIL EU al 2020: +1,3%. 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Dal Piano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Juncker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InvestEU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it-IT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849" y="2132856"/>
            <a:ext cx="3046663" cy="3312368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3920-9646-49BB-B52C-BB30C49AD432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70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funziona </a:t>
            </a:r>
            <a:r>
              <a:rPr lang="it-IT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InvestEU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19112" y="2309904"/>
            <a:ext cx="7437264" cy="1036712"/>
          </a:xfrm>
        </p:spPr>
        <p:txBody>
          <a:bodyPr/>
          <a:lstStyle/>
          <a:p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La dotazione di 15,2 miliardi </a:t>
            </a: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per </a:t>
            </a:r>
            <a:r>
              <a:rPr lang="it-IT" sz="1800" b="1" dirty="0" err="1">
                <a:solidFill>
                  <a:schemeClr val="accent1">
                    <a:lumMod val="50000"/>
                  </a:schemeClr>
                </a:solidFill>
              </a:rPr>
              <a:t>InvestEU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 consente alla Commissione di fornire </a:t>
            </a: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una garanzia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di 38 miliardi di €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</a:rPr>
              <a:t>, con un tasso di copertura del 40%. </a:t>
            </a:r>
            <a:endParaRPr lang="it-IT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4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aree strategiche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</a:rPr>
              <a:t>: infrastrutture sostenibili: 11,5 miliardi di €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</a:rPr>
              <a:t>; ricerca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</a:rPr>
              <a:t>, innovazione e digitalizzazione: 11,25 miliardi di €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</a:rPr>
              <a:t>; PMI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</a:rPr>
              <a:t>: 11,25 miliardi di €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</a:rPr>
              <a:t>; investimenti 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</a:rPr>
              <a:t>sociali e competenze: 4 miliardi di 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</a:rPr>
              <a:t>€</a:t>
            </a:r>
          </a:p>
          <a:p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</a:rPr>
              <a:t>ooperazione con partner e investitori (pubblici e privati) si prevede produrrà </a:t>
            </a: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</a:rPr>
              <a:t>650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miliardi di € di investimenti totali.</a:t>
            </a:r>
            <a:endParaRPr lang="it-IT" sz="1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4" y="4149080"/>
            <a:ext cx="7417380" cy="220727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3920-9646-49BB-B52C-BB30C49AD432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1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EYS_2017_PPT_Presentation-I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>
  <LongProp xmlns="" name="AvailableTranslations_0"><![CDATA[ES|e7a6b05b-ae16-40c8-add9-68b64b03aeba;EN|f2175f21-25d7-44a3-96da-d6a61b075e1b;DA|5d49c027-8956-412b-aa16-e85a0f96ad0e;EL|6d4f4d51-af9b-4650-94b4-4276bee85c91;PT|50ccc04a-eadd-42ae-a0cb-acaf45f812ba;SV|c2ed69e7-a339-43d7-8f22-d93680a92aa0;SL|98a412ae-eb01-49e9-ae3d-585a81724cfc;HU|6b229040-c589-4408-b4c1-4285663d20a8;PL|1e03da61-4678-4e07-b136-b5024ca9197b;FR|d2afafd3-4c81-4f60-8f52-ee33f2f54ff3;ET|ff6c3f4c-b02c-4c3c-ab07-2c37995a7a0a;LT|a7ff5ce7-6123-4f68-865a-a57c31810414;NL|55c6556c-b4f4-441d-9acf-c498d4f838bd;MT|7df99101-6854-4a26-b53a-b88c0da02c26;HR|2f555653-ed1a-4fe6-8362-9082d95989e5;BG|1a1b3951-7821-4e6a-85f5-5673fc08bd2c;RO|feb747a2-64cd-4299-af12-4833ddc30497;LV|46f7e311-5d9f-4663-b433-18aeccb7ace7;FI|87606a43-d45f-42d6-b8c9-e1a3457db5b7;CS|72f9705b-0217-4fd3-bea2-cbc7ed80e26e;SK|46d9fce0-ef79-4f71-b89b-cd6aa82426b8;DE|f6b31e5a-26fa-4935-b661-318e46daf27e;IT|0774613c-01ed-4e5d-a25d-11d2388de825]]></LongProp>
</Long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M Document" ma:contentTypeID="0x010100EA97B91038054C99906057A708A1480A00C3157ED79594C3428C4553EF9FC1E0CB" ma:contentTypeVersion="4" ma:contentTypeDescription="Defines the documents for Document Manager V2" ma:contentTypeScope="" ma:versionID="2ec16c5c5134f7b978e3e57d393a6416">
  <xsd:schema xmlns:xsd="http://www.w3.org/2001/XMLSchema" xmlns:xs="http://www.w3.org/2001/XMLSchema" xmlns:p="http://schemas.microsoft.com/office/2006/metadata/properties" xmlns:ns2="8835a8a4-5a07-4207-ac1e-223f88a8f7af" xmlns:ns3="http://schemas.microsoft.com/sharepoint/v3/fields" xmlns:ns4="5b5fc767-807c-48ce-a2a0-58da019d9a18" targetNamespace="http://schemas.microsoft.com/office/2006/metadata/properties" ma:root="true" ma:fieldsID="019bc56107e3db36ddeb3dfc4ef57e94" ns2:_="" ns3:_="" ns4:_="">
    <xsd:import namespace="8835a8a4-5a07-4207-ac1e-223f88a8f7af"/>
    <xsd:import namespace="http://schemas.microsoft.com/sharepoint/v3/fields"/>
    <xsd:import namespace="5b5fc767-807c-48ce-a2a0-58da019d9a1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roductionDate" minOccurs="0"/>
                <xsd:element ref="ns3:DocumentLanguage_0" minOccurs="0"/>
                <xsd:element ref="ns2:Rapporteur" minOccurs="0"/>
                <xsd:element ref="ns2:RequestingService" minOccurs="0"/>
                <xsd:element ref="ns4:DocumentNumber" minOccurs="0"/>
                <xsd:element ref="ns2:AdoptionDate" minOccurs="0"/>
                <xsd:element ref="ns2:DossierNumber" minOccurs="0"/>
                <xsd:element ref="ns3:Confidentiality_0" minOccurs="0"/>
                <xsd:element ref="ns2:TaxCatchAll" minOccurs="0"/>
                <xsd:element ref="ns2:TaxCatchAllLabel" minOccurs="0"/>
                <xsd:element ref="ns2:FicheNumber" minOccurs="0"/>
                <xsd:element ref="ns2:Procedure" minOccurs="0"/>
                <xsd:element ref="ns2:DocumentPart" minOccurs="0"/>
                <xsd:element ref="ns3:DossierName_0" minOccurs="0"/>
                <xsd:element ref="ns3:DocumentType_0" minOccurs="0"/>
                <xsd:element ref="ns3:DocumentStatus_0" minOccurs="0"/>
                <xsd:element ref="ns3:AvailableTranslations_0" minOccurs="0"/>
                <xsd:element ref="ns2:FicheYear" minOccurs="0"/>
                <xsd:element ref="ns3:MeetingName_0" minOccurs="0"/>
                <xsd:element ref="ns3:DocumentSource_0" minOccurs="0"/>
                <xsd:element ref="ns3:OriginalLanguage_0" minOccurs="0"/>
                <xsd:element ref="ns2:DocumentYear"/>
                <xsd:element ref="ns3:VersionStatus_0" minOccurs="0"/>
                <xsd:element ref="ns2:MeetingDate" minOccurs="0"/>
                <xsd:element ref="ns4:MeetingNumber" minOccurs="0"/>
                <xsd:element ref="ns2:Docum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35a8a4-5a07-4207-ac1e-223f88a8f7a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ductionDate" ma:index="12" nillable="true" ma:displayName="Production Date" ma:format="DateOnly" ma:internalName="ProductionDate">
      <xsd:simpleType>
        <xsd:restriction base="dms:DateTime"/>
      </xsd:simpleType>
    </xsd:element>
    <xsd:element name="Rapporteur" ma:index="14" nillable="true" ma:displayName="Rapporteur" ma:internalName="Rapporteur" ma:readOnly="false">
      <xsd:simpleType>
        <xsd:restriction base="dms:Text"/>
      </xsd:simpleType>
    </xsd:element>
    <xsd:element name="RequestingService" ma:index="15" nillable="true" ma:displayName="Requesting Service" ma:internalName="RequestingService" ma:readOnly="false">
      <xsd:simpleType>
        <xsd:restriction base="dms:Text"/>
      </xsd:simpleType>
    </xsd:element>
    <xsd:element name="AdoptionDate" ma:index="17" nillable="true" ma:displayName="Adoption Date" ma:format="DateOnly" ma:internalName="AdoptionDate" ma:readOnly="false">
      <xsd:simpleType>
        <xsd:restriction base="dms:DateTime"/>
      </xsd:simpleType>
    </xsd:element>
    <xsd:element name="DossierNumber" ma:index="18" nillable="true" ma:displayName="Dossier Number" ma:decimals="0" ma:internalName="DossierNumber" ma:readOnly="false">
      <xsd:simpleType>
        <xsd:restriction base="dms:Unknown"/>
      </xsd:simpleType>
    </xsd:element>
    <xsd:element name="TaxCatchAll" ma:index="20" nillable="true" ma:displayName="Taxonomy Catch All Column" ma:hidden="true" ma:list="{f3f0825d-ea3e-46c1-8cce-b7b67f4cb9e0}" ma:internalName="TaxCatchAll" ma:showField="CatchAllData" ma:web="8835a8a4-5a07-4207-ac1e-223f88a8f7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f3f0825d-ea3e-46c1-8cce-b7b67f4cb9e0}" ma:internalName="TaxCatchAllLabel" ma:readOnly="true" ma:showField="CatchAllDataLabel" ma:web="8835a8a4-5a07-4207-ac1e-223f88a8f7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icheNumber" ma:index="23" nillable="true" ma:displayName="Fiche Number" ma:decimals="0" ma:internalName="FicheNumber" ma:readOnly="false">
      <xsd:simpleType>
        <xsd:restriction base="dms:Unknown"/>
      </xsd:simpleType>
    </xsd:element>
    <xsd:element name="Procedure" ma:index="24" nillable="true" ma:displayName="Procedure" ma:internalName="Procedure" ma:readOnly="false">
      <xsd:simpleType>
        <xsd:restriction base="dms:Text"/>
      </xsd:simpleType>
    </xsd:element>
    <xsd:element name="DocumentPart" ma:index="25" nillable="true" ma:displayName="Document Part" ma:decimals="0" ma:internalName="DocumentPart" ma:readOnly="false">
      <xsd:simpleType>
        <xsd:restriction base="dms:Unknown"/>
      </xsd:simpleType>
    </xsd:element>
    <xsd:element name="FicheYear" ma:index="34" nillable="true" ma:displayName="Fiche Year" ma:decimals="0" ma:internalName="FicheYear" ma:readOnly="false">
      <xsd:simpleType>
        <xsd:restriction base="dms:Unknown"/>
      </xsd:simpleType>
    </xsd:element>
    <xsd:element name="DocumentYear" ma:index="41" ma:displayName="Document Year" ma:decimals="0" ma:internalName="DocumentYear" ma:readOnly="false">
      <xsd:simpleType>
        <xsd:restriction base="dms:Unknown"/>
      </xsd:simpleType>
    </xsd:element>
    <xsd:element name="MeetingDate" ma:index="44" nillable="true" ma:displayName="Meeting Date" ma:format="DateOnly" ma:internalName="MeetingDate" ma:readOnly="false">
      <xsd:simpleType>
        <xsd:restriction base="dms:DateTime"/>
      </xsd:simpleType>
    </xsd:element>
    <xsd:element name="DocumentVersion" ma:index="46" nillable="true" ma:displayName="Document Version" ma:decimals="0" ma:internalName="DocumentVersion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Language_0" ma:index="13" nillable="true" ma:taxonomy="true" ma:internalName="DocumentLanguage_0" ma:taxonomyFieldName="DocumentLanguage" ma:displayName="Document Language" ma:fieldId="{ee5c55ab-e8dd-441f-8840-fdce66906fe3}" ma:sspId="5eb6ff32-25da-4603-a073-4ef4c01e5f0e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fidentiality_0" ma:index="19" nillable="true" ma:taxonomy="true" ma:internalName="Confidentiality_0" ma:taxonomyFieldName="Confidentiality" ma:displayName="Confidentiality" ma:readOnly="false" ma:fieldId="{ee5c4bfe-2b62-4831-9131-22edf8f3665c}" ma:sspId="5eb6ff32-25da-4603-a073-4ef4c01e5f0e" ma:termSetId="11d040ac-3a9a-4d4c-b9cf-922342a701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ssierName_0" ma:index="26" nillable="true" ma:taxonomy="true" ma:internalName="DossierName_0" ma:taxonomyFieldName="DossierName" ma:displayName="Dossier Name" ma:readOnly="false" ma:fieldId="{ee5cf7da-503b-4593-8db2-4f0e09c901fd}" ma:sspId="5eb6ff32-25da-4603-a073-4ef4c01e5f0e" ma:termSetId="2b392f04-1222-4352-87c1-6fd60ec33b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_0" ma:index="28" nillable="true" ma:taxonomy="true" ma:internalName="DocumentType_0" ma:taxonomyFieldName="DocumentType" ma:displayName="Document Type" ma:indexed="true" ma:readOnly="false" ma:fieldId="{ee5cf431-2d10-41e6-bd88-1b6bd5b84f5f}" ma:sspId="5eb6ff32-25da-4603-a073-4ef4c01e5f0e" ma:termSetId="67a76952-94e0-437b-9a60-5085083dde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tatus_0" ma:index="30" nillable="true" ma:taxonomy="true" ma:internalName="DocumentStatus_0" ma:taxonomyFieldName="DocumentStatus" ma:displayName="Document Status" ma:readOnly="false" ma:fieldId="{ee5cab93-ac4d-4e2f-b298-e5342324388c}" ma:sspId="5eb6ff32-25da-4603-a073-4ef4c01e5f0e" ma:termSetId="54b85ca4-9023-4cbf-8e96-81af773522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ailableTranslations_0" ma:index="32" nillable="true" ma:taxonomy="true" ma:internalName="AvailableTranslations_0" ma:taxonomyFieldName="AvailableTranslations" ma:displayName="Available Translations" ma:readOnly="false" ma:fieldId="{ee5c7c01-1a65-4138-aa64-80e01e34d799}" ma:taxonomyMulti="true" ma:sspId="5eb6ff32-25da-4603-a073-4ef4c01e5f0e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etingName_0" ma:index="35" nillable="true" ma:taxonomy="true" ma:internalName="MeetingName_0" ma:taxonomyFieldName="MeetingName" ma:displayName="Meeting Name" ma:indexed="true" ma:readOnly="false" ma:fieldId="{ee5c9b55-8403-4f9e-a156-b6ce5b7b9456}" ma:sspId="5eb6ff32-25da-4603-a073-4ef4c01e5f0e" ma:termSetId="a04e9634-de73-4a41-8cb5-e1efdb8906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ource_0" ma:index="37" ma:taxonomy="true" ma:internalName="DocumentSource_0" ma:taxonomyFieldName="DocumentSource" ma:displayName="Document Source" ma:readOnly="false" ma:fieldId="{ee5c1c29-f257-4aae-8e5e-529c0040e17a}" ma:sspId="5eb6ff32-25da-4603-a073-4ef4c01e5f0e" ma:termSetId="ca143256-a90d-4d26-b249-02646b17c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alLanguage_0" ma:index="39" nillable="true" ma:taxonomy="true" ma:internalName="OriginalLanguage_0" ma:taxonomyFieldName="OriginalLanguage" ma:displayName="Original Language" ma:readOnly="false" ma:fieldId="{ee5ce750-ff6c-4875-8192-ef11fb51efba}" ma:taxonomyMulti="true" ma:sspId="5eb6ff32-25da-4603-a073-4ef4c01e5f0e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ersionStatus_0" ma:index="42" ma:taxonomy="true" ma:internalName="VersionStatus_0" ma:taxonomyFieldName="VersionStatus" ma:displayName="Version Status" ma:indexed="true" ma:readOnly="false" ma:fieldId="{ee5cb94b-3df1-4df3-b49b-6e47ce2a7e87}" ma:sspId="5eb6ff32-25da-4603-a073-4ef4c01e5f0e" ma:termSetId="adeca67b-2bdd-4d0f-b3af-a690b4c6d95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c767-807c-48ce-a2a0-58da019d9a18" elementFormDefault="qualified">
    <xsd:import namespace="http://schemas.microsoft.com/office/2006/documentManagement/types"/>
    <xsd:import namespace="http://schemas.microsoft.com/office/infopath/2007/PartnerControls"/>
    <xsd:element name="DocumentNumber" ma:index="16" nillable="true" ma:displayName="Document Number" ma:decimals="0" ma:indexed="true" ma:internalName="DocumentNumber" ma:readOnly="false">
      <xsd:simpleType>
        <xsd:restriction base="dms:Unknown"/>
      </xsd:simpleType>
    </xsd:element>
    <xsd:element name="MeetingNumber" ma:index="45" nillable="true" ma:displayName="Meeting Number" ma:decimals="0" ma:indexed="true" ma:internalName="MeetingNumber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IT</TermName>
          <TermId xmlns="http://schemas.microsoft.com/office/infopath/2007/PartnerControls">0774613c-01ed-4e5d-a25d-11d2388de825</TermId>
        </TermInfo>
      </Terms>
    </DocumentLanguage_0>
    <DossierName_0 xmlns="http://schemas.microsoft.com/sharepoint/v3/fields">
      <Terms xmlns="http://schemas.microsoft.com/office/infopath/2007/PartnerControls"/>
    </DossierName_0>
    <DocumentYear xmlns="8835a8a4-5a07-4207-ac1e-223f88a8f7af">2016</DocumentYear>
    <RequestingService xmlns="8835a8a4-5a07-4207-ac1e-223f88a8f7af">Visites / Publications</RequestingService>
    <AdoptionDate xmlns="8835a8a4-5a07-4207-ac1e-223f88a8f7af" xsi:nil="true"/>
    <Original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OriginalLanguage_0>
    <MeetingNumber xmlns="5b5fc767-807c-48ce-a2a0-58da019d9a18" xsi:nil="true"/>
    <Document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</TermName>
          <TermId xmlns="http://schemas.microsoft.com/office/infopath/2007/PartnerControls">150d2a88-1431-44e6-a8ca-0bb753ab8672</TermId>
        </TermInfo>
      </Terms>
    </DocumentStatus_0>
    <Procedure xmlns="8835a8a4-5a07-4207-ac1e-223f88a8f7af" xsi:nil="true"/>
    <MeetingName_0 xmlns="http://schemas.microsoft.com/sharepoint/v3/fields">
      <Terms xmlns="http://schemas.microsoft.com/office/infopath/2007/PartnerControls"/>
    </MeetingName_0>
    <DocumentSourc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EESC</TermName>
          <TermId xmlns="http://schemas.microsoft.com/office/infopath/2007/PartnerControls">422833ec-8d7e-4e65-8e4e-8bed07ffb729</TermId>
        </TermInfo>
      </Terms>
    </DocumentSource_0>
    <ProductionDate xmlns="8835a8a4-5a07-4207-ac1e-223f88a8f7af">2017-01-04T12:00:00+00:00</ProductionDate>
    <DocumentNumber xmlns="5b5fc767-807c-48ce-a2a0-58da019d9a18">6423</DocumentNumber>
    <DossierNumber xmlns="8835a8a4-5a07-4207-ac1e-223f88a8f7af" xsi:nil="true"/>
    <MeetingDate xmlns="8835a8a4-5a07-4207-ac1e-223f88a8f7af" xsi:nil="true"/>
    <TaxCatchAll xmlns="8835a8a4-5a07-4207-ac1e-223f88a8f7af">
      <Value>40</Value>
      <Value>39</Value>
      <Value>38</Value>
      <Value>37</Value>
      <Value>36</Value>
      <Value>35</Value>
      <Value>34</Value>
      <Value>33</Value>
      <Value>29</Value>
      <Value>28</Value>
      <Value>26</Value>
      <Value>25</Value>
      <Value>24</Value>
      <Value>23</Value>
      <Value>22</Value>
      <Value>21</Value>
      <Value>19</Value>
      <Value>18</Value>
      <Value>17</Value>
      <Value>16</Value>
      <Value>15</Value>
      <Value>10</Value>
      <Value>6</Value>
      <Value>5</Value>
      <Value>4</Value>
      <Value>3</Value>
      <Value>2</Value>
      <Value>1</Value>
    </TaxCatchAll>
    <FicheYear xmlns="8835a8a4-5a07-4207-ac1e-223f88a8f7af">2016</FicheYear>
    <Rapporteur xmlns="8835a8a4-5a07-4207-ac1e-223f88a8f7af" xsi:nil="true"/>
    <Confidentiality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Unrestricted</TermName>
          <TermId xmlns="http://schemas.microsoft.com/office/infopath/2007/PartnerControls">826e22d7-d029-4ec0-a450-0c28ff673572</TermId>
        </TermInfo>
      </Terms>
    </Confidentiality_0>
    <AvailableTranslation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</TermName>
          <TermId xmlns="http://schemas.microsoft.com/office/infopath/2007/PartnerControls">e7a6b05b-ae16-40c8-add9-68b64b03aeba</TermId>
        </TermInfo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  <TermInfo xmlns="http://schemas.microsoft.com/office/infopath/2007/PartnerControls">
          <TermName xmlns="http://schemas.microsoft.com/office/infopath/2007/PartnerControls">DA</TermName>
          <TermId xmlns="http://schemas.microsoft.com/office/infopath/2007/PartnerControls">5d49c027-8956-412b-aa16-e85a0f96ad0e</TermId>
        </TermInfo>
        <TermInfo xmlns="http://schemas.microsoft.com/office/infopath/2007/PartnerControls">
          <TermName xmlns="http://schemas.microsoft.com/office/infopath/2007/PartnerControls">EL</TermName>
          <TermId xmlns="http://schemas.microsoft.com/office/infopath/2007/PartnerControls">6d4f4d51-af9b-4650-94b4-4276bee85c91</TermId>
        </TermInfo>
        <TermInfo xmlns="http://schemas.microsoft.com/office/infopath/2007/PartnerControls">
          <TermName xmlns="http://schemas.microsoft.com/office/infopath/2007/PartnerControls">PT</TermName>
          <TermId xmlns="http://schemas.microsoft.com/office/infopath/2007/PartnerControls">50ccc04a-eadd-42ae-a0cb-acaf45f812ba</TermId>
        </TermInfo>
        <TermInfo xmlns="http://schemas.microsoft.com/office/infopath/2007/PartnerControls">
          <TermName xmlns="http://schemas.microsoft.com/office/infopath/2007/PartnerControls">SV</TermName>
          <TermId xmlns="http://schemas.microsoft.com/office/infopath/2007/PartnerControls">c2ed69e7-a339-43d7-8f22-d93680a92aa0</TermId>
        </TermInfo>
        <TermInfo xmlns="http://schemas.microsoft.com/office/infopath/2007/PartnerControls">
          <TermName xmlns="http://schemas.microsoft.com/office/infopath/2007/PartnerControls">SL</TermName>
          <TermId xmlns="http://schemas.microsoft.com/office/infopath/2007/PartnerControls">98a412ae-eb01-49e9-ae3d-585a81724cfc</TermId>
        </TermInfo>
        <TermInfo xmlns="http://schemas.microsoft.com/office/infopath/2007/PartnerControls">
          <TermName xmlns="http://schemas.microsoft.com/office/infopath/2007/PartnerControls">HU</TermName>
          <TermId xmlns="http://schemas.microsoft.com/office/infopath/2007/PartnerControls">6b229040-c589-4408-b4c1-4285663d20a8</TermId>
        </TermInfo>
        <TermInfo xmlns="http://schemas.microsoft.com/office/infopath/2007/PartnerControls">
          <TermName xmlns="http://schemas.microsoft.com/office/infopath/2007/PartnerControls">PL</TermName>
          <TermId xmlns="http://schemas.microsoft.com/office/infopath/2007/PartnerControls">1e03da61-4678-4e07-b136-b5024ca9197b</TermId>
        </TermInfo>
        <TermInfo xmlns="http://schemas.microsoft.com/office/infopath/2007/PartnerControls">
          <TermName xmlns="http://schemas.microsoft.com/office/infopath/2007/PartnerControls">FR</TermName>
          <TermId xmlns="http://schemas.microsoft.com/office/infopath/2007/PartnerControls">d2afafd3-4c81-4f60-8f52-ee33f2f54ff3</TermId>
        </TermInfo>
        <TermInfo xmlns="http://schemas.microsoft.com/office/infopath/2007/PartnerControls">
          <TermName xmlns="http://schemas.microsoft.com/office/infopath/2007/PartnerControls">ET</TermName>
          <TermId xmlns="http://schemas.microsoft.com/office/infopath/2007/PartnerControls">ff6c3f4c-b02c-4c3c-ab07-2c37995a7a0a</TermId>
        </TermInfo>
        <TermInfo xmlns="http://schemas.microsoft.com/office/infopath/2007/PartnerControls">
          <TermName xmlns="http://schemas.microsoft.com/office/infopath/2007/PartnerControls">LT</TermName>
          <TermId xmlns="http://schemas.microsoft.com/office/infopath/2007/PartnerControls">a7ff5ce7-6123-4f68-865a-a57c31810414</TermId>
        </TermInfo>
        <TermInfo xmlns="http://schemas.microsoft.com/office/infopath/2007/PartnerControls">
          <TermName xmlns="http://schemas.microsoft.com/office/infopath/2007/PartnerControls">NL</TermName>
          <TermId xmlns="http://schemas.microsoft.com/office/infopath/2007/PartnerControls">55c6556c-b4f4-441d-9acf-c498d4f838bd</TermId>
        </TermInfo>
        <TermInfo xmlns="http://schemas.microsoft.com/office/infopath/2007/PartnerControls">
          <TermName xmlns="http://schemas.microsoft.com/office/infopath/2007/PartnerControls">MT</TermName>
          <TermId xmlns="http://schemas.microsoft.com/office/infopath/2007/PartnerControls">7df99101-6854-4a26-b53a-b88c0da02c26</TermId>
        </TermInfo>
        <TermInfo xmlns="http://schemas.microsoft.com/office/infopath/2007/PartnerControls">
          <TermName xmlns="http://schemas.microsoft.com/office/infopath/2007/PartnerControls">HR</TermName>
          <TermId xmlns="http://schemas.microsoft.com/office/infopath/2007/PartnerControls">2f555653-ed1a-4fe6-8362-9082d95989e5</TermId>
        </TermInfo>
        <TermInfo xmlns="http://schemas.microsoft.com/office/infopath/2007/PartnerControls">
          <TermName xmlns="http://schemas.microsoft.com/office/infopath/2007/PartnerControls">BG</TermName>
          <TermId xmlns="http://schemas.microsoft.com/office/infopath/2007/PartnerControls">1a1b3951-7821-4e6a-85f5-5673fc08bd2c</TermId>
        </TermInfo>
        <TermInfo xmlns="http://schemas.microsoft.com/office/infopath/2007/PartnerControls">
          <TermName xmlns="http://schemas.microsoft.com/office/infopath/2007/PartnerControls">RO</TermName>
          <TermId xmlns="http://schemas.microsoft.com/office/infopath/2007/PartnerControls">feb747a2-64cd-4299-af12-4833ddc30497</TermId>
        </TermInfo>
        <TermInfo xmlns="http://schemas.microsoft.com/office/infopath/2007/PartnerControls">
          <TermName xmlns="http://schemas.microsoft.com/office/infopath/2007/PartnerControls">LV</TermName>
          <TermId xmlns="http://schemas.microsoft.com/office/infopath/2007/PartnerControls">46f7e311-5d9f-4663-b433-18aeccb7ace7</TermId>
        </TermInfo>
        <TermInfo xmlns="http://schemas.microsoft.com/office/infopath/2007/PartnerControls">
          <TermName xmlns="http://schemas.microsoft.com/office/infopath/2007/PartnerControls">FI</TermName>
          <TermId xmlns="http://schemas.microsoft.com/office/infopath/2007/PartnerControls">87606a43-d45f-42d6-b8c9-e1a3457db5b7</TermId>
        </TermInfo>
        <TermInfo xmlns="http://schemas.microsoft.com/office/infopath/2007/PartnerControls">
          <TermName xmlns="http://schemas.microsoft.com/office/infopath/2007/PartnerControls">CS</TermName>
          <TermId xmlns="http://schemas.microsoft.com/office/infopath/2007/PartnerControls">72f9705b-0217-4fd3-bea2-cbc7ed80e26e</TermId>
        </TermInfo>
        <TermInfo xmlns="http://schemas.microsoft.com/office/infopath/2007/PartnerControls">
          <TermName xmlns="http://schemas.microsoft.com/office/infopath/2007/PartnerControls">SK</TermName>
          <TermId xmlns="http://schemas.microsoft.com/office/infopath/2007/PartnerControls">46d9fce0-ef79-4f71-b89b-cd6aa82426b8</TermId>
        </TermInfo>
        <TermInfo xmlns="http://schemas.microsoft.com/office/infopath/2007/PartnerControls">
          <TermName xmlns="http://schemas.microsoft.com/office/infopath/2007/PartnerControls">DE</TermName>
          <TermId xmlns="http://schemas.microsoft.com/office/infopath/2007/PartnerControls">f6b31e5a-26fa-4935-b661-318e46daf27e</TermId>
        </TermInfo>
        <TermInfo xmlns="http://schemas.microsoft.com/office/infopath/2007/PartnerControls">
          <TermName xmlns="http://schemas.microsoft.com/office/infopath/2007/PartnerControls">IT</TermName>
          <TermId xmlns="http://schemas.microsoft.com/office/infopath/2007/PartnerControls">0774613c-01ed-4e5d-a25d-11d2388de825</TermId>
        </TermInfo>
      </Terms>
    </AvailableTranslations_0>
    <FicheNumber xmlns="8835a8a4-5a07-4207-ac1e-223f88a8f7af">14222</FicheNumber>
    <DocumentVersion xmlns="8835a8a4-5a07-4207-ac1e-223f88a8f7af">2</DocumentVersion>
    <Version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ea5e6674-7b27-4bac-b091-73adbb394efe</TermId>
        </TermInfo>
      </Terms>
    </VersionStatus_0>
    <DocumentPart xmlns="8835a8a4-5a07-4207-ac1e-223f88a8f7af">0</DocumentPart>
    <DocumentTyp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</TermName>
          <TermId xmlns="http://schemas.microsoft.com/office/infopath/2007/PartnerControls">d9136e7c-93a9-4c42-9d28-92b61e85f80c</TermId>
        </TermInfo>
      </Terms>
    </DocumentType_0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8E47BE-4D8C-48EB-B4F4-7DDC94C6645B}">
  <ds:schemaRefs>
    <ds:schemaRef ds:uri="http://schemas.microsoft.com/office/2006/metadata/longProperties"/>
    <ds:schemaRef ds:uri=""/>
  </ds:schemaRefs>
</ds:datastoreItem>
</file>

<file path=customXml/itemProps2.xml><?xml version="1.0" encoding="utf-8"?>
<ds:datastoreItem xmlns:ds="http://schemas.openxmlformats.org/officeDocument/2006/customXml" ds:itemID="{3A25A58D-ADE7-4A1A-9950-9B385F5886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35a8a4-5a07-4207-ac1e-223f88a8f7af"/>
    <ds:schemaRef ds:uri="http://schemas.microsoft.com/sharepoint/v3/fields"/>
    <ds:schemaRef ds:uri="5b5fc767-807c-48ce-a2a0-58da019d9a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91A715-4261-424F-924A-C0670295F8F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21BE64C-D5DC-4F18-BC1E-668850515ACE}">
  <ds:schemaRefs>
    <ds:schemaRef ds:uri="http://schemas.microsoft.com/office/2006/documentManagement/types"/>
    <ds:schemaRef ds:uri="http://purl.org/dc/terms/"/>
    <ds:schemaRef ds:uri="http://purl.org/dc/elements/1.1/"/>
    <ds:schemaRef ds:uri="8835a8a4-5a07-4207-ac1e-223f88a8f7af"/>
    <ds:schemaRef ds:uri="http://schemas.openxmlformats.org/package/2006/metadata/core-properties"/>
    <ds:schemaRef ds:uri="http://schemas.microsoft.com/sharepoint/v3/fields"/>
    <ds:schemaRef ds:uri="http://schemas.microsoft.com/office/infopath/2007/PartnerControls"/>
    <ds:schemaRef ds:uri="http://purl.org/dc/dcmitype/"/>
    <ds:schemaRef ds:uri="5b5fc767-807c-48ce-a2a0-58da019d9a18"/>
    <ds:schemaRef ds:uri="http://schemas.microsoft.com/office/2006/metadata/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23DA69FD-E0EB-4CF9-8CCC-39A174AFEB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YEYS_2017_PPT_Presentation-IT</Template>
  <TotalTime>356</TotalTime>
  <Words>635</Words>
  <Application>Microsoft Office PowerPoint</Application>
  <PresentationFormat>Presentazione su schermo (4:3)</PresentationFormat>
  <Paragraphs>75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MS PGothic</vt:lpstr>
      <vt:lpstr>MS PGothic</vt:lpstr>
      <vt:lpstr>Arial</vt:lpstr>
      <vt:lpstr>Calibri</vt:lpstr>
      <vt:lpstr>YEYS_2017_PPT_Presentation-IT</vt:lpstr>
      <vt:lpstr>L'opinione del CESE sul Quadro Finanziario Pluriennale e un focus su Connecting European Facility </vt:lpstr>
      <vt:lpstr>Presentazione standard di PowerPoint</vt:lpstr>
      <vt:lpstr>Il parere del CESE sul MFF (Consultabile e scaricabile in Italiano sul sito del CESE)</vt:lpstr>
      <vt:lpstr>La relazione interlocutoria del Parlamento Europeo sul MFF (Consultabile e scaricabile in Italiano sul sito del Parlamento)</vt:lpstr>
      <vt:lpstr>Il nuovo MFF in Cifre</vt:lpstr>
      <vt:lpstr>Lo strumento CEF (Connecting Europe Facility)  </vt:lpstr>
      <vt:lpstr>Parere CESE su CEF ( Consultabile e scaricabile in Italiano sul sito del CESE) </vt:lpstr>
      <vt:lpstr>I benefici del Piano Juncker</vt:lpstr>
      <vt:lpstr>Come funziona InvestEU</vt:lpstr>
      <vt:lpstr>Raccomandazioni del CESE nel Parere ( Consultabile e scaricabile in Italiano sul sito del CESE) </vt:lpstr>
    </vt:vector>
  </TitlesOfParts>
  <Company>CESE-CDR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Documenti informativi</dc:subject>
  <dc:creator>Cécile Carer</dc:creator>
  <cp:keywords>EESC-2016-06423-00-02-INFO-TRA-IT</cp:keywords>
  <dc:description>Relatore: -_x000d_
Lingua originale: EN_x000d_
Data del documento: 04/01/2017_x000d_
Data della riunione: _x000d_
Documenti esterni: -_x000d_
Funzionario responsabile: Kankala Satu, telefono: +32 (0)2 546 9135_x000d_
_x000d_
Sintesi:</dc:description>
  <cp:lastModifiedBy>MAZZOLA ALBERTO</cp:lastModifiedBy>
  <cp:revision>35</cp:revision>
  <cp:lastPrinted>2016-01-11T15:43:33Z</cp:lastPrinted>
  <dcterms:created xsi:type="dcterms:W3CDTF">2017-01-09T10:09:59Z</dcterms:created>
  <dcterms:modified xsi:type="dcterms:W3CDTF">2018-12-04T07:45:26Z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0x010100EA97B91038054C99906057A708A1480A00C3157ED79594C3428C4553EF9FC1E0CB</vt:lpwstr>
  </property>
  <property fmtid="{D5CDD505-2E9C-101B-9397-08002B2CF9AE}" pid="3" name="_dlc_DocIdItemGuid">
    <vt:lpwstr>d65f3542-f579-4bb7-93ad-f6a814fe2b35</vt:lpwstr>
  </property>
  <property fmtid="{D5CDD505-2E9C-101B-9397-08002B2CF9AE}" pid="4" name="AvailableTranslations">
    <vt:lpwstr>28;#ES|e7a6b05b-ae16-40c8-add9-68b64b03aeba;#10;#EN|f2175f21-25d7-44a3-96da-d6a61b075e1b;#16;#DA|5d49c027-8956-412b-aa16-e85a0f96ad0e;#23;#EL|6d4f4d51-af9b-4650-94b4-4276bee85c91;#19;#PT|50ccc04a-eadd-42ae-a0cb-acaf45f812ba;#18;#SV|c2ed69e7-a339-43d7-8f22</vt:lpwstr>
  </property>
  <property fmtid="{D5CDD505-2E9C-101B-9397-08002B2CF9AE}" pid="5" name="DocumentSource">
    <vt:lpwstr>1;#EESC|422833ec-8d7e-4e65-8e4e-8bed07ffb729</vt:lpwstr>
  </property>
  <property fmtid="{D5CDD505-2E9C-101B-9397-08002B2CF9AE}" pid="6" name="DocumentType">
    <vt:lpwstr>3;#INFO|d9136e7c-93a9-4c42-9d28-92b61e85f80c</vt:lpwstr>
  </property>
  <property fmtid="{D5CDD505-2E9C-101B-9397-08002B2CF9AE}" pid="7" name="DocumentStatus">
    <vt:lpwstr>2;#TRA|150d2a88-1431-44e6-a8ca-0bb753ab8672</vt:lpwstr>
  </property>
  <property fmtid="{D5CDD505-2E9C-101B-9397-08002B2CF9AE}" pid="8" name="DossierName">
    <vt:lpwstr/>
  </property>
  <property fmtid="{D5CDD505-2E9C-101B-9397-08002B2CF9AE}" pid="9" name="Confidentiality">
    <vt:lpwstr>5;#Unrestricted|826e22d7-d029-4ec0-a450-0c28ff673572</vt:lpwstr>
  </property>
  <property fmtid="{D5CDD505-2E9C-101B-9397-08002B2CF9AE}" pid="10" name="OriginalLanguage">
    <vt:lpwstr>10;#EN|f2175f21-25d7-44a3-96da-d6a61b075e1b</vt:lpwstr>
  </property>
  <property fmtid="{D5CDD505-2E9C-101B-9397-08002B2CF9AE}" pid="11" name="MeetingName">
    <vt:lpwstr/>
  </property>
  <property fmtid="{D5CDD505-2E9C-101B-9397-08002B2CF9AE}" pid="12" name="VersionStatus">
    <vt:lpwstr>6;#Final|ea5e6674-7b27-4bac-b091-73adbb394efe</vt:lpwstr>
  </property>
  <property fmtid="{D5CDD505-2E9C-101B-9397-08002B2CF9AE}" pid="13" name="DocumentLanguage">
    <vt:lpwstr>15;#IT|0774613c-01ed-4e5d-a25d-11d2388de825</vt:lpwstr>
  </property>
  <property fmtid="{D5CDD505-2E9C-101B-9397-08002B2CF9AE}" pid="14" name="_dlc_DocId">
    <vt:lpwstr>3XPXQ63Y2AW3-8-4411</vt:lpwstr>
  </property>
  <property fmtid="{D5CDD505-2E9C-101B-9397-08002B2CF9AE}" pid="15" name="_dlc_DocIdUrl">
    <vt:lpwstr>http://dm/EESC/2016/_layouts/DocIdRedir.aspx?ID=3XPXQ63Y2AW3-8-4411, 3XPXQ63Y2AW3-8-4411</vt:lpwstr>
  </property>
</Properties>
</file>