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</p:sldIdLst>
  <p:sldSz cx="13004800" cy="97536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 b="def" i="def"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 b="def" i="def"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 b="def" i="def"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 b="def" i="def"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 b="def" i="def"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Shape 134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35" name="Shape 135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Titolo e sotto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olo Testo"/>
          <p:cNvSpPr txBox="1"/>
          <p:nvPr>
            <p:ph type="title"/>
          </p:nvPr>
        </p:nvSpPr>
        <p:spPr>
          <a:xfrm>
            <a:off x="1270000" y="1638300"/>
            <a:ext cx="10464800" cy="3302000"/>
          </a:xfrm>
          <a:prstGeom prst="rect">
            <a:avLst/>
          </a:prstGeom>
        </p:spPr>
        <p:txBody>
          <a:bodyPr anchor="b"/>
          <a:lstStyle/>
          <a:p>
            <a:pPr/>
            <a:r>
              <a:t>Titolo Testo</a:t>
            </a:r>
          </a:p>
        </p:txBody>
      </p:sp>
      <p:sp>
        <p:nvSpPr>
          <p:cNvPr id="12" name="Corpo livello uno…"/>
          <p:cNvSpPr txBox="1"/>
          <p:nvPr>
            <p:ph type="body" sz="quarter" idx="1"/>
          </p:nvPr>
        </p:nvSpPr>
        <p:spPr>
          <a:xfrm>
            <a:off x="1270000" y="50419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700"/>
            </a:lvl1pPr>
            <a:lvl2pPr marL="0" indent="228600" algn="ctr">
              <a:spcBef>
                <a:spcPts val="0"/>
              </a:spcBef>
              <a:buSzTx/>
              <a:buNone/>
              <a:defRPr sz="3700"/>
            </a:lvl2pPr>
            <a:lvl3pPr marL="0" indent="457200" algn="ctr">
              <a:spcBef>
                <a:spcPts val="0"/>
              </a:spcBef>
              <a:buSzTx/>
              <a:buNone/>
              <a:defRPr sz="3700"/>
            </a:lvl3pPr>
            <a:lvl4pPr marL="0" indent="685800" algn="ctr">
              <a:spcBef>
                <a:spcPts val="0"/>
              </a:spcBef>
              <a:buSzTx/>
              <a:buNone/>
              <a:defRPr sz="3700"/>
            </a:lvl4pPr>
            <a:lvl5pPr marL="0" indent="914400" algn="ctr">
              <a:spcBef>
                <a:spcPts val="0"/>
              </a:spcBef>
              <a:buSzTx/>
              <a:buNone/>
              <a:defRPr sz="3700"/>
            </a:lvl5pPr>
          </a:lstStyle>
          <a:p>
            <a:pPr/>
            <a:r>
              <a:t>Corpo livello uno</a:t>
            </a:r>
          </a:p>
          <a:p>
            <a:pPr lvl="1"/>
            <a:r>
              <a:t>Corpo livello due</a:t>
            </a:r>
          </a:p>
          <a:p>
            <a:pPr lvl="2"/>
            <a:r>
              <a:t>Corpo livello tre</a:t>
            </a:r>
          </a:p>
          <a:p>
            <a:pPr lvl="3"/>
            <a:r>
              <a:t>Corpo livello quattro</a:t>
            </a:r>
          </a:p>
          <a:p>
            <a:pPr lvl="4"/>
            <a:r>
              <a:t>Corpo livello cinque</a:t>
            </a:r>
          </a:p>
        </p:txBody>
      </p:sp>
      <p:sp>
        <p:nvSpPr>
          <p:cNvPr id="13" name="Numero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elvetica Neue Thin"/>
                <a:ea typeface="Helvetica Neue Thin"/>
                <a:cs typeface="Helvetica Neue Thin"/>
                <a:sym typeface="Helvetica Neue Thin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Cita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Giovanni Mela"/>
          <p:cNvSpPr txBox="1"/>
          <p:nvPr>
            <p:ph type="body" sz="quarter" idx="13"/>
          </p:nvPr>
        </p:nvSpPr>
        <p:spPr>
          <a:xfrm>
            <a:off x="1270000" y="6362700"/>
            <a:ext cx="10464800" cy="461366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i="1" sz="2400"/>
            </a:lvl1pPr>
          </a:lstStyle>
          <a:p>
            <a:pPr/>
            <a:r>
              <a:t>–Giovanni Mela</a:t>
            </a:r>
          </a:p>
        </p:txBody>
      </p:sp>
      <p:sp>
        <p:nvSpPr>
          <p:cNvPr id="94" name="“Inserisci qui una citazione”."/>
          <p:cNvSpPr txBox="1"/>
          <p:nvPr>
            <p:ph type="body" sz="quarter" idx="14"/>
          </p:nvPr>
        </p:nvSpPr>
        <p:spPr>
          <a:xfrm>
            <a:off x="1270000" y="4267112"/>
            <a:ext cx="10464800" cy="609776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4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pPr/>
            <a:r>
              <a:t>“Inserisci qui una citazione”. </a:t>
            </a:r>
          </a:p>
        </p:txBody>
      </p:sp>
      <p:sp>
        <p:nvSpPr>
          <p:cNvPr id="95" name="Numero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magine"/>
          <p:cNvSpPr/>
          <p:nvPr>
            <p:ph type="pic" idx="13"/>
          </p:nvPr>
        </p:nvSpPr>
        <p:spPr>
          <a:xfrm>
            <a:off x="0" y="0"/>
            <a:ext cx="13004800" cy="9753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103" name="Numero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Numero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olo e sotto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Titolo Testo"/>
          <p:cNvSpPr txBox="1"/>
          <p:nvPr>
            <p:ph type="title"/>
          </p:nvPr>
        </p:nvSpPr>
        <p:spPr>
          <a:xfrm>
            <a:off x="1270000" y="1638300"/>
            <a:ext cx="10464800" cy="3302000"/>
          </a:xfrm>
          <a:prstGeom prst="rect">
            <a:avLst/>
          </a:prstGeom>
        </p:spPr>
        <p:txBody>
          <a:bodyPr anchor="b"/>
          <a:lstStyle/>
          <a:p>
            <a:pPr/>
            <a:r>
              <a:t>Titolo Testo</a:t>
            </a:r>
          </a:p>
        </p:txBody>
      </p:sp>
      <p:sp>
        <p:nvSpPr>
          <p:cNvPr id="118" name="Corpo livello uno…"/>
          <p:cNvSpPr txBox="1"/>
          <p:nvPr>
            <p:ph type="body" sz="quarter" idx="1"/>
          </p:nvPr>
        </p:nvSpPr>
        <p:spPr>
          <a:xfrm>
            <a:off x="1270000" y="50419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700"/>
            </a:lvl1pPr>
            <a:lvl2pPr marL="0" indent="0" algn="ctr">
              <a:spcBef>
                <a:spcPts val="0"/>
              </a:spcBef>
              <a:buSzTx/>
              <a:buNone/>
              <a:defRPr sz="3700"/>
            </a:lvl2pPr>
            <a:lvl3pPr marL="0" indent="0" algn="ctr">
              <a:spcBef>
                <a:spcPts val="0"/>
              </a:spcBef>
              <a:buSzTx/>
              <a:buNone/>
              <a:defRPr sz="3700"/>
            </a:lvl3pPr>
            <a:lvl4pPr marL="0" indent="0" algn="ctr">
              <a:spcBef>
                <a:spcPts val="0"/>
              </a:spcBef>
              <a:buSzTx/>
              <a:buNone/>
              <a:defRPr sz="3700"/>
            </a:lvl4pPr>
            <a:lvl5pPr marL="0" indent="0" algn="ctr">
              <a:spcBef>
                <a:spcPts val="0"/>
              </a:spcBef>
              <a:buSzTx/>
              <a:buNone/>
              <a:defRPr sz="3700"/>
            </a:lvl5pPr>
          </a:lstStyle>
          <a:p>
            <a:pPr/>
            <a:r>
              <a:t>Corpo livello uno</a:t>
            </a:r>
          </a:p>
          <a:p>
            <a:pPr lvl="1"/>
            <a:r>
              <a:t>Corpo livello due</a:t>
            </a:r>
          </a:p>
          <a:p>
            <a:pPr lvl="2"/>
            <a:r>
              <a:t>Corpo livello tre</a:t>
            </a:r>
          </a:p>
          <a:p>
            <a:pPr lvl="3"/>
            <a:r>
              <a:t>Corpo livello quattro</a:t>
            </a:r>
          </a:p>
          <a:p>
            <a:pPr lvl="4"/>
            <a:r>
              <a:t>Corpo livello cinque</a:t>
            </a:r>
          </a:p>
        </p:txBody>
      </p:sp>
      <p:sp>
        <p:nvSpPr>
          <p:cNvPr id="119" name="Numero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elvetica Neue Thin"/>
                <a:ea typeface="Helvetica Neue Thin"/>
                <a:cs typeface="Helvetica Neue Thin"/>
                <a:sym typeface="Helvetica Neue Thin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olo e punti ele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Titolo Testo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Titolo Testo</a:t>
            </a:r>
          </a:p>
        </p:txBody>
      </p:sp>
      <p:sp>
        <p:nvSpPr>
          <p:cNvPr id="127" name="Corpo livello uno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Corpo livello uno</a:t>
            </a:r>
          </a:p>
          <a:p>
            <a:pPr lvl="1"/>
            <a:r>
              <a:t>Corpo livello due</a:t>
            </a:r>
          </a:p>
          <a:p>
            <a:pPr lvl="2"/>
            <a:r>
              <a:t>Corpo livello tre</a:t>
            </a:r>
          </a:p>
          <a:p>
            <a:pPr lvl="3"/>
            <a:r>
              <a:t>Corpo livello quattro</a:t>
            </a:r>
          </a:p>
          <a:p>
            <a:pPr lvl="4"/>
            <a:r>
              <a:t>Corpo livello cinque</a:t>
            </a:r>
          </a:p>
        </p:txBody>
      </p:sp>
      <p:sp>
        <p:nvSpPr>
          <p:cNvPr id="128" name="Numero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Foto - Orizzont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magine"/>
          <p:cNvSpPr/>
          <p:nvPr>
            <p:ph type="pic" idx="13"/>
          </p:nvPr>
        </p:nvSpPr>
        <p:spPr>
          <a:xfrm>
            <a:off x="1625600" y="673100"/>
            <a:ext cx="9753600" cy="59055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21" name="Titolo Testo"/>
          <p:cNvSpPr txBox="1"/>
          <p:nvPr>
            <p:ph type="title"/>
          </p:nvPr>
        </p:nvSpPr>
        <p:spPr>
          <a:xfrm>
            <a:off x="1270000" y="6718300"/>
            <a:ext cx="10464800" cy="1422400"/>
          </a:xfrm>
          <a:prstGeom prst="rect">
            <a:avLst/>
          </a:prstGeom>
        </p:spPr>
        <p:txBody>
          <a:bodyPr anchor="b"/>
          <a:lstStyle/>
          <a:p>
            <a:pPr/>
            <a:r>
              <a:t>Titolo Testo</a:t>
            </a:r>
          </a:p>
        </p:txBody>
      </p:sp>
      <p:sp>
        <p:nvSpPr>
          <p:cNvPr id="22" name="Corpo livello uno…"/>
          <p:cNvSpPr txBox="1"/>
          <p:nvPr>
            <p:ph type="body" sz="quarter" idx="1"/>
          </p:nvPr>
        </p:nvSpPr>
        <p:spPr>
          <a:xfrm>
            <a:off x="1270000" y="81534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700"/>
            </a:lvl1pPr>
            <a:lvl2pPr marL="0" indent="228600" algn="ctr">
              <a:spcBef>
                <a:spcPts val="0"/>
              </a:spcBef>
              <a:buSzTx/>
              <a:buNone/>
              <a:defRPr sz="3700"/>
            </a:lvl2pPr>
            <a:lvl3pPr marL="0" indent="457200" algn="ctr">
              <a:spcBef>
                <a:spcPts val="0"/>
              </a:spcBef>
              <a:buSzTx/>
              <a:buNone/>
              <a:defRPr sz="3700"/>
            </a:lvl3pPr>
            <a:lvl4pPr marL="0" indent="685800" algn="ctr">
              <a:spcBef>
                <a:spcPts val="0"/>
              </a:spcBef>
              <a:buSzTx/>
              <a:buNone/>
              <a:defRPr sz="3700"/>
            </a:lvl4pPr>
            <a:lvl5pPr marL="0" indent="914400" algn="ctr">
              <a:spcBef>
                <a:spcPts val="0"/>
              </a:spcBef>
              <a:buSzTx/>
              <a:buNone/>
              <a:defRPr sz="3700"/>
            </a:lvl5pPr>
          </a:lstStyle>
          <a:p>
            <a:pPr/>
            <a:r>
              <a:t>Corpo livello uno</a:t>
            </a:r>
          </a:p>
          <a:p>
            <a:pPr lvl="1"/>
            <a:r>
              <a:t>Corpo livello due</a:t>
            </a:r>
          </a:p>
          <a:p>
            <a:pPr lvl="2"/>
            <a:r>
              <a:t>Corpo livello tre</a:t>
            </a:r>
          </a:p>
          <a:p>
            <a:pPr lvl="3"/>
            <a:r>
              <a:t>Corpo livello quattro</a:t>
            </a:r>
          </a:p>
          <a:p>
            <a:pPr lvl="4"/>
            <a:r>
              <a:t>Corpo livello cinque</a:t>
            </a:r>
          </a:p>
        </p:txBody>
      </p:sp>
      <p:sp>
        <p:nvSpPr>
          <p:cNvPr id="23" name="Numero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olo - Centr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olo Testo"/>
          <p:cNvSpPr txBox="1"/>
          <p:nvPr>
            <p:ph type="title"/>
          </p:nvPr>
        </p:nvSpPr>
        <p:spPr>
          <a:xfrm>
            <a:off x="1270000" y="3225800"/>
            <a:ext cx="10464800" cy="3302000"/>
          </a:xfrm>
          <a:prstGeom prst="rect">
            <a:avLst/>
          </a:prstGeom>
        </p:spPr>
        <p:txBody>
          <a:bodyPr/>
          <a:lstStyle/>
          <a:p>
            <a:pPr/>
            <a:r>
              <a:t>Titolo Testo</a:t>
            </a:r>
          </a:p>
        </p:txBody>
      </p:sp>
      <p:sp>
        <p:nvSpPr>
          <p:cNvPr id="31" name="Numero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Foto -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magine"/>
          <p:cNvSpPr/>
          <p:nvPr>
            <p:ph type="pic" sz="half" idx="13"/>
          </p:nvPr>
        </p:nvSpPr>
        <p:spPr>
          <a:xfrm>
            <a:off x="6718300" y="635000"/>
            <a:ext cx="5334000" cy="8216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39" name="Titolo Testo"/>
          <p:cNvSpPr txBox="1"/>
          <p:nvPr>
            <p:ph type="title"/>
          </p:nvPr>
        </p:nvSpPr>
        <p:spPr>
          <a:xfrm>
            <a:off x="952500" y="635000"/>
            <a:ext cx="5334000" cy="3987800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pPr/>
            <a:r>
              <a:t>Titolo Testo</a:t>
            </a:r>
          </a:p>
        </p:txBody>
      </p:sp>
      <p:sp>
        <p:nvSpPr>
          <p:cNvPr id="40" name="Corpo livello uno…"/>
          <p:cNvSpPr txBox="1"/>
          <p:nvPr>
            <p:ph type="body" sz="quarter" idx="1"/>
          </p:nvPr>
        </p:nvSpPr>
        <p:spPr>
          <a:xfrm>
            <a:off x="952500" y="4724400"/>
            <a:ext cx="5334000" cy="41148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700"/>
            </a:lvl1pPr>
            <a:lvl2pPr marL="0" indent="228600" algn="ctr">
              <a:spcBef>
                <a:spcPts val="0"/>
              </a:spcBef>
              <a:buSzTx/>
              <a:buNone/>
              <a:defRPr sz="3700"/>
            </a:lvl2pPr>
            <a:lvl3pPr marL="0" indent="457200" algn="ctr">
              <a:spcBef>
                <a:spcPts val="0"/>
              </a:spcBef>
              <a:buSzTx/>
              <a:buNone/>
              <a:defRPr sz="3700"/>
            </a:lvl3pPr>
            <a:lvl4pPr marL="0" indent="685800" algn="ctr">
              <a:spcBef>
                <a:spcPts val="0"/>
              </a:spcBef>
              <a:buSzTx/>
              <a:buNone/>
              <a:defRPr sz="3700"/>
            </a:lvl4pPr>
            <a:lvl5pPr marL="0" indent="914400" algn="ctr">
              <a:spcBef>
                <a:spcPts val="0"/>
              </a:spcBef>
              <a:buSzTx/>
              <a:buNone/>
              <a:defRPr sz="3700"/>
            </a:lvl5pPr>
          </a:lstStyle>
          <a:p>
            <a:pPr/>
            <a:r>
              <a:t>Corpo livello uno</a:t>
            </a:r>
          </a:p>
          <a:p>
            <a:pPr lvl="1"/>
            <a:r>
              <a:t>Corpo livello due</a:t>
            </a:r>
          </a:p>
          <a:p>
            <a:pPr lvl="2"/>
            <a:r>
              <a:t>Corpo livello tre</a:t>
            </a:r>
          </a:p>
          <a:p>
            <a:pPr lvl="3"/>
            <a:r>
              <a:t>Corpo livello quattro</a:t>
            </a:r>
          </a:p>
          <a:p>
            <a:pPr lvl="4"/>
            <a:r>
              <a:t>Corpo livello cinque</a:t>
            </a:r>
          </a:p>
        </p:txBody>
      </p:sp>
      <p:sp>
        <p:nvSpPr>
          <p:cNvPr id="41" name="Numero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olo - In al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olo Testo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Titolo Testo</a:t>
            </a:r>
          </a:p>
        </p:txBody>
      </p:sp>
      <p:sp>
        <p:nvSpPr>
          <p:cNvPr id="49" name="Numero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olo e punti ele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olo Testo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Titolo Testo</a:t>
            </a:r>
          </a:p>
        </p:txBody>
      </p:sp>
      <p:sp>
        <p:nvSpPr>
          <p:cNvPr id="57" name="Corpo livello uno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Corpo livello uno</a:t>
            </a:r>
          </a:p>
          <a:p>
            <a:pPr lvl="1"/>
            <a:r>
              <a:t>Corpo livello due</a:t>
            </a:r>
          </a:p>
          <a:p>
            <a:pPr lvl="2"/>
            <a:r>
              <a:t>Corpo livello tre</a:t>
            </a:r>
          </a:p>
          <a:p>
            <a:pPr lvl="3"/>
            <a:r>
              <a:t>Corpo livello quattro</a:t>
            </a:r>
          </a:p>
          <a:p>
            <a:pPr lvl="4"/>
            <a:r>
              <a:t>Corpo livello cinque</a:t>
            </a:r>
          </a:p>
        </p:txBody>
      </p:sp>
      <p:sp>
        <p:nvSpPr>
          <p:cNvPr id="58" name="Numero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olo, punti elenco e 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magine"/>
          <p:cNvSpPr/>
          <p:nvPr>
            <p:ph type="pic" sz="half" idx="13"/>
          </p:nvPr>
        </p:nvSpPr>
        <p:spPr>
          <a:xfrm>
            <a:off x="6718300" y="2590800"/>
            <a:ext cx="5334000" cy="62865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66" name="Titolo Testo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Titolo Testo</a:t>
            </a:r>
          </a:p>
        </p:txBody>
      </p:sp>
      <p:sp>
        <p:nvSpPr>
          <p:cNvPr id="67" name="Corpo livello uno…"/>
          <p:cNvSpPr txBox="1"/>
          <p:nvPr>
            <p:ph type="body" sz="half" idx="1"/>
          </p:nvPr>
        </p:nvSpPr>
        <p:spPr>
          <a:xfrm>
            <a:off x="952500" y="2590800"/>
            <a:ext cx="5334000" cy="6286500"/>
          </a:xfrm>
          <a:prstGeom prst="rect">
            <a:avLst/>
          </a:prstGeom>
        </p:spPr>
        <p:txBody>
          <a:bodyPr/>
          <a:lstStyle>
            <a:lvl1pPr marL="342900" indent="-342900">
              <a:spcBef>
                <a:spcPts val="3200"/>
              </a:spcBef>
              <a:defRPr sz="2800"/>
            </a:lvl1pPr>
            <a:lvl2pPr marL="685800" indent="-342900">
              <a:spcBef>
                <a:spcPts val="3200"/>
              </a:spcBef>
              <a:defRPr sz="2800"/>
            </a:lvl2pPr>
            <a:lvl3pPr marL="1028700" indent="-342900">
              <a:spcBef>
                <a:spcPts val="3200"/>
              </a:spcBef>
              <a:defRPr sz="2800"/>
            </a:lvl3pPr>
            <a:lvl4pPr marL="1371600" indent="-342900">
              <a:spcBef>
                <a:spcPts val="3200"/>
              </a:spcBef>
              <a:defRPr sz="2800"/>
            </a:lvl4pPr>
            <a:lvl5pPr marL="1714500" indent="-342900">
              <a:spcBef>
                <a:spcPts val="3200"/>
              </a:spcBef>
              <a:defRPr sz="2800"/>
            </a:lvl5pPr>
          </a:lstStyle>
          <a:p>
            <a:pPr/>
            <a:r>
              <a:t>Corpo livello uno</a:t>
            </a:r>
          </a:p>
          <a:p>
            <a:pPr lvl="1"/>
            <a:r>
              <a:t>Corpo livello due</a:t>
            </a:r>
          </a:p>
          <a:p>
            <a:pPr lvl="2"/>
            <a:r>
              <a:t>Corpo livello tre</a:t>
            </a:r>
          </a:p>
          <a:p>
            <a:pPr lvl="3"/>
            <a:r>
              <a:t>Corpo livello quattro</a:t>
            </a:r>
          </a:p>
          <a:p>
            <a:pPr lvl="4"/>
            <a:r>
              <a:t>Corpo livello cinque</a:t>
            </a:r>
          </a:p>
        </p:txBody>
      </p:sp>
      <p:sp>
        <p:nvSpPr>
          <p:cNvPr id="68" name="Numero diapositiva"/>
          <p:cNvSpPr txBox="1"/>
          <p:nvPr>
            <p:ph type="sldNum" sz="quarter" idx="2"/>
          </p:nvPr>
        </p:nvSpPr>
        <p:spPr>
          <a:xfrm>
            <a:off x="6328884" y="9296400"/>
            <a:ext cx="340259" cy="342900"/>
          </a:xfrm>
          <a:prstGeom prst="rect">
            <a:avLst/>
          </a:prstGeom>
        </p:spPr>
        <p:txBody>
          <a:bodyPr/>
          <a:lstStyle>
            <a:lvl1pPr>
              <a:defRPr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unti ele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Corpo livello uno…"/>
          <p:cNvSpPr txBox="1"/>
          <p:nvPr>
            <p:ph type="body" idx="1"/>
          </p:nvPr>
        </p:nvSpPr>
        <p:spPr>
          <a:xfrm>
            <a:off x="952500" y="1270000"/>
            <a:ext cx="11099800" cy="7213600"/>
          </a:xfrm>
          <a:prstGeom prst="rect">
            <a:avLst/>
          </a:prstGeom>
        </p:spPr>
        <p:txBody>
          <a:bodyPr/>
          <a:lstStyle/>
          <a:p>
            <a:pPr/>
            <a:r>
              <a:t>Corpo livello uno</a:t>
            </a:r>
          </a:p>
          <a:p>
            <a:pPr lvl="1"/>
            <a:r>
              <a:t>Corpo livello due</a:t>
            </a:r>
          </a:p>
          <a:p>
            <a:pPr lvl="2"/>
            <a:r>
              <a:t>Corpo livello tre</a:t>
            </a:r>
          </a:p>
          <a:p>
            <a:pPr lvl="3"/>
            <a:r>
              <a:t>Corpo livello quattro</a:t>
            </a:r>
          </a:p>
          <a:p>
            <a:pPr lvl="4"/>
            <a:r>
              <a:t>Corpo livello cinque</a:t>
            </a:r>
          </a:p>
        </p:txBody>
      </p:sp>
      <p:sp>
        <p:nvSpPr>
          <p:cNvPr id="76" name="Numero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Foto - 3 per pag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magine"/>
          <p:cNvSpPr/>
          <p:nvPr>
            <p:ph type="pic" sz="quarter" idx="13"/>
          </p:nvPr>
        </p:nvSpPr>
        <p:spPr>
          <a:xfrm>
            <a:off x="6718300" y="5092700"/>
            <a:ext cx="5334000" cy="3771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4" name="Immagine"/>
          <p:cNvSpPr/>
          <p:nvPr>
            <p:ph type="pic" sz="quarter" idx="14"/>
          </p:nvPr>
        </p:nvSpPr>
        <p:spPr>
          <a:xfrm>
            <a:off x="6718300" y="889000"/>
            <a:ext cx="5334000" cy="3771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5" name="Immagine"/>
          <p:cNvSpPr/>
          <p:nvPr>
            <p:ph type="pic" sz="half" idx="15"/>
          </p:nvPr>
        </p:nvSpPr>
        <p:spPr>
          <a:xfrm>
            <a:off x="952500" y="889000"/>
            <a:ext cx="5334000" cy="7975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6" name="Numero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Relationship Id="rId14" Type="http://schemas.openxmlformats.org/officeDocument/2006/relationships/slideLayout" Target="../slideLayouts/slideLayout13.xml"/><Relationship Id="rId15" Type="http://schemas.openxmlformats.org/officeDocument/2006/relationships/slideLayout" Target="../slideLayouts/slideLayout14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Testo"/>
          <p:cNvSpPr txBox="1"/>
          <p:nvPr>
            <p:ph type="title"/>
          </p:nvPr>
        </p:nvSpPr>
        <p:spPr>
          <a:xfrm>
            <a:off x="952500" y="254000"/>
            <a:ext cx="11099800" cy="2159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/>
            <a:r>
              <a:t>Titolo Testo</a:t>
            </a:r>
          </a:p>
        </p:txBody>
      </p:sp>
      <p:sp>
        <p:nvSpPr>
          <p:cNvPr id="3" name="Corpo livello uno…"/>
          <p:cNvSpPr txBox="1"/>
          <p:nvPr>
            <p:ph type="body" idx="1"/>
          </p:nvPr>
        </p:nvSpPr>
        <p:spPr>
          <a:xfrm>
            <a:off x="952500" y="2590800"/>
            <a:ext cx="11099800" cy="6286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/>
            <a:r>
              <a:t>Corpo livello uno</a:t>
            </a:r>
          </a:p>
          <a:p>
            <a:pPr lvl="1"/>
            <a:r>
              <a:t>Corpo livello due</a:t>
            </a:r>
          </a:p>
          <a:p>
            <a:pPr lvl="2"/>
            <a:r>
              <a:t>Corpo livello tre</a:t>
            </a:r>
          </a:p>
          <a:p>
            <a:pPr lvl="3"/>
            <a:r>
              <a:t>Corpo livello quattro</a:t>
            </a:r>
          </a:p>
          <a:p>
            <a:pPr lvl="4"/>
            <a:r>
              <a:t>Corpo livello cinque</a:t>
            </a:r>
          </a:p>
        </p:txBody>
      </p:sp>
      <p:sp>
        <p:nvSpPr>
          <p:cNvPr id="4" name="Numero diapositiva"/>
          <p:cNvSpPr txBox="1"/>
          <p:nvPr>
            <p:ph type="sldNum" sz="quarter" idx="2"/>
          </p:nvPr>
        </p:nvSpPr>
        <p:spPr>
          <a:xfrm>
            <a:off x="6328884" y="9296400"/>
            <a:ext cx="340259" cy="324306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b="0" sz="160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</p:sldLayoutIdLst>
  <p:transition xmlns:p14="http://schemas.microsoft.com/office/powerpoint/2010/main" spd="med" advClick="1"/>
  <p:txStyles>
    <p:title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228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457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685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914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11430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1600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444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889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333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1778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2222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2667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3111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3556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4000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/Relationships>
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4.xml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Il principio del Partenariato nella programmazione 2021-2027"/>
          <p:cNvSpPr txBox="1"/>
          <p:nvPr>
            <p:ph type="title"/>
          </p:nvPr>
        </p:nvSpPr>
        <p:spPr>
          <a:xfrm>
            <a:off x="1270000" y="1638300"/>
            <a:ext cx="10464800" cy="2061268"/>
          </a:xfrm>
          <a:prstGeom prst="rect">
            <a:avLst/>
          </a:prstGeom>
        </p:spPr>
        <p:txBody>
          <a:bodyPr/>
          <a:lstStyle>
            <a:lvl1pPr>
              <a:defRPr sz="5000"/>
            </a:lvl1pPr>
          </a:lstStyle>
          <a:p>
            <a:pPr/>
            <a:r>
              <a:t>Il principio del Partenariato nella programmazione 2021-2027</a:t>
            </a:r>
          </a:p>
        </p:txBody>
      </p:sp>
      <p:sp>
        <p:nvSpPr>
          <p:cNvPr id="138" name="Enrico Tezza…"/>
          <p:cNvSpPr txBox="1"/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defTabSz="537463">
              <a:defRPr sz="3404"/>
            </a:pPr>
            <a:r>
              <a:rPr sz="2024"/>
              <a:t>Enrico Tezza</a:t>
            </a:r>
            <a:r>
              <a:t> </a:t>
            </a:r>
          </a:p>
          <a:p>
            <a:pPr defTabSz="537463">
              <a:defRPr sz="3404"/>
            </a:pPr>
            <a:r>
              <a:t>Confederazione Italiana Liberi Professionisti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Controllare: a) Composizione Comitati Sorveglianza, b) Termini per convocazione e trasmissione degli atti, c) Diritti di voto delle Parti Sociali, d) Procedura per accessibilità ai documenti e verbali, e) Trasparenza funzionamento Comitato, f) Coinvolgimento nella preparazione dei bandi (Art 11 Reg 240/2014)…"/>
          <p:cNvSpPr txBox="1"/>
          <p:nvPr>
            <p:ph type="body" idx="1"/>
          </p:nvPr>
        </p:nvSpPr>
        <p:spPr>
          <a:xfrm>
            <a:off x="952500" y="1291532"/>
            <a:ext cx="11099800" cy="7592118"/>
          </a:xfrm>
          <a:prstGeom prst="rect">
            <a:avLst/>
          </a:prstGeom>
        </p:spPr>
        <p:txBody>
          <a:bodyPr/>
          <a:lstStyle/>
          <a:p>
            <a:pPr marL="328929" indent="-328929" defTabSz="432308">
              <a:spcBef>
                <a:spcPts val="3100"/>
              </a:spcBef>
              <a:defRPr sz="2368"/>
            </a:pPr>
            <a:r>
              <a:t>Controllare: a) Composizione Comitati Sorveglianza, b) Termini per convocazione e trasmissione degli atti, c) Diritti di voto delle Parti Sociali, d) Procedura per accessibilità ai documenti e verbali, e) Trasparenza funzionamento Comitato, f) Coinvolgimento nella preparazione dei bandi (Art 11 Reg 240/2014)</a:t>
            </a:r>
          </a:p>
          <a:p>
            <a:pPr marL="328929" indent="-328929" defTabSz="432308">
              <a:spcBef>
                <a:spcPts val="3100"/>
              </a:spcBef>
              <a:defRPr sz="2368"/>
            </a:pPr>
            <a:r>
              <a:t>Controllare coinvolgimento Parti Sociali nella selezione delle Operazioni (Art 67 Reg 375/2018) (Capo V Reg 240/2014)</a:t>
            </a:r>
          </a:p>
          <a:p>
            <a:pPr marL="328929" indent="-328929" defTabSz="432308">
              <a:spcBef>
                <a:spcPts val="3100"/>
              </a:spcBef>
              <a:defRPr sz="2368"/>
            </a:pPr>
            <a:r>
              <a:t>Supportare le Parti Sociali nella sorveglianza e preparazione dei rapporti annuali di esecuzione dei Programmi (Art 15 Reg 240/2014)</a:t>
            </a:r>
          </a:p>
          <a:p>
            <a:pPr marL="328929" indent="-328929" defTabSz="432308">
              <a:spcBef>
                <a:spcPts val="3100"/>
              </a:spcBef>
              <a:defRPr sz="2368"/>
            </a:pPr>
            <a:r>
              <a:t>Supportare le Parti Sociali nella loro valutazione dei Programmi (Art 39 Reg 375/2018) (Art 16 Reg 240/2014).</a:t>
            </a:r>
          </a:p>
          <a:p>
            <a:pPr marL="328929" indent="-328929" defTabSz="432308">
              <a:spcBef>
                <a:spcPts val="3100"/>
              </a:spcBef>
              <a:defRPr sz="2368"/>
            </a:pPr>
            <a:r>
              <a:t>Gestire un programma nazionale di assistenza tecnica per le Parti Sociali (Art 17 Reg 240/2014)</a:t>
            </a:r>
          </a:p>
          <a:p>
            <a:pPr marL="328929" indent="-328929" defTabSz="432308">
              <a:spcBef>
                <a:spcPts val="3100"/>
              </a:spcBef>
              <a:defRPr sz="2368"/>
            </a:pPr>
            <a:r>
              <a:t>Controllare l’assegnazione dei contratti dell’assistenza tecnica (Art 30, Reg 375/2018)</a:t>
            </a:r>
          </a:p>
        </p:txBody>
      </p:sp>
      <p:sp>
        <p:nvSpPr>
          <p:cNvPr id="166" name="Conclusioni sul ruolo del CNEL Reg 375/2018 e Reg 240/2014 (3)"/>
          <p:cNvSpPr txBox="1"/>
          <p:nvPr>
            <p:ph type="title"/>
          </p:nvPr>
        </p:nvSpPr>
        <p:spPr>
          <a:xfrm>
            <a:off x="952500" y="254000"/>
            <a:ext cx="11236898" cy="875480"/>
          </a:xfrm>
          <a:prstGeom prst="rect">
            <a:avLst/>
          </a:prstGeom>
        </p:spPr>
        <p:txBody>
          <a:bodyPr/>
          <a:lstStyle>
            <a:lvl1pPr defTabSz="572516">
              <a:defRPr sz="2940"/>
            </a:lvl1pPr>
          </a:lstStyle>
          <a:p>
            <a:pPr/>
            <a:r>
              <a:t>Conclusioni sul ruolo del CNEL Reg 375/2018 e Reg 240/2014 (3)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Controllare la valutazione annuale della performance (Art 36, Reg 375/2018)…"/>
          <p:cNvSpPr txBox="1"/>
          <p:nvPr>
            <p:ph type="body" idx="1"/>
          </p:nvPr>
        </p:nvSpPr>
        <p:spPr>
          <a:xfrm>
            <a:off x="1072540" y="1830288"/>
            <a:ext cx="11099801" cy="7442244"/>
          </a:xfrm>
          <a:prstGeom prst="rect">
            <a:avLst/>
          </a:prstGeom>
        </p:spPr>
        <p:txBody>
          <a:bodyPr/>
          <a:lstStyle/>
          <a:p>
            <a:pPr marL="373379" indent="-373379" defTabSz="490727">
              <a:spcBef>
                <a:spcPts val="3500"/>
              </a:spcBef>
              <a:defRPr sz="2688"/>
            </a:pPr>
            <a:r>
              <a:t>Controllare la valutazione annuale della performance (Art 36, Reg 375/2018)</a:t>
            </a:r>
          </a:p>
          <a:p>
            <a:pPr marL="373379" indent="-373379" defTabSz="490727">
              <a:spcBef>
                <a:spcPts val="3500"/>
              </a:spcBef>
              <a:defRPr sz="2688"/>
            </a:pPr>
            <a:r>
              <a:t>Controllare il rispetto dei termini di pagamento (Art 87, Reg 375/2018)</a:t>
            </a:r>
          </a:p>
          <a:p>
            <a:pPr marL="373379" indent="-373379" defTabSz="490727">
              <a:spcBef>
                <a:spcPts val="3500"/>
              </a:spcBef>
              <a:defRPr sz="2688"/>
            </a:pPr>
            <a:r>
              <a:t>Realizzare un programma di scambio di buone pratiche nell’applicazione del principio del partenariato (Art 18 Reg 240/2014).</a:t>
            </a:r>
          </a:p>
          <a:p>
            <a:pPr marL="373379" indent="-373379" defTabSz="490727">
              <a:spcBef>
                <a:spcPts val="3500"/>
              </a:spcBef>
              <a:defRPr sz="2688"/>
            </a:pPr>
            <a:r>
              <a:t>Accedere ai dati trasmessi ogni due mesi alla Commissione (Art 37, Reg 375/2018)</a:t>
            </a:r>
          </a:p>
          <a:p>
            <a:pPr marL="373379" indent="-373379" defTabSz="490727">
              <a:spcBef>
                <a:spcPts val="3500"/>
              </a:spcBef>
              <a:defRPr sz="2688"/>
            </a:pPr>
            <a:r>
              <a:t>Accedere alla metodologia dell’Audit unico e all’analisi del rischio (Art 71 e Art 74, Reg 375/2018)</a:t>
            </a:r>
          </a:p>
          <a:p>
            <a:pPr marL="373379" indent="-373379" defTabSz="490727">
              <a:spcBef>
                <a:spcPts val="3500"/>
              </a:spcBef>
              <a:defRPr sz="2688"/>
            </a:pPr>
            <a:r>
              <a:t>Partecipare alla consultazione annuale della Commissione in merito all’attuazione del programma (CESE) (Art 36, Reg 375/2018)</a:t>
            </a:r>
          </a:p>
        </p:txBody>
      </p:sp>
      <p:sp>
        <p:nvSpPr>
          <p:cNvPr id="169" name="Conclusioni sul ruolo del CNEL Reg 375/2018 e Reg 240/2014 (4)"/>
          <p:cNvSpPr txBox="1"/>
          <p:nvPr>
            <p:ph type="title"/>
          </p:nvPr>
        </p:nvSpPr>
        <p:spPr>
          <a:xfrm>
            <a:off x="952500" y="254000"/>
            <a:ext cx="11505055" cy="2159000"/>
          </a:xfrm>
          <a:prstGeom prst="rect">
            <a:avLst/>
          </a:prstGeom>
        </p:spPr>
        <p:txBody>
          <a:bodyPr/>
          <a:lstStyle>
            <a:lvl1pPr>
              <a:defRPr sz="3000"/>
            </a:lvl1pPr>
          </a:lstStyle>
          <a:p>
            <a:pPr/>
            <a:r>
              <a:t>Conclusioni sul ruolo del CNEL Reg 375/2018 e Reg 240/2014 (4)</a:t>
            </a:r>
          </a:p>
        </p:txBody>
      </p:sp>
      <p:sp>
        <p:nvSpPr>
          <p:cNvPr id="170" name="Numero diapositiva"/>
          <p:cNvSpPr txBox="1"/>
          <p:nvPr>
            <p:ph type="sldNum" sz="quarter" idx="4294967295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Significati e distinzioni"/>
          <p:cNvSpPr txBox="1"/>
          <p:nvPr>
            <p:ph type="title"/>
          </p:nvPr>
        </p:nvSpPr>
        <p:spPr>
          <a:xfrm>
            <a:off x="952500" y="254000"/>
            <a:ext cx="11099800" cy="708080"/>
          </a:xfrm>
          <a:prstGeom prst="rect">
            <a:avLst/>
          </a:prstGeom>
        </p:spPr>
        <p:txBody>
          <a:bodyPr/>
          <a:lstStyle>
            <a:lvl1pPr defTabSz="292100">
              <a:defRPr sz="4000"/>
            </a:lvl1pPr>
          </a:lstStyle>
          <a:p>
            <a:pPr/>
            <a:r>
              <a:t>Significati e distinzioni </a:t>
            </a:r>
          </a:p>
        </p:txBody>
      </p:sp>
      <p:sp>
        <p:nvSpPr>
          <p:cNvPr id="141" name="Partnership…"/>
          <p:cNvSpPr txBox="1"/>
          <p:nvPr>
            <p:ph type="body" idx="1"/>
          </p:nvPr>
        </p:nvSpPr>
        <p:spPr>
          <a:xfrm>
            <a:off x="952500" y="876528"/>
            <a:ext cx="11099800" cy="8630927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None/>
              <a:defRPr sz="4500"/>
            </a:pPr>
            <a:r>
              <a:t>Partnership</a:t>
            </a:r>
          </a:p>
          <a:p>
            <a:pPr marL="0" indent="0">
              <a:buSzTx/>
              <a:buNone/>
              <a:defRPr sz="4500"/>
            </a:pPr>
            <a:r>
              <a:t>Multilevel Governance</a:t>
            </a:r>
          </a:p>
          <a:p>
            <a:pPr marL="0" indent="0">
              <a:buSzTx/>
              <a:buNone/>
              <a:defRPr sz="4500"/>
            </a:pPr>
            <a:r>
              <a:t>Economic Governance </a:t>
            </a:r>
            <a:r>
              <a:rPr sz="3900"/>
              <a:t>(Art 15 Reg 375/2018)</a:t>
            </a:r>
            <a:endParaRPr sz="3900"/>
          </a:p>
          <a:p>
            <a:pPr marL="0" indent="0">
              <a:buSzTx/>
              <a:buNone/>
              <a:defRPr sz="4500"/>
            </a:pPr>
            <a:r>
              <a:t>Multi-stakeholders Partnership</a:t>
            </a:r>
          </a:p>
          <a:p>
            <a:pPr marL="0" indent="0">
              <a:buSzTx/>
              <a:buNone/>
              <a:defRPr sz="4500"/>
            </a:pPr>
            <a:r>
              <a:t>Global Governance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Origine del Principio del Partenariato…"/>
          <p:cNvSpPr txBox="1"/>
          <p:nvPr>
            <p:ph type="title"/>
          </p:nvPr>
        </p:nvSpPr>
        <p:spPr>
          <a:xfrm>
            <a:off x="952500" y="254000"/>
            <a:ext cx="11099800" cy="1664419"/>
          </a:xfrm>
          <a:prstGeom prst="rect">
            <a:avLst/>
          </a:prstGeom>
        </p:spPr>
        <p:txBody>
          <a:bodyPr/>
          <a:lstStyle/>
          <a:p>
            <a:pPr>
              <a:defRPr sz="2900"/>
            </a:pPr>
            <a:r>
              <a:t>Origine del Principio del Partenariato</a:t>
            </a:r>
          </a:p>
          <a:p>
            <a:pPr>
              <a:defRPr sz="2900"/>
            </a:pPr>
            <a:r>
              <a:t>Regolamento 2052 /1988</a:t>
            </a:r>
          </a:p>
        </p:txBody>
      </p:sp>
      <p:sp>
        <p:nvSpPr>
          <p:cNvPr id="144" name="Riforma Fondi Strutturali, Pacchetto Jaques Delors 1988…"/>
          <p:cNvSpPr txBox="1"/>
          <p:nvPr>
            <p:ph type="body" idx="1"/>
          </p:nvPr>
        </p:nvSpPr>
        <p:spPr>
          <a:xfrm>
            <a:off x="1132560" y="1732189"/>
            <a:ext cx="11099801" cy="7151461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None/>
              <a:defRPr sz="3400"/>
            </a:pPr>
            <a:r>
              <a:t>Riforma Fondi Strutturali, Pacchetto Jaques Delors 1988</a:t>
            </a:r>
          </a:p>
          <a:p>
            <a:pPr marL="0" indent="0">
              <a:buSzTx/>
              <a:buNone/>
              <a:defRPr sz="3400"/>
            </a:pPr>
            <a:r>
              <a:t>Principi della politica di coesione:</a:t>
            </a:r>
          </a:p>
          <a:p>
            <a:pPr marL="0" indent="0">
              <a:buSzTx/>
              <a:buNone/>
              <a:defRPr sz="3400"/>
            </a:pPr>
            <a:r>
              <a:t>a) Concentrazione</a:t>
            </a:r>
          </a:p>
          <a:p>
            <a:pPr marL="0" indent="0">
              <a:buSzTx/>
              <a:buNone/>
              <a:defRPr sz="3400"/>
            </a:pPr>
            <a:r>
              <a:t>b) Programmazione</a:t>
            </a:r>
          </a:p>
          <a:p>
            <a:pPr marL="0" indent="0">
              <a:buSzTx/>
              <a:buNone/>
              <a:defRPr sz="3400"/>
            </a:pPr>
            <a:r>
              <a:t>c) Partenariato</a:t>
            </a:r>
          </a:p>
          <a:p>
            <a:pPr marL="0" indent="0">
              <a:buSzTx/>
              <a:buNone/>
              <a:defRPr sz="3400"/>
            </a:pPr>
            <a:r>
              <a:t>d) Addizionalità 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Evoluzione del Partenariato…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 sz="2900"/>
            </a:pPr>
            <a:r>
              <a:t>Evoluzione del Partenariato</a:t>
            </a:r>
          </a:p>
          <a:p>
            <a:pPr>
              <a:defRPr sz="2900"/>
            </a:pPr>
            <a:r>
              <a:t>Regolamenti successivi</a:t>
            </a:r>
          </a:p>
        </p:txBody>
      </p:sp>
      <p:sp>
        <p:nvSpPr>
          <p:cNvPr id="147" name="Riforma dei Fondi del 1993. Regolamento 2081/93 Primo allargamento alla Parti Sociali…"/>
          <p:cNvSpPr txBox="1"/>
          <p:nvPr>
            <p:ph type="body" idx="1"/>
          </p:nvPr>
        </p:nvSpPr>
        <p:spPr>
          <a:xfrm>
            <a:off x="952500" y="1811122"/>
            <a:ext cx="11099800" cy="6871112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None/>
              <a:defRPr sz="3700"/>
            </a:pPr>
            <a:r>
              <a:t>Riforma dei Fondi del 1993. Regolamento </a:t>
            </a:r>
            <a:r>
              <a:rPr b="1"/>
              <a:t>2081/93</a:t>
            </a:r>
            <a:r>
              <a:t> Primo allargamento alla Parti Sociali</a:t>
            </a:r>
          </a:p>
          <a:p>
            <a:pPr marL="0" indent="0">
              <a:buSzTx/>
              <a:buNone/>
              <a:defRPr sz="3700"/>
            </a:pPr>
            <a:r>
              <a:t>Regolamento </a:t>
            </a:r>
            <a:r>
              <a:rPr b="1"/>
              <a:t>1260/99</a:t>
            </a:r>
            <a:r>
              <a:t> Secondo allargamento alle organizzazioni Gender-Based e Ambientali</a:t>
            </a:r>
          </a:p>
          <a:p>
            <a:pPr marL="0" indent="0">
              <a:buSzTx/>
              <a:buNone/>
              <a:defRPr sz="3700"/>
            </a:pPr>
            <a:r>
              <a:t>Regolamento </a:t>
            </a:r>
            <a:r>
              <a:rPr b="1"/>
              <a:t>1083/2006</a:t>
            </a:r>
            <a:r>
              <a:t> Terzo allargamento alla Società civile</a:t>
            </a:r>
          </a:p>
          <a:p>
            <a:pPr marL="0" indent="0">
              <a:buSzTx/>
              <a:buNone/>
              <a:defRPr sz="3700"/>
            </a:pPr>
            <a:r>
              <a:t>Regolamento </a:t>
            </a:r>
            <a:r>
              <a:rPr b="1"/>
              <a:t>1303/2013</a:t>
            </a:r>
            <a:r>
              <a:t> Consolidamento Composizione del Partenariato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Base giuridica"/>
          <p:cNvSpPr txBox="1"/>
          <p:nvPr>
            <p:ph type="title"/>
          </p:nvPr>
        </p:nvSpPr>
        <p:spPr>
          <a:xfrm>
            <a:off x="952500" y="254000"/>
            <a:ext cx="11099800" cy="944410"/>
          </a:xfrm>
          <a:prstGeom prst="rect">
            <a:avLst/>
          </a:prstGeom>
        </p:spPr>
        <p:txBody>
          <a:bodyPr/>
          <a:lstStyle>
            <a:lvl1pPr>
              <a:defRPr sz="3500"/>
            </a:lvl1pPr>
          </a:lstStyle>
          <a:p>
            <a:pPr/>
            <a:r>
              <a:t>Base giuridica</a:t>
            </a:r>
          </a:p>
        </p:txBody>
      </p:sp>
      <p:sp>
        <p:nvSpPr>
          <p:cNvPr id="150" name="Articoli 154 (ex 138) e 155 (ex 139) del Trattato sul Funzionamento dell’Unione Europea (C 326/2012)…"/>
          <p:cNvSpPr txBox="1"/>
          <p:nvPr>
            <p:ph type="body" idx="1"/>
          </p:nvPr>
        </p:nvSpPr>
        <p:spPr>
          <a:xfrm>
            <a:off x="952500" y="1492205"/>
            <a:ext cx="11099800" cy="7385095"/>
          </a:xfrm>
          <a:prstGeom prst="rect">
            <a:avLst/>
          </a:prstGeom>
        </p:spPr>
        <p:txBody>
          <a:bodyPr/>
          <a:lstStyle/>
          <a:p>
            <a:pPr marL="0" indent="0" defTabSz="245363">
              <a:spcBef>
                <a:spcPts val="1700"/>
              </a:spcBef>
              <a:buSzTx/>
              <a:buNone/>
              <a:defRPr sz="2604"/>
            </a:pPr>
            <a:r>
              <a:rPr b="1"/>
              <a:t>Articoli 154 (ex 138) e 155 (ex 139)</a:t>
            </a:r>
            <a:r>
              <a:t> del Trattato sul Funzionamento dell’Unione Europea (C 326/2012)</a:t>
            </a:r>
          </a:p>
          <a:p>
            <a:pPr marL="0" indent="0" defTabSz="245363">
              <a:spcBef>
                <a:spcPts val="1700"/>
              </a:spcBef>
              <a:buSzTx/>
              <a:buNone/>
              <a:defRPr sz="2604"/>
            </a:pPr>
            <a:r>
              <a:t>Documento di lavoro della Commissione sul principio del Partenariato nel quadro dei Fondi SIE. (</a:t>
            </a:r>
            <a:r>
              <a:rPr b="1"/>
              <a:t>SWD 2012/106 Final, 24.4.2012</a:t>
            </a:r>
            <a:r>
              <a:t>)</a:t>
            </a:r>
          </a:p>
          <a:p>
            <a:pPr marL="0" indent="0" defTabSz="245363">
              <a:spcBef>
                <a:spcPts val="1700"/>
              </a:spcBef>
              <a:buSzTx/>
              <a:buNone/>
              <a:defRPr sz="2604"/>
            </a:pPr>
            <a:r>
              <a:rPr b="1"/>
              <a:t>Art 5 del Regolamento 1303/2013</a:t>
            </a:r>
            <a:r>
              <a:t> </a:t>
            </a:r>
            <a:r>
              <a:rPr sz="2058"/>
              <a:t>recante disposizioni comuni sul Fondo europeo di sviluppo regionale, sul Fondo sociale europeo, sul Fondo di coesione, sul Fondo europeo agricolo per lo sviluppo rurale e sul Fondo europeo per gli affari marittimi e la pesca e disposizioni generali sul Fondo europeo di sviluppo regionale, sul Fondo sociale europeo, sul Fondo di coesione e sul Fondo europeo per gli affari marittimi e la pesca. </a:t>
            </a:r>
            <a:endParaRPr sz="2058"/>
          </a:p>
          <a:p>
            <a:pPr marL="0" indent="0" defTabSz="245363">
              <a:spcBef>
                <a:spcPts val="1700"/>
              </a:spcBef>
              <a:buSzTx/>
              <a:buNone/>
              <a:defRPr sz="2604"/>
            </a:pPr>
            <a:r>
              <a:rPr b="1"/>
              <a:t>Regolamento Delegato della Commissione 240/2014</a:t>
            </a:r>
            <a:r>
              <a:t> Codice Europeo di condotta sui fondi SIE</a:t>
            </a:r>
          </a:p>
          <a:p>
            <a:pPr marL="0" indent="0" defTabSz="245363">
              <a:spcBef>
                <a:spcPts val="1700"/>
              </a:spcBef>
              <a:buSzTx/>
              <a:buNone/>
              <a:defRPr sz="2604"/>
            </a:pPr>
            <a:r>
              <a:rPr b="1"/>
              <a:t>Regolamento Disposizioni comuni 375/ 2018</a:t>
            </a:r>
            <a:r>
              <a:t>  </a:t>
            </a:r>
            <a:r>
              <a:rPr sz="2100"/>
              <a:t>al Fondo europeo di sviluppo regionale, al Fondo sociale europeo Plus, al Fondo di coesione, al Fondo europeo per gli affari marittimi e la pesca e le regole finanziarie applicabili a tali fondi e al Fondo Asilo e migrazione, al Fondo per la Sicurezza interna e allo Strumento per la gestione delle frontiere e i visti </a:t>
            </a:r>
            <a:endParaRPr sz="2100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Documenti tecnici EU sul Partenariato"/>
          <p:cNvSpPr txBox="1"/>
          <p:nvPr>
            <p:ph type="title"/>
          </p:nvPr>
        </p:nvSpPr>
        <p:spPr>
          <a:xfrm>
            <a:off x="952500" y="254000"/>
            <a:ext cx="11099800" cy="1235837"/>
          </a:xfrm>
          <a:prstGeom prst="rect">
            <a:avLst/>
          </a:prstGeom>
        </p:spPr>
        <p:txBody>
          <a:bodyPr/>
          <a:lstStyle>
            <a:lvl1pPr>
              <a:defRPr sz="3700"/>
            </a:lvl1pPr>
          </a:lstStyle>
          <a:p>
            <a:pPr/>
            <a:r>
              <a:t>Documenti tecnici EU sul Partenariato</a:t>
            </a:r>
          </a:p>
        </p:txBody>
      </p:sp>
      <p:sp>
        <p:nvSpPr>
          <p:cNvPr id="153" name="European Governance White Paper, 2001…"/>
          <p:cNvSpPr txBox="1"/>
          <p:nvPr>
            <p:ph type="body" idx="1"/>
          </p:nvPr>
        </p:nvSpPr>
        <p:spPr>
          <a:xfrm>
            <a:off x="472337" y="1602047"/>
            <a:ext cx="11099801" cy="7725406"/>
          </a:xfrm>
          <a:prstGeom prst="rect">
            <a:avLst/>
          </a:prstGeom>
        </p:spPr>
        <p:txBody>
          <a:bodyPr/>
          <a:lstStyle/>
          <a:p>
            <a:pPr marL="288924" indent="-288924" defTabSz="379729">
              <a:spcBef>
                <a:spcPts val="2700"/>
              </a:spcBef>
              <a:defRPr sz="3055"/>
            </a:pPr>
          </a:p>
          <a:p>
            <a:pPr marL="288924" indent="-288924" defTabSz="379729">
              <a:spcBef>
                <a:spcPts val="2700"/>
              </a:spcBef>
              <a:defRPr sz="3055"/>
            </a:pPr>
            <a:r>
              <a:t>European Governance White Paper, 2001</a:t>
            </a:r>
          </a:p>
          <a:p>
            <a:pPr marL="288924" indent="-288924" defTabSz="379729">
              <a:spcBef>
                <a:spcPts val="2700"/>
              </a:spcBef>
              <a:defRPr sz="3055"/>
            </a:pPr>
            <a:r>
              <a:t>White Paper on Multilevel Governance, Committee of the Regions, 2009</a:t>
            </a:r>
          </a:p>
          <a:p>
            <a:pPr marL="288924" indent="-288924" defTabSz="379729">
              <a:spcBef>
                <a:spcPts val="2700"/>
              </a:spcBef>
              <a:defRPr sz="3055"/>
            </a:pPr>
            <a:r>
              <a:t>An Agenda for a Reformed Cohesion Policy, Fabrizio Barca 2009</a:t>
            </a:r>
          </a:p>
          <a:p>
            <a:pPr marL="288924" indent="-288924" defTabSz="379729">
              <a:spcBef>
                <a:spcPts val="2700"/>
              </a:spcBef>
              <a:defRPr sz="3055"/>
            </a:pPr>
            <a:r>
              <a:t>Special Report of European Court of Auditor Nr 2/2017</a:t>
            </a:r>
          </a:p>
          <a:p>
            <a:pPr marL="288924" indent="-288924" defTabSz="379729">
              <a:spcBef>
                <a:spcPts val="2700"/>
              </a:spcBef>
              <a:defRPr sz="3055"/>
            </a:pPr>
            <a:r>
              <a:t>European Commission, Implementation of the Partnership Principle and Multilevel Governance in 2014-2020</a:t>
            </a:r>
          </a:p>
          <a:p>
            <a:pPr marL="288924" indent="-288924" defTabSz="379729">
              <a:spcBef>
                <a:spcPts val="2700"/>
              </a:spcBef>
              <a:defRPr sz="3055"/>
            </a:pPr>
            <a:r>
              <a:t>European Commission, Review of the European Code of Conduct on Partnership, June 2018 (</a:t>
            </a:r>
            <a:r>
              <a:rPr sz="1950"/>
              <a:t>DIRECTORATE GENERAL FOR EMPLOYMENT, SOCIAL AFFAIRS AND INCLUSION)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Ruolo del CNEL nella Programmazione 2021-2027 in materia di Partenariato"/>
          <p:cNvSpPr txBox="1"/>
          <p:nvPr>
            <p:ph type="title"/>
          </p:nvPr>
        </p:nvSpPr>
        <p:spPr>
          <a:xfrm>
            <a:off x="952500" y="254000"/>
            <a:ext cx="11099800" cy="1517885"/>
          </a:xfrm>
          <a:prstGeom prst="rect">
            <a:avLst/>
          </a:prstGeom>
        </p:spPr>
        <p:txBody>
          <a:bodyPr/>
          <a:lstStyle>
            <a:lvl1pPr>
              <a:defRPr sz="3400"/>
            </a:lvl1pPr>
          </a:lstStyle>
          <a:p>
            <a:pPr/>
            <a:r>
              <a:t>Ruolo del CNEL nella Programmazione 2021-2027 in materia di Partenariato</a:t>
            </a:r>
          </a:p>
        </p:txBody>
      </p:sp>
      <p:sp>
        <p:nvSpPr>
          <p:cNvPr id="156" name="Scelta dei Partner…"/>
          <p:cNvSpPr txBox="1"/>
          <p:nvPr>
            <p:ph type="body" idx="1"/>
          </p:nvPr>
        </p:nvSpPr>
        <p:spPr>
          <a:xfrm>
            <a:off x="1445882" y="1678837"/>
            <a:ext cx="11099801" cy="6521073"/>
          </a:xfrm>
          <a:prstGeom prst="rect">
            <a:avLst/>
          </a:prstGeom>
        </p:spPr>
        <p:txBody>
          <a:bodyPr/>
          <a:lstStyle/>
          <a:p>
            <a:pPr/>
            <a:r>
              <a:t>Scelta dei Partner</a:t>
            </a:r>
          </a:p>
          <a:p>
            <a:pPr/>
            <a:r>
              <a:t>Coinvolgimento nella programmazione</a:t>
            </a:r>
          </a:p>
          <a:p>
            <a:pPr/>
            <a:r>
              <a:t>Coinvolgimento nell’attuazione</a:t>
            </a:r>
          </a:p>
          <a:p>
            <a:pPr/>
            <a:r>
              <a:t>Coinvolgimento nella valutazione</a:t>
            </a:r>
          </a:p>
          <a:p>
            <a:pPr/>
            <a:r>
              <a:t>Assistenza ai Partner (Capacity building)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Conclusioni sul ruolo del CNEL Reg 375/2018 e Reg 240/2014 (1)"/>
          <p:cNvSpPr txBox="1"/>
          <p:nvPr>
            <p:ph type="title"/>
          </p:nvPr>
        </p:nvSpPr>
        <p:spPr>
          <a:xfrm>
            <a:off x="710894" y="238994"/>
            <a:ext cx="11583012" cy="1179861"/>
          </a:xfrm>
          <a:prstGeom prst="rect">
            <a:avLst/>
          </a:prstGeom>
        </p:spPr>
        <p:txBody>
          <a:bodyPr/>
          <a:lstStyle>
            <a:lvl1pPr>
              <a:defRPr sz="3000"/>
            </a:lvl1pPr>
          </a:lstStyle>
          <a:p>
            <a:pPr/>
            <a:r>
              <a:t>Conclusioni sul ruolo del CNEL Reg 375/2018 e Reg 240/2014 (1)</a:t>
            </a:r>
          </a:p>
        </p:txBody>
      </p:sp>
      <p:sp>
        <p:nvSpPr>
          <p:cNvPr id="159" name="Pubblicare lista sulle Organizzazioni rappresentative riferire alle Parti Sociali e alle Organizzazioni Interprofessionali (Art 2, 240/2014)…"/>
          <p:cNvSpPr txBox="1"/>
          <p:nvPr>
            <p:ph type="body" idx="1"/>
          </p:nvPr>
        </p:nvSpPr>
        <p:spPr>
          <a:xfrm>
            <a:off x="952500" y="1498300"/>
            <a:ext cx="11099800" cy="7454905"/>
          </a:xfrm>
          <a:prstGeom prst="rect">
            <a:avLst/>
          </a:prstGeom>
        </p:spPr>
        <p:txBody>
          <a:bodyPr/>
          <a:lstStyle/>
          <a:p>
            <a:pPr marL="337819" indent="-337819" defTabSz="443991">
              <a:spcBef>
                <a:spcPts val="3100"/>
              </a:spcBef>
              <a:defRPr sz="2736"/>
            </a:pPr>
            <a:r>
              <a:t>Pubblicare lista sulle Organizzazioni rappresentative riferire alle Parti Sociali e alle Organizzazioni Interprofessionali (Art 2, 240/2014)</a:t>
            </a:r>
          </a:p>
          <a:p>
            <a:pPr marL="337819" indent="-337819" defTabSz="443991">
              <a:spcBef>
                <a:spcPts val="3100"/>
              </a:spcBef>
              <a:defRPr sz="2736"/>
            </a:pPr>
            <a:r>
              <a:t>Accedere ai risultati delle Consultazioni pubbliche in Italia da Gennaio a Marzo 2018 (Art 5, punto d, Reg 240/2014)</a:t>
            </a:r>
          </a:p>
          <a:p>
            <a:pPr marL="337819" indent="-337819" defTabSz="443991">
              <a:spcBef>
                <a:spcPts val="3100"/>
              </a:spcBef>
              <a:defRPr sz="2736"/>
            </a:pPr>
            <a:r>
              <a:t>Supportare Parti Sociali nella preparazione dei documenti di programmazione (analisi dei problemi e formulazione gli obiettivi da perseguire) (Art 8 Reg 240/2014)</a:t>
            </a:r>
          </a:p>
          <a:p>
            <a:pPr marL="337819" indent="-337819" defTabSz="443991">
              <a:spcBef>
                <a:spcPts val="3100"/>
              </a:spcBef>
              <a:defRPr sz="2736"/>
            </a:pPr>
            <a:r>
              <a:t>Rappresentare le Parti Sociali nella preparazione dell’Accordo di Partenariato (Art 7 Reg 375/2018) e definizione dei suoi contenuti (Art 6 Reg 240/2014)</a:t>
            </a:r>
          </a:p>
          <a:p>
            <a:pPr marL="337819" indent="-337819" defTabSz="443991">
              <a:spcBef>
                <a:spcPts val="3100"/>
              </a:spcBef>
              <a:defRPr sz="2736"/>
            </a:pPr>
            <a:r>
              <a:t>Supportare le Parti Sociali nella valutazione a) delle condizioni abilitanti, b) dell’efficacia dell’attuazione e c) del riesame intermedio nel 2025 (Art 14, Ret 375 /2018).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Essere consultato per la definizione degli indicatori di output e di risultato e per la definizione della metodologia per valutare l’efficacia dell’attuazione (Art 12 e 13 Reg 375/2018).…"/>
          <p:cNvSpPr txBox="1"/>
          <p:nvPr>
            <p:ph type="body" idx="1"/>
          </p:nvPr>
        </p:nvSpPr>
        <p:spPr>
          <a:xfrm>
            <a:off x="952500" y="1414073"/>
            <a:ext cx="11099800" cy="7463227"/>
          </a:xfrm>
          <a:prstGeom prst="rect">
            <a:avLst/>
          </a:prstGeom>
        </p:spPr>
        <p:txBody>
          <a:bodyPr/>
          <a:lstStyle/>
          <a:p>
            <a:pPr marL="382270" indent="-382270" defTabSz="502412">
              <a:spcBef>
                <a:spcPts val="3600"/>
              </a:spcBef>
              <a:defRPr sz="2752"/>
            </a:pPr>
            <a:r>
              <a:t>Essere consultato per la definizione degli indicatori di output e di risultato e per la definizione della metodologia per valutare l’efficacia dell’attuazione (Art 12 e 13 Reg 375/2018).</a:t>
            </a:r>
          </a:p>
          <a:p>
            <a:pPr marL="382270" indent="-382270" defTabSz="502412">
              <a:spcBef>
                <a:spcPts val="3600"/>
              </a:spcBef>
              <a:defRPr sz="2752"/>
            </a:pPr>
            <a:r>
              <a:t>Controllare i requisiti procedurali minimi del coinvolgimento delle Parti Sociali (Art 4, REG 240/2014)</a:t>
            </a:r>
          </a:p>
          <a:p>
            <a:pPr marL="382270" indent="-382270" defTabSz="502412">
              <a:spcBef>
                <a:spcPts val="3600"/>
              </a:spcBef>
              <a:defRPr sz="2752"/>
            </a:pPr>
            <a:r>
              <a:t>Assicurare nell’Accordo di Partenariato: 1. Trasparenza e accessibilità della selezione dei Parti Sociali, 2 Elenco e responsabilità dei Partner, 3. Azioni per la partecipazione attiva dei partner, 4. Modalità utilizzo assistenza tecnica (Art 3 Reg 240/2014).</a:t>
            </a:r>
          </a:p>
          <a:p>
            <a:pPr marL="382270" indent="-382270" defTabSz="502412">
              <a:spcBef>
                <a:spcPts val="3600"/>
              </a:spcBef>
              <a:defRPr sz="2752"/>
            </a:pPr>
            <a:r>
              <a:t>Controllare coinvolgimento Parti Sociali nell’identificazione dei contenuti dei POR (Art 17 Reg 375/2018).</a:t>
            </a:r>
          </a:p>
          <a:p>
            <a:pPr marL="382270" indent="-382270" defTabSz="502412">
              <a:spcBef>
                <a:spcPts val="3600"/>
              </a:spcBef>
              <a:defRPr sz="2752"/>
            </a:pPr>
            <a:r>
              <a:t>Fornire parere sulle strategie territoriali (Art 23, Reg 375/2018) e sullo sviluppo locale partecipativo (Art 26 e Art 28, Reg 375/2018)</a:t>
            </a:r>
          </a:p>
        </p:txBody>
      </p:sp>
      <p:sp>
        <p:nvSpPr>
          <p:cNvPr id="162" name="Conclusioni sul ruolo del CNEL Reg 375/2018 e Reg 240/2014 (2)"/>
          <p:cNvSpPr txBox="1"/>
          <p:nvPr>
            <p:ph type="title"/>
          </p:nvPr>
        </p:nvSpPr>
        <p:spPr>
          <a:xfrm>
            <a:off x="952500" y="254000"/>
            <a:ext cx="11632774" cy="1211864"/>
          </a:xfrm>
          <a:prstGeom prst="rect">
            <a:avLst/>
          </a:prstGeom>
        </p:spPr>
        <p:txBody>
          <a:bodyPr/>
          <a:lstStyle>
            <a:lvl1pPr>
              <a:defRPr sz="3000"/>
            </a:lvl1pPr>
          </a:lstStyle>
          <a:p>
            <a:pPr/>
            <a:r>
              <a:t>Conclusioni sul ruolo del CNEL Reg 375/2018 e Reg 240/2014 (2)</a:t>
            </a:r>
          </a:p>
        </p:txBody>
      </p:sp>
      <p:sp>
        <p:nvSpPr>
          <p:cNvPr id="163" name="Numero diapositiva"/>
          <p:cNvSpPr txBox="1"/>
          <p:nvPr>
            <p:ph type="sldNum" sz="quarter" idx="4294967295"/>
          </p:nvPr>
        </p:nvSpPr>
        <p:spPr>
          <a:xfrm>
            <a:off x="6385373" y="9296400"/>
            <a:ext cx="227280" cy="324306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6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1" baseline="0" cap="none" i="0" spc="0" strike="noStrike" sz="2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6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1" baseline="0" cap="none" i="0" spc="0" strike="noStrike" sz="2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