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3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AAA63E-02E0-4EF5-BA0A-761B38CA76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C637D-5897-441D-BAE7-36EDC0A3B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E6B844-F638-4B38-8D83-81C0B4D16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2E9F2F-8D14-4317-A7C3-264D2F81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C8585E-F063-466E-A5D8-A016394B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535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F19DD2-294A-4311-A90C-05921A4F0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3645F90-89AC-47FA-A93D-C9CD35EFB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B59F55-6CA3-432F-85B8-2DB2A22C6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486522-500A-46DC-90C1-1A83EC61D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217682-76F2-41ED-B7B4-54D5E97A3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15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7409C9-6C8B-4CE1-9854-D85365905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4D1E885-AB34-4C06-AC7A-96F0DD34A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01E109-2171-41BC-BE33-91ABE12D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9FEE29-7836-4C21-B0F1-0495672ED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84F66F-035F-4E4E-8B54-2E429D6F5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10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B3280B-9B0D-48A2-9250-1A3F4A06B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72D2C1-FD77-4129-A11F-156CA2A46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BF734B-97B2-49F3-A0A4-D5EB93CDE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DC3605-976C-443B-967C-454C2CDC8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225BFE-BE3D-4817-8F49-B8EA71E95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244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62768B-578E-49EE-B567-F61888FD9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BE963B-6C14-433B-83D1-3472BF0BF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AF9467-8B8D-4CE7-8913-471933FD8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162A19-E5E6-498B-9408-D4474B36E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3B1AD1-16D9-423E-8450-68A692217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946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61D6C0-DD4F-45F1-A1E3-41B517343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4BF050-2F90-4336-9FF3-B2B7696AB9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DA95D0-9711-4011-A523-91B22ECF2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89F5AEB-1141-44DC-8697-FAC261946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ED1159-C5E5-40D0-8837-9D46AEFE5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BF3B46-B089-44F1-8B0A-03CBF919A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19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985FE5-1B52-4C38-9118-D14F2A8F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36043B-CF72-4B48-9E1A-1FF77C649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A9EB695-7785-44DB-9BBA-767D2321F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4FA38D4-CBEB-4FD7-8FCD-A54F899CF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771C721-14EF-445A-A7B5-ACA3660C1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42B16D0-17F9-4302-A815-C252152D4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B26A298-ECB1-4F51-A4B7-DE6E4F536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DEED064-6E1B-4BF3-AB75-EAAB1FD2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513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B8C032-B9CE-4138-8BE1-49985D05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F1DA265-DD7E-41C5-BE04-C8581524F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5E16A50-51D1-4C76-9203-2AC658489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DC3372C-89DD-4AC6-BAB3-5BD30694E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9207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B2E6F26-6E48-4B8B-9479-EFF0676A2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AD146B0-2BA9-45FD-9378-D46BAB962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41CBA05-C2C0-46B1-A4CE-597345561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1783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AD9A06-9387-4CE0-8016-6F8ACA7B1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47AAE7-1CAD-45D5-91BE-137C175AD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0228120-6F9C-4B94-92E2-033A61008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2E6EB46-1CC2-45F9-BD7F-E9B1C30D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F728612-FC98-47F3-98A2-07A494F4E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C7DC62-5695-48FE-9209-FAB7FCB93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633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0B34A-0474-4C87-AC45-67346A60D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2044F06-5705-4230-AAE4-C4A51A5BC8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684750-8E87-44CB-9301-856707B2E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E383696-85F9-4196-924C-EE9C2C049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AF7D264-D829-4DAF-939A-91A994F6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46767D-E012-4442-B8A9-C2BE9EC17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390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AABA8A9-EDF7-41B0-938D-F31D8E9DC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5962937-9C46-4614-AC1A-AB517E31F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1936D4-5CFB-49F5-948E-CB64A54EC1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74556-85DE-47C4-9E7D-810FA495391D}" type="datetimeFigureOut">
              <a:rPr lang="it-IT" smtClean="0"/>
              <a:t>04/12/2017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A70169-CDE8-466D-9F6F-70A2BD4B2B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0531E2-A82F-4ACD-969D-379508D6C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E103E-B733-4BDB-AB4C-408CA5795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094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14D1F4-DF98-4E35-91D7-EDB673784B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DALLA BREXIT PIÙ SFIDE CHE OPPORTUNITÀ PER UK, EUROPA E ITALIA</a:t>
            </a:r>
            <a:b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3BB0691-2941-472D-B0A3-957F1AFA3C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sz="3200" i="1" dirty="0"/>
              <a:t>SALVATORE ZECCHINI</a:t>
            </a:r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410709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306803-8FFE-43AC-9B82-571D9F306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1064"/>
            <a:ext cx="10515600" cy="6088828"/>
          </a:xfrm>
        </p:spPr>
        <p:txBody>
          <a:bodyPr>
            <a:normAutofit/>
          </a:bodyPr>
          <a:lstStyle/>
          <a:p>
            <a:r>
              <a:rPr lang="it-IT" dirty="0"/>
              <a:t>Il libro di Capezzone e </a:t>
            </a:r>
            <a:r>
              <a:rPr lang="it-IT" dirty="0" err="1"/>
              <a:t>Punzi</a:t>
            </a:r>
            <a:r>
              <a:rPr lang="it-IT" dirty="0"/>
              <a:t> ha il pregio di fare da contrappeso all’opinione dominante secondo cui </a:t>
            </a:r>
            <a:r>
              <a:rPr lang="it-IT" dirty="0" err="1"/>
              <a:t>Brexit</a:t>
            </a:r>
            <a:r>
              <a:rPr lang="it-IT" dirty="0"/>
              <a:t> è una fonte di danni</a:t>
            </a:r>
          </a:p>
          <a:p>
            <a:r>
              <a:rPr lang="it-IT" dirty="0"/>
              <a:t>Al centro la tesi che è opportuno riportare in patria porzioni di sovranità nazionale cedute a livello sovrannazionale</a:t>
            </a:r>
          </a:p>
          <a:p>
            <a:r>
              <a:rPr lang="it-IT" dirty="0"/>
              <a:t>Il lungo excursus del libro si muove lungo due filoni: 1) le ragioni a favore della </a:t>
            </a:r>
            <a:r>
              <a:rPr lang="it-IT" dirty="0" err="1"/>
              <a:t>Brexit</a:t>
            </a:r>
            <a:r>
              <a:rPr lang="it-IT" dirty="0"/>
              <a:t> per i britannici e le conseguenze per l’Europa; e 2) le ragioni per cui altri paesi membri dovrebbero seguire l’esempio britannico</a:t>
            </a:r>
          </a:p>
          <a:p>
            <a:r>
              <a:rPr lang="it-IT" dirty="0"/>
              <a:t>Dato il poco tempo a disposizione, mi limiterò a trattare il primo filone per dimostrare che è bene che altri paesi non seguano la scelta dei britannici</a:t>
            </a:r>
          </a:p>
          <a:p>
            <a:r>
              <a:rPr lang="it-IT" dirty="0"/>
              <a:t>Parlerò brevemente sul ruolo dell’Europa nel posizionamento del RU, la sua condizione attuale e l’impatto che la </a:t>
            </a:r>
            <a:r>
              <a:rPr lang="it-IT" dirty="0" err="1"/>
              <a:t>Brexit</a:t>
            </a:r>
            <a:r>
              <a:rPr lang="it-IT" dirty="0"/>
              <a:t> è molto probabile che avrà sul benessere economico dello stesso RU, dell’UE e dell’Italia</a:t>
            </a:r>
          </a:p>
        </p:txBody>
      </p:sp>
    </p:spTree>
    <p:extLst>
      <p:ext uri="{BB962C8B-B14F-4D97-AF65-F5344CB8AC3E}">
        <p14:creationId xmlns:p14="http://schemas.microsoft.com/office/powerpoint/2010/main" val="2782516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12F08CE0-01CF-416B-9B02-B96552B12E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54902"/>
              </p:ext>
            </p:extLst>
          </p:nvPr>
        </p:nvGraphicFramePr>
        <p:xfrm>
          <a:off x="828339" y="344487"/>
          <a:ext cx="10564009" cy="6333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0131">
                  <a:extLst>
                    <a:ext uri="{9D8B030D-6E8A-4147-A177-3AD203B41FA5}">
                      <a16:colId xmlns:a16="http://schemas.microsoft.com/office/drawing/2014/main" val="2785213923"/>
                    </a:ext>
                  </a:extLst>
                </a:gridCol>
                <a:gridCol w="3516939">
                  <a:extLst>
                    <a:ext uri="{9D8B030D-6E8A-4147-A177-3AD203B41FA5}">
                      <a16:colId xmlns:a16="http://schemas.microsoft.com/office/drawing/2014/main" val="1836105545"/>
                    </a:ext>
                  </a:extLst>
                </a:gridCol>
                <a:gridCol w="3516939">
                  <a:extLst>
                    <a:ext uri="{9D8B030D-6E8A-4147-A177-3AD203B41FA5}">
                      <a16:colId xmlns:a16="http://schemas.microsoft.com/office/drawing/2014/main" val="2225217914"/>
                    </a:ext>
                  </a:extLst>
                </a:gridCol>
              </a:tblGrid>
              <a:tr h="390234">
                <a:tc gridSpan="3">
                  <a:txBody>
                    <a:bodyPr/>
                    <a:lstStyle/>
                    <a:p>
                      <a:pPr algn="ctr"/>
                      <a:r>
                        <a:rPr lang="it-IT" dirty="0"/>
                        <a:t>SFIDE ED OPPORTUNITÀ PRINCIPALI PER  RU,  EUROPA,  ITALIA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563841"/>
                  </a:ext>
                </a:extLst>
              </a:tr>
              <a:tr h="326173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REGNO UNITO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EUROPA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ITALIA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902318"/>
                  </a:ext>
                </a:extLst>
              </a:tr>
              <a:tr h="4974146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Ottenere un accordo con UE27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Concordare un periodo di transizione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Ottenere una uscita graduale e prolungata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Limitare l’incertezza sull’economia e la legislazione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Contenere la contrazione dei commerci con estero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Risolvere la questione dei debiti verso UE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Costruire una cornice di cooperazione con UE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Risolvere nodo frontiera con Irlanda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Non andare a rimorchio degli USA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Non perdere peso internazionale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Costruire un suo nuovo ruolo sulla scena europea e mondiale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Rianimare lo spirito comunitario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Rafforzare la coesione tra paesi membri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Riformare l’architettura istituzionale pletorica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Fare conoscere meglio ai cittadini i benefici del partecipare all’UE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Avvicinare le scelte UE ai cittadini e viceversa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Sviluppare una politica economica per la crescita nella stabilità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Sostenere le riforme economiche dei paesi membri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Sviluppare politiche per cooperazione nella difesa, istruzione, occupazione nella rivoluzione industriale, sanità, creare un’industria finanziaria eurocentrica, etc.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Rendere più efficiente la regolamentazione e le procedure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Snellire l’apparato burocratico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it-IT" sz="15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it-IT" sz="15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it-I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Colmare il divario rispetto ai paesi maggiori in termini di produttività, competitività, innovazione, R&amp;S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Riformare le condizioni di contesto per fare impresa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Rivalutare il ruolo dell’investimento in istruzione a tutte le età e della meritocrazia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Costruire una società attiva e non di pensionati parassiti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Affrontare la sfida della rivoluzione industriale e i suoi effetti su occupazione, crescita e competitività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Riformare la giustizia e la burocrazia per ridimensionarne l’eccessivo peso sulla vita sociale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Svecchiare le istituzioni e la costituzione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Far sentire la propria voce ragionevole nelle scelte dell’UE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it-IT" sz="1500" dirty="0"/>
                        <a:t>Sono queste le condizioni per tornare a crescere vigorosamente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583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572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425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Bookman Old Style</vt:lpstr>
      <vt:lpstr>Calibri</vt:lpstr>
      <vt:lpstr>Calibri Light</vt:lpstr>
      <vt:lpstr>Times New Roman</vt:lpstr>
      <vt:lpstr>Tema di Office</vt:lpstr>
      <vt:lpstr>DALLA BREXIT PIÙ SFIDE CHE OPPORTUNITÀ PER UK, EUROPA E ITALIA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DALLA BREXIT PIÙ SFIDE CHE OPPORTUNITÀ PER UK, EUROPA E ITALIA</dc:title>
  <dc:creator>Salvatore Zecchini</dc:creator>
  <cp:lastModifiedBy>Salvatore Zecchini</cp:lastModifiedBy>
  <cp:revision>9</cp:revision>
  <dcterms:created xsi:type="dcterms:W3CDTF">2017-12-04T09:24:05Z</dcterms:created>
  <dcterms:modified xsi:type="dcterms:W3CDTF">2017-12-04T11:10:54Z</dcterms:modified>
</cp:coreProperties>
</file>