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604" r:id="rId3"/>
    <p:sldId id="257" r:id="rId4"/>
    <p:sldId id="603" r:id="rId5"/>
    <p:sldId id="585" r:id="rId6"/>
    <p:sldId id="580" r:id="rId7"/>
    <p:sldId id="589" r:id="rId8"/>
    <p:sldId id="581" r:id="rId9"/>
    <p:sldId id="587" r:id="rId10"/>
    <p:sldId id="584" r:id="rId11"/>
    <p:sldId id="606" r:id="rId12"/>
    <p:sldId id="582" r:id="rId13"/>
    <p:sldId id="591" r:id="rId14"/>
    <p:sldId id="602" r:id="rId15"/>
    <p:sldId id="601" r:id="rId16"/>
    <p:sldId id="583" r:id="rId17"/>
    <p:sldId id="592" r:id="rId18"/>
    <p:sldId id="594" r:id="rId19"/>
    <p:sldId id="595" r:id="rId20"/>
    <p:sldId id="586" r:id="rId21"/>
    <p:sldId id="258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0A6"/>
    <a:srgbClr val="E6511E"/>
    <a:srgbClr val="2D6097"/>
    <a:srgbClr val="E85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 varScale="1">
        <p:scale>
          <a:sx n="106" d="100"/>
          <a:sy n="106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Figure!$A$4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81CA3E">
                <a:alpha val="66000"/>
              </a:srgbClr>
            </a:solidFill>
            <a:ln w="25400">
              <a:solidFill>
                <a:srgbClr val="679E2A"/>
              </a:solidFill>
            </a:ln>
          </c:spPr>
          <c:cat>
            <c:strRef>
              <c:f>Figure!$B$2:$R$2</c:f>
              <c:strCache>
                <c:ptCount val="17"/>
                <c:pt idx="0">
                  <c:v>Indice</c:v>
                </c:pt>
                <c:pt idx="1">
                  <c:v>SDG 1</c:v>
                </c:pt>
                <c:pt idx="2">
                  <c:v>SDG 2</c:v>
                </c:pt>
                <c:pt idx="3">
                  <c:v>SDG 3</c:v>
                </c:pt>
                <c:pt idx="4">
                  <c:v>SDG 4</c:v>
                </c:pt>
                <c:pt idx="5">
                  <c:v>SDG 6</c:v>
                </c:pt>
                <c:pt idx="6">
                  <c:v>SDG 7</c:v>
                </c:pt>
                <c:pt idx="7">
                  <c:v>SDG 8</c:v>
                </c:pt>
                <c:pt idx="8">
                  <c:v>SDG 9</c:v>
                </c:pt>
                <c:pt idx="9">
                  <c:v>SDG 10</c:v>
                </c:pt>
                <c:pt idx="10">
                  <c:v>SDG 11</c:v>
                </c:pt>
                <c:pt idx="11">
                  <c:v>SDG 12</c:v>
                </c:pt>
                <c:pt idx="12">
                  <c:v>SDG 13</c:v>
                </c:pt>
                <c:pt idx="13">
                  <c:v>SDG 14</c:v>
                </c:pt>
                <c:pt idx="14">
                  <c:v>SDG 15</c:v>
                </c:pt>
                <c:pt idx="15">
                  <c:v>SDG 16</c:v>
                </c:pt>
                <c:pt idx="16">
                  <c:v>SDG 17</c:v>
                </c:pt>
              </c:strCache>
            </c:strRef>
          </c:cat>
          <c:val>
            <c:numRef>
              <c:f>Figure!$B$4:$R$4</c:f>
              <c:numCache>
                <c:formatCode>General</c:formatCode>
                <c:ptCount val="17"/>
                <c:pt idx="0">
                  <c:v>56.878931999999999</c:v>
                </c:pt>
                <c:pt idx="1">
                  <c:v>75.598268000000004</c:v>
                </c:pt>
                <c:pt idx="2">
                  <c:v>55.323436000000001</c:v>
                </c:pt>
                <c:pt idx="3">
                  <c:v>80.092834999999994</c:v>
                </c:pt>
                <c:pt idx="4">
                  <c:v>100</c:v>
                </c:pt>
                <c:pt idx="5">
                  <c:v>0</c:v>
                </c:pt>
                <c:pt idx="6">
                  <c:v>71.661767999999995</c:v>
                </c:pt>
                <c:pt idx="7">
                  <c:v>31.173824</c:v>
                </c:pt>
                <c:pt idx="8">
                  <c:v>54.610149999999997</c:v>
                </c:pt>
                <c:pt idx="9">
                  <c:v>82.875045</c:v>
                </c:pt>
                <c:pt idx="10">
                  <c:v>0.76726499999999997</c:v>
                </c:pt>
                <c:pt idx="11">
                  <c:v>100</c:v>
                </c:pt>
                <c:pt idx="12">
                  <c:v>85.027733999999995</c:v>
                </c:pt>
                <c:pt idx="13">
                  <c:v>100</c:v>
                </c:pt>
                <c:pt idx="14">
                  <c:v>42.743912999999999</c:v>
                </c:pt>
                <c:pt idx="15">
                  <c:v>30.188679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B-4232-B3A6-9ABC3B987D8E}"/>
            </c:ext>
          </c:extLst>
        </c:ser>
        <c:ser>
          <c:idx val="1"/>
          <c:order val="1"/>
          <c:tx>
            <c:strRef>
              <c:f>Figure!$A$3</c:f>
              <c:strCache>
                <c:ptCount val="1"/>
                <c:pt idx="0">
                  <c:v>Svezia</c:v>
                </c:pt>
              </c:strCache>
            </c:strRef>
          </c:tx>
          <c:spPr>
            <a:solidFill>
              <a:srgbClr val="00B050">
                <a:alpha val="53000"/>
              </a:srgbClr>
            </a:solidFill>
            <a:ln w="25400">
              <a:solidFill>
                <a:srgbClr val="009242"/>
              </a:solidFill>
            </a:ln>
          </c:spPr>
          <c:cat>
            <c:strRef>
              <c:f>Figure!$B$2:$R$2</c:f>
              <c:strCache>
                <c:ptCount val="17"/>
                <c:pt idx="0">
                  <c:v>Indice</c:v>
                </c:pt>
                <c:pt idx="1">
                  <c:v>SDG 1</c:v>
                </c:pt>
                <c:pt idx="2">
                  <c:v>SDG 2</c:v>
                </c:pt>
                <c:pt idx="3">
                  <c:v>SDG 3</c:v>
                </c:pt>
                <c:pt idx="4">
                  <c:v>SDG 4</c:v>
                </c:pt>
                <c:pt idx="5">
                  <c:v>SDG 6</c:v>
                </c:pt>
                <c:pt idx="6">
                  <c:v>SDG 7</c:v>
                </c:pt>
                <c:pt idx="7">
                  <c:v>SDG 8</c:v>
                </c:pt>
                <c:pt idx="8">
                  <c:v>SDG 9</c:v>
                </c:pt>
                <c:pt idx="9">
                  <c:v>SDG 10</c:v>
                </c:pt>
                <c:pt idx="10">
                  <c:v>SDG 11</c:v>
                </c:pt>
                <c:pt idx="11">
                  <c:v>SDG 12</c:v>
                </c:pt>
                <c:pt idx="12">
                  <c:v>SDG 13</c:v>
                </c:pt>
                <c:pt idx="13">
                  <c:v>SDG 14</c:v>
                </c:pt>
                <c:pt idx="14">
                  <c:v>SDG 15</c:v>
                </c:pt>
                <c:pt idx="15">
                  <c:v>SDG 16</c:v>
                </c:pt>
                <c:pt idx="16">
                  <c:v>SDG 17</c:v>
                </c:pt>
              </c:strCache>
            </c:strRef>
          </c:cat>
          <c:val>
            <c:numRef>
              <c:f>Figure!$B$3:$R$3</c:f>
              <c:numCache>
                <c:formatCode>General</c:formatCode>
                <c:ptCount val="17"/>
                <c:pt idx="0">
                  <c:v>80.294588000000005</c:v>
                </c:pt>
                <c:pt idx="1">
                  <c:v>92.703835999999995</c:v>
                </c:pt>
                <c:pt idx="2">
                  <c:v>64.931077999999999</c:v>
                </c:pt>
                <c:pt idx="3">
                  <c:v>79.316576999999995</c:v>
                </c:pt>
                <c:pt idx="4">
                  <c:v>100</c:v>
                </c:pt>
                <c:pt idx="5">
                  <c:v>100</c:v>
                </c:pt>
                <c:pt idx="6">
                  <c:v>85.509157000000002</c:v>
                </c:pt>
                <c:pt idx="7">
                  <c:v>61.507275</c:v>
                </c:pt>
                <c:pt idx="8">
                  <c:v>57.602621999999997</c:v>
                </c:pt>
                <c:pt idx="9">
                  <c:v>100</c:v>
                </c:pt>
                <c:pt idx="10">
                  <c:v>48.164299999999997</c:v>
                </c:pt>
                <c:pt idx="11">
                  <c:v>100</c:v>
                </c:pt>
                <c:pt idx="12">
                  <c:v>97.478031000000001</c:v>
                </c:pt>
                <c:pt idx="13">
                  <c:v>36.666666999999997</c:v>
                </c:pt>
                <c:pt idx="14">
                  <c:v>70.650000000000006</c:v>
                </c:pt>
                <c:pt idx="15">
                  <c:v>100</c:v>
                </c:pt>
                <c:pt idx="16">
                  <c:v>90.183870999999996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9B-4232-B3A6-9ABC3B98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482672"/>
        <c:axId val="322483064"/>
      </c:radarChart>
      <c:catAx>
        <c:axId val="322482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2483064"/>
        <c:crosses val="autoZero"/>
        <c:auto val="1"/>
        <c:lblAlgn val="ctr"/>
        <c:lblOffset val="100"/>
        <c:noMultiLvlLbl val="0"/>
      </c:catAx>
      <c:valAx>
        <c:axId val="32248306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0"/>
        <c:majorTickMark val="cross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  <a:prstDash val="sysDot"/>
          </a:ln>
        </c:spPr>
        <c:crossAx val="3224826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Figure!$A$33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79E2A">
                <a:alpha val="42000"/>
              </a:srgbClr>
            </a:solidFill>
            <a:ln w="25400">
              <a:solidFill>
                <a:srgbClr val="679E2A"/>
              </a:solidFill>
            </a:ln>
          </c:spPr>
          <c:cat>
            <c:strRef>
              <c:f>Figure!$B$32:$R$32</c:f>
              <c:strCache>
                <c:ptCount val="17"/>
                <c:pt idx="0">
                  <c:v>Indice</c:v>
                </c:pt>
                <c:pt idx="1">
                  <c:v>SDG 1</c:v>
                </c:pt>
                <c:pt idx="2">
                  <c:v>SDG 2</c:v>
                </c:pt>
                <c:pt idx="3">
                  <c:v>SDG 3</c:v>
                </c:pt>
                <c:pt idx="4">
                  <c:v>SDG 4</c:v>
                </c:pt>
                <c:pt idx="5">
                  <c:v>SDG 6</c:v>
                </c:pt>
                <c:pt idx="6">
                  <c:v>SDG 7</c:v>
                </c:pt>
                <c:pt idx="7">
                  <c:v>SDG 8</c:v>
                </c:pt>
                <c:pt idx="8">
                  <c:v>SDG 9</c:v>
                </c:pt>
                <c:pt idx="9">
                  <c:v>SDG 10</c:v>
                </c:pt>
                <c:pt idx="10">
                  <c:v>SDG 11</c:v>
                </c:pt>
                <c:pt idx="11">
                  <c:v>SDG 12</c:v>
                </c:pt>
                <c:pt idx="12">
                  <c:v>SDG 13</c:v>
                </c:pt>
                <c:pt idx="13">
                  <c:v>SDG 14</c:v>
                </c:pt>
                <c:pt idx="14">
                  <c:v>SDG 15</c:v>
                </c:pt>
                <c:pt idx="15">
                  <c:v>SDG 16</c:v>
                </c:pt>
                <c:pt idx="16">
                  <c:v>SDG 17</c:v>
                </c:pt>
              </c:strCache>
            </c:strRef>
          </c:cat>
          <c:val>
            <c:numRef>
              <c:f>Figure!$B$33:$R$33</c:f>
              <c:numCache>
                <c:formatCode>General</c:formatCode>
                <c:ptCount val="17"/>
                <c:pt idx="0">
                  <c:v>56.878931999999999</c:v>
                </c:pt>
                <c:pt idx="1">
                  <c:v>75.598268000000004</c:v>
                </c:pt>
                <c:pt idx="2">
                  <c:v>55.323436000000001</c:v>
                </c:pt>
                <c:pt idx="3">
                  <c:v>80.092834999999994</c:v>
                </c:pt>
                <c:pt idx="4">
                  <c:v>100</c:v>
                </c:pt>
                <c:pt idx="5">
                  <c:v>0</c:v>
                </c:pt>
                <c:pt idx="6">
                  <c:v>71.661767999999995</c:v>
                </c:pt>
                <c:pt idx="7">
                  <c:v>31.173824</c:v>
                </c:pt>
                <c:pt idx="8">
                  <c:v>54.610149999999997</c:v>
                </c:pt>
                <c:pt idx="9">
                  <c:v>82.875045</c:v>
                </c:pt>
                <c:pt idx="10">
                  <c:v>0.76726499999999997</c:v>
                </c:pt>
                <c:pt idx="11">
                  <c:v>100</c:v>
                </c:pt>
                <c:pt idx="12">
                  <c:v>85.027733999999995</c:v>
                </c:pt>
                <c:pt idx="13">
                  <c:v>100</c:v>
                </c:pt>
                <c:pt idx="14">
                  <c:v>42.743912999999999</c:v>
                </c:pt>
                <c:pt idx="15">
                  <c:v>30.188679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0B-46D4-B295-7C46786E521D}"/>
            </c:ext>
          </c:extLst>
        </c:ser>
        <c:ser>
          <c:idx val="1"/>
          <c:order val="1"/>
          <c:tx>
            <c:strRef>
              <c:f>Figure!$A$34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53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strRef>
              <c:f>Figure!$B$32:$R$32</c:f>
              <c:strCache>
                <c:ptCount val="17"/>
                <c:pt idx="0">
                  <c:v>Indice</c:v>
                </c:pt>
                <c:pt idx="1">
                  <c:v>SDG 1</c:v>
                </c:pt>
                <c:pt idx="2">
                  <c:v>SDG 2</c:v>
                </c:pt>
                <c:pt idx="3">
                  <c:v>SDG 3</c:v>
                </c:pt>
                <c:pt idx="4">
                  <c:v>SDG 4</c:v>
                </c:pt>
                <c:pt idx="5">
                  <c:v>SDG 6</c:v>
                </c:pt>
                <c:pt idx="6">
                  <c:v>SDG 7</c:v>
                </c:pt>
                <c:pt idx="7">
                  <c:v>SDG 8</c:v>
                </c:pt>
                <c:pt idx="8">
                  <c:v>SDG 9</c:v>
                </c:pt>
                <c:pt idx="9">
                  <c:v>SDG 10</c:v>
                </c:pt>
                <c:pt idx="10">
                  <c:v>SDG 11</c:v>
                </c:pt>
                <c:pt idx="11">
                  <c:v>SDG 12</c:v>
                </c:pt>
                <c:pt idx="12">
                  <c:v>SDG 13</c:v>
                </c:pt>
                <c:pt idx="13">
                  <c:v>SDG 14</c:v>
                </c:pt>
                <c:pt idx="14">
                  <c:v>SDG 15</c:v>
                </c:pt>
                <c:pt idx="15">
                  <c:v>SDG 16</c:v>
                </c:pt>
                <c:pt idx="16">
                  <c:v>SDG 17</c:v>
                </c:pt>
              </c:strCache>
            </c:strRef>
          </c:cat>
          <c:val>
            <c:numRef>
              <c:f>Figure!$B$34:$R$34</c:f>
              <c:numCache>
                <c:formatCode>General</c:formatCode>
                <c:ptCount val="17"/>
                <c:pt idx="0">
                  <c:v>59.973123000000001</c:v>
                </c:pt>
                <c:pt idx="1">
                  <c:v>79.244816</c:v>
                </c:pt>
                <c:pt idx="2">
                  <c:v>100</c:v>
                </c:pt>
                <c:pt idx="3">
                  <c:v>82.551162000000005</c:v>
                </c:pt>
                <c:pt idx="4">
                  <c:v>100</c:v>
                </c:pt>
                <c:pt idx="5">
                  <c:v>0</c:v>
                </c:pt>
                <c:pt idx="6">
                  <c:v>70.154555000000002</c:v>
                </c:pt>
                <c:pt idx="7">
                  <c:v>35.285249</c:v>
                </c:pt>
                <c:pt idx="8">
                  <c:v>57.398800000000001</c:v>
                </c:pt>
                <c:pt idx="9">
                  <c:v>100</c:v>
                </c:pt>
                <c:pt idx="10">
                  <c:v>5.4996150000000004</c:v>
                </c:pt>
                <c:pt idx="11">
                  <c:v>100</c:v>
                </c:pt>
                <c:pt idx="12">
                  <c:v>56.006883999999999</c:v>
                </c:pt>
                <c:pt idx="13">
                  <c:v>100</c:v>
                </c:pt>
                <c:pt idx="14">
                  <c:v>43.240212999999997</c:v>
                </c:pt>
                <c:pt idx="15">
                  <c:v>30.188679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0B-46D4-B295-7C46786E5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257488"/>
        <c:axId val="326257880"/>
      </c:radarChart>
      <c:catAx>
        <c:axId val="326257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6257880"/>
        <c:crosses val="autoZero"/>
        <c:auto val="1"/>
        <c:lblAlgn val="ctr"/>
        <c:lblOffset val="100"/>
        <c:noMultiLvlLbl val="0"/>
      </c:catAx>
      <c:valAx>
        <c:axId val="32625788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0"/>
        <c:majorTickMark val="cross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  <a:prstDash val="sysDot"/>
          </a:ln>
        </c:spPr>
        <c:crossAx val="3262574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3EE71C9-63B9-434A-9AE2-EBDF17C0F071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873EEA-C115-2C4E-86CB-25E2868CB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73EEA-C115-2C4E-86CB-25E2868CBFB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53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73EEA-C115-2C4E-86CB-25E2868CBFB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90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73EEA-C115-2C4E-86CB-25E2868CBFB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AB13-2EFE-B849-92C2-777EBBDC80FF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97A8-2DEC-7B40-8A6B-759F8E29A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72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FEED-981D-6244-B4E0-5A0E357FEBA2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A33A-1BD1-6848-8EC9-A70A205D1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1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FC48-9B56-D449-A4FB-D9B195ACB1AF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5D68-0ABC-C346-A1B4-821FC131D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2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8A04-DC22-0C4F-B3A1-9121A40CC3D8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2428-20A4-1844-B624-E037C8C302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42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68F7-40B9-F54F-92BF-4BCCB1D0F7B1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49A4-66FC-DC48-BF36-203ACB1C12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98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ED0F-3618-9B4D-9050-A63824E88C27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329F-D796-9143-9477-17201150C7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98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D49-7AC1-0A47-BABC-9F64A1857032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4FD3-1407-3342-891D-84F796F6CE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87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06EA-993B-CE41-ABEC-D40C5584FB83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2EFF-4D67-5042-A7BB-0FC004BC91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2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ECE7-B773-3948-B049-18861CC2D269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8178-B43C-5142-B2E4-C566F7D609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9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58F4-EDB6-1845-900B-29350BF87D40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6FD1-EB0B-D348-8CCA-501AC25EED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7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7D38-AAA5-4941-B1AE-C63BFB679A19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07AC-52F0-454C-A415-C40F1E2E07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8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D96DA6-6EEB-964F-9305-54C8330AACAE}" type="datetimeFigureOut">
              <a:rPr lang="it-IT"/>
              <a:pPr>
                <a:defRPr/>
              </a:pPr>
              <a:t>07/09/2018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F63C17-B28B-874A-8F99-DCD85EC85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20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20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ciencedirect.com/science/article/pii/S09593780150000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6512" y="-28220"/>
            <a:ext cx="9180512" cy="5113404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38" name="Immagine 2" descr="logo cm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14975"/>
            <a:ext cx="2808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07505" y="553904"/>
            <a:ext cx="88924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4000" b="1" dirty="0">
                <a:solidFill>
                  <a:schemeClr val="bg1"/>
                </a:solidFill>
                <a:latin typeface="Helvetica" charset="0"/>
              </a:rPr>
              <a:t>Valutazione ex-ante degli impatti delle politiche nell’ottica dello Sviluppo Sostenibile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51520" y="3081154"/>
            <a:ext cx="8892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906463" algn="l"/>
              </a:tabLst>
            </a:pPr>
            <a:r>
              <a:rPr lang="it-IT" sz="2000" b="1" dirty="0">
                <a:solidFill>
                  <a:schemeClr val="bg1"/>
                </a:solidFill>
                <a:latin typeface="Helvetica" charset="0"/>
              </a:rPr>
              <a:t>Francesco </a:t>
            </a:r>
            <a:r>
              <a:rPr lang="it-IT" sz="2000" b="1" dirty="0" err="1">
                <a:solidFill>
                  <a:schemeClr val="bg1"/>
                </a:solidFill>
                <a:latin typeface="Helvetica" charset="0"/>
              </a:rPr>
              <a:t>Bosello</a:t>
            </a:r>
            <a:r>
              <a:rPr lang="it-IT" sz="2000" b="1" dirty="0">
                <a:solidFill>
                  <a:schemeClr val="bg1"/>
                </a:solidFill>
                <a:latin typeface="Helvetica" charset="0"/>
              </a:rPr>
              <a:t>,  </a:t>
            </a:r>
            <a:r>
              <a:rPr lang="it-IT" sz="2000" b="1" dirty="0" err="1">
                <a:solidFill>
                  <a:schemeClr val="bg1"/>
                </a:solidFill>
                <a:latin typeface="Helvetica" charset="0"/>
              </a:rPr>
              <a:t>CMCC@CaFoscari</a:t>
            </a:r>
            <a:r>
              <a:rPr lang="it-IT" sz="2000" b="1" dirty="0">
                <a:solidFill>
                  <a:schemeClr val="bg1"/>
                </a:solidFill>
                <a:latin typeface="Helvetica" charset="0"/>
              </a:rPr>
              <a:t> &amp; Università di Milano</a:t>
            </a:r>
          </a:p>
          <a:p>
            <a:pPr algn="ctr">
              <a:tabLst>
                <a:tab pos="906463" algn="l"/>
              </a:tabLst>
            </a:pPr>
            <a:r>
              <a:rPr lang="it-IT" sz="2000" b="1" dirty="0">
                <a:solidFill>
                  <a:schemeClr val="bg1"/>
                </a:solidFill>
                <a:latin typeface="Helvetica" charset="0"/>
              </a:rPr>
              <a:t>Lorenza Campagnolo, </a:t>
            </a:r>
            <a:r>
              <a:rPr lang="it-IT" sz="2000" b="1" dirty="0" err="1">
                <a:solidFill>
                  <a:schemeClr val="bg1"/>
                </a:solidFill>
                <a:latin typeface="Helvetica" charset="0"/>
              </a:rPr>
              <a:t>CMCC@CaFoscari</a:t>
            </a:r>
            <a:r>
              <a:rPr lang="it-IT" sz="2000" b="1" dirty="0">
                <a:solidFill>
                  <a:schemeClr val="bg1"/>
                </a:solidFill>
                <a:latin typeface="Helvetica" charset="0"/>
              </a:rPr>
              <a:t> &amp; Università Ca’ </a:t>
            </a:r>
            <a:r>
              <a:rPr lang="it-IT" sz="2000" b="1" dirty="0" err="1">
                <a:solidFill>
                  <a:schemeClr val="bg1"/>
                </a:solidFill>
                <a:latin typeface="Helvetica" charset="0"/>
              </a:rPr>
              <a:t>Foscari</a:t>
            </a:r>
            <a:endParaRPr lang="it-IT" sz="2000" b="1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5578157" y="4264060"/>
            <a:ext cx="29546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tabLst>
                <a:tab pos="906463" algn="l"/>
              </a:tabLst>
            </a:pPr>
            <a:r>
              <a:rPr lang="it-IT" sz="2000" b="1" dirty="0">
                <a:solidFill>
                  <a:schemeClr val="bg1"/>
                </a:solidFill>
                <a:latin typeface="Helvetica" charset="0"/>
              </a:rPr>
              <a:t>CNEL</a:t>
            </a:r>
          </a:p>
          <a:p>
            <a:pPr algn="r">
              <a:tabLst>
                <a:tab pos="906463" algn="l"/>
              </a:tabLst>
            </a:pPr>
            <a:r>
              <a:rPr lang="it-IT" i="1" dirty="0">
                <a:solidFill>
                  <a:schemeClr val="bg1"/>
                </a:solidFill>
                <a:latin typeface="Helvetica" charset="0"/>
              </a:rPr>
              <a:t>Rome, 12 </a:t>
            </a:r>
            <a:r>
              <a:rPr lang="it-IT" i="1" dirty="0" err="1">
                <a:solidFill>
                  <a:schemeClr val="bg1"/>
                </a:solidFill>
                <a:latin typeface="Helvetica" charset="0"/>
              </a:rPr>
              <a:t>September</a:t>
            </a:r>
            <a:r>
              <a:rPr lang="it-IT" i="1" dirty="0">
                <a:solidFill>
                  <a:schemeClr val="bg1"/>
                </a:solidFill>
                <a:latin typeface="Helvetica" charset="0"/>
              </a:rPr>
              <a:t>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Che cosa può fare il modello GE</a:t>
            </a:r>
            <a:r>
              <a:rPr lang="it-IT" sz="2800" b="1" baseline="30000" dirty="0">
                <a:solidFill>
                  <a:srgbClr val="1A60A6"/>
                </a:solidFill>
                <a:latin typeface="Helvetica" charset="0"/>
              </a:rPr>
              <a:t>3</a:t>
            </a: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AR? 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774128A-78FE-4F55-95A5-4DA8717199DA}"/>
              </a:ext>
            </a:extLst>
          </p:cNvPr>
          <p:cNvSpPr/>
          <p:nvPr/>
        </p:nvSpPr>
        <p:spPr>
          <a:xfrm>
            <a:off x="230454" y="1059015"/>
            <a:ext cx="84971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è uno strumento per valutare le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ripercussioni socio-economiche e ambientali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sui soggetti interessati dalla politica, sul resto dell’economia e sull’economia degli altri Paesi (effetti diretti ed indiretti)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 che seguono l’adozione di una politica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L’effetto di una politica è sempre valutato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relativamente ad uno scenario di riferimento</a:t>
            </a:r>
          </a:p>
          <a:p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Le politiche che possono essere valutate con 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sono: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commerciali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tassazione diretta e indiretta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investimenti pubblici e sostenibilità del bilancio pubblico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mitigazione (tassazione nazionale e mercato dei permessi)</a:t>
            </a:r>
          </a:p>
          <a:p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viene usato nella quantificazione degli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impatti economici dei cambiamenti climatici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può essere usato per valutare il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benessere corrente e la sostenibilità futura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rispetto agli Obiettivi di Sostenibilità del Millennio </a:t>
            </a:r>
            <a:r>
              <a:rPr lang="it-IT">
                <a:solidFill>
                  <a:srgbClr val="1A1A1A"/>
                </a:solidFill>
                <a:latin typeface="Arial" panose="020B0604020202020204" pitchFamily="34" charset="0"/>
              </a:rPr>
              <a:t>(SDG)</a:t>
            </a: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Limitazioni del modello GE</a:t>
            </a:r>
            <a:r>
              <a:rPr lang="it-IT" sz="2800" b="1" baseline="30000" dirty="0">
                <a:solidFill>
                  <a:srgbClr val="1A60A6"/>
                </a:solidFill>
                <a:latin typeface="Helvetica" charset="0"/>
              </a:rPr>
              <a:t>3</a:t>
            </a: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AR 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774128A-78FE-4F55-95A5-4DA8717199DA}"/>
              </a:ext>
            </a:extLst>
          </p:cNvPr>
          <p:cNvSpPr/>
          <p:nvPr/>
        </p:nvSpPr>
        <p:spPr>
          <a:xfrm>
            <a:off x="230454" y="1059015"/>
            <a:ext cx="84971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Rappresentazione stilizzata del comportamento degli agenti (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agenti miopici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: non hanno aspettative sul futuro e correggono il loro comportamento in seguito ad uno shock)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Difficoltà nel rappresentare le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imperfezioni del mercato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, che richiedono degli sviluppi ad hoc (mercato del lavoro, monopolio, oligopolio)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Difficoltà nel creare meccanismi endogeni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transizione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(cambiamento delle preferenze e progresso tecnologico)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Più adatti a valutare 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effetti delle politiche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(costo-efficacia) e che alla definizione della politica ottima (costi-efficacia)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Più adatto alle analisi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breve e medio termine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che di lungo periodo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Difficoltà computazionali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con un elevato numero di paesi e settori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Richiedono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un’elevata quantità di dati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nella fase di calibrazione</a:t>
            </a:r>
          </a:p>
        </p:txBody>
      </p:sp>
    </p:spTree>
    <p:extLst>
      <p:ext uri="{BB962C8B-B14F-4D97-AF65-F5344CB8AC3E}">
        <p14:creationId xmlns:p14="http://schemas.microsoft.com/office/powerpoint/2010/main" val="27765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91753"/>
            <a:ext cx="8497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GE</a:t>
            </a:r>
            <a:r>
              <a:rPr lang="it-IT" sz="2400" b="1" baseline="30000" dirty="0">
                <a:solidFill>
                  <a:srgbClr val="1A60A6"/>
                </a:solidFill>
                <a:latin typeface="Helvetica" charset="0"/>
              </a:rPr>
              <a:t>3</a:t>
            </a: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AR e gli </a:t>
            </a:r>
            <a:r>
              <a:rPr lang="it-IT" sz="2400" b="1" dirty="0" err="1">
                <a:solidFill>
                  <a:srgbClr val="1A60A6"/>
                </a:solidFill>
                <a:latin typeface="Helvetica" charset="0"/>
              </a:rPr>
              <a:t>SDGs</a:t>
            </a: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: il framework ASDI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251518" y="993502"/>
            <a:ext cx="8640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framework ASDI (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Aggregated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Sustainable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Development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goals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Index) offre una quantificazione del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benessere corrente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e della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sostenibilità futura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sintetizzando l’informazione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27 indicatori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rappresentativi di 16 Obiettivi di Sostenibilità del Millennio (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SDG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32DB223-5DCB-4094-992E-C2050E3C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2162482"/>
            <a:ext cx="6840760" cy="46436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771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91753"/>
            <a:ext cx="8497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Il framework ASDI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251519" y="993502"/>
            <a:ext cx="84249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ASDI combina l’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approccio modellistico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(modello 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AR) con quello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empirico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(regressioni sugli indicatori selezionati)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analisi empirica a livello globale dell’andamento degli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indicatori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nel passato (1990-2016)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rispetto ad un gruppo di variabili esplicative socio-economiche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:</a:t>
            </a:r>
            <a:endParaRPr lang="it-IT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it-IT" altLang="it-IT" sz="1400" b="1" dirty="0">
                <a:latin typeface="Arial" panose="020B0604020202020204" pitchFamily="34" charset="0"/>
              </a:rPr>
              <a:t>Prevalenza</a:t>
            </a:r>
            <a:r>
              <a:rPr lang="en-GB" altLang="it-IT" sz="1400" b="1" dirty="0">
                <a:latin typeface="Arial" panose="020B0604020202020204" pitchFamily="34" charset="0"/>
              </a:rPr>
              <a:t> </a:t>
            </a:r>
            <a:r>
              <a:rPr lang="it-IT" altLang="it-IT" sz="1400" b="1" dirty="0">
                <a:latin typeface="Arial" panose="020B0604020202020204" pitchFamily="34" charset="0"/>
              </a:rPr>
              <a:t>della povertà (%)</a:t>
            </a:r>
            <a:r>
              <a:rPr lang="it-IT" altLang="it-IT" sz="1400" dirty="0">
                <a:latin typeface="Arial" panose="020B0604020202020204" pitchFamily="34" charset="0"/>
              </a:rPr>
              <a:t>: PIL pro capite and indice di dispersione del reddito</a:t>
            </a: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endParaRPr lang="it-IT" altLang="it-IT" sz="1400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it-IT" altLang="it-IT" sz="1400" b="1" dirty="0">
                <a:latin typeface="Arial" panose="020B0604020202020204" pitchFamily="34" charset="0"/>
              </a:rPr>
              <a:t>Indice di dispersione del reddito (Palma)</a:t>
            </a:r>
            <a:r>
              <a:rPr lang="it-IT" altLang="it-IT" sz="1400" dirty="0">
                <a:latin typeface="Arial" panose="020B0604020202020204" pitchFamily="34" charset="0"/>
              </a:rPr>
              <a:t>:</a:t>
            </a:r>
            <a:r>
              <a:rPr lang="it-IT" altLang="it-IT" sz="1400" b="1" dirty="0">
                <a:latin typeface="Arial" panose="020B0604020202020204" pitchFamily="34" charset="0"/>
              </a:rPr>
              <a:t> </a:t>
            </a:r>
            <a:r>
              <a:rPr lang="en-GB" altLang="it-IT" sz="1400" dirty="0">
                <a:latin typeface="Arial" panose="020B0604020202020204" pitchFamily="34" charset="0"/>
              </a:rPr>
              <a:t>Valore </a:t>
            </a:r>
            <a:r>
              <a:rPr lang="it-IT" altLang="it-IT" sz="1400" dirty="0">
                <a:latin typeface="Arial" panose="020B0604020202020204" pitchFamily="34" charset="0"/>
              </a:rPr>
              <a:t>Aggiunto</a:t>
            </a:r>
            <a:r>
              <a:rPr lang="en-GB" altLang="it-IT" sz="1400" dirty="0">
                <a:latin typeface="Arial" panose="020B0604020202020204" pitchFamily="34" charset="0"/>
              </a:rPr>
              <a:t> </a:t>
            </a:r>
            <a:r>
              <a:rPr lang="it-IT" altLang="it-IT" sz="1400" dirty="0">
                <a:latin typeface="Arial" panose="020B0604020202020204" pitchFamily="34" charset="0"/>
              </a:rPr>
              <a:t>settoriale</a:t>
            </a:r>
            <a:r>
              <a:rPr lang="en-GB" altLang="it-IT" sz="1400" dirty="0">
                <a:latin typeface="Arial" panose="020B0604020202020204" pitchFamily="34" charset="0"/>
              </a:rPr>
              <a:t>, </a:t>
            </a:r>
            <a:r>
              <a:rPr lang="it-IT" altLang="it-IT" sz="1400" dirty="0">
                <a:latin typeface="Arial" panose="020B0604020202020204" pitchFamily="34" charset="0"/>
              </a:rPr>
              <a:t>spesa sanitaria pubblica (%) , disoccupazione (%) e livello di controllo della corruzione</a:t>
            </a: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endParaRPr lang="en-GB" altLang="it-IT" sz="1400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it-IT" altLang="it-IT" sz="1400" b="1" dirty="0">
                <a:latin typeface="Arial" panose="020B0604020202020204" pitchFamily="34" charset="0"/>
              </a:rPr>
              <a:t>Prevalenza della malnutrizione(%)</a:t>
            </a:r>
            <a:r>
              <a:rPr lang="it-IT" altLang="it-IT" sz="1400" dirty="0">
                <a:latin typeface="Arial" panose="020B0604020202020204" pitchFamily="34" charset="0"/>
              </a:rPr>
              <a:t>: PIL pro capite, indice di dispersione del reddito, popolazione urbana (%) e produzione agricola pro capite </a:t>
            </a: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endParaRPr lang="it-IT" altLang="it-IT" sz="1400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it-IT" altLang="it-IT" sz="1400" b="1" dirty="0">
                <a:latin typeface="Arial" panose="020B0604020202020204" pitchFamily="34" charset="0"/>
              </a:rPr>
              <a:t>Densità di medici</a:t>
            </a:r>
            <a:r>
              <a:rPr lang="it-IT" altLang="it-IT" sz="1400" dirty="0">
                <a:latin typeface="Arial" panose="020B0604020202020204" pitchFamily="34" charset="0"/>
              </a:rPr>
              <a:t>: spesa sanitaria pro capite and spesa sanitaria private (%) </a:t>
            </a: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endParaRPr lang="it-IT" altLang="it-IT" sz="1400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it-IT" altLang="it-IT" sz="1400" b="1" dirty="0">
                <a:latin typeface="Arial" panose="020B0604020202020204" pitchFamily="34" charset="0"/>
              </a:rPr>
              <a:t>Aspettativa</a:t>
            </a:r>
            <a:r>
              <a:rPr lang="en-GB" altLang="it-IT" sz="1400" b="1" dirty="0">
                <a:latin typeface="Arial" panose="020B0604020202020204" pitchFamily="34" charset="0"/>
              </a:rPr>
              <a:t> di vita in </a:t>
            </a:r>
            <a:r>
              <a:rPr lang="it-IT" altLang="it-IT" sz="1400" b="1" dirty="0">
                <a:latin typeface="Arial" panose="020B0604020202020204" pitchFamily="34" charset="0"/>
              </a:rPr>
              <a:t>buona</a:t>
            </a:r>
            <a:r>
              <a:rPr lang="en-GB" altLang="it-IT" sz="1400" b="1" dirty="0">
                <a:latin typeface="Arial" panose="020B0604020202020204" pitchFamily="34" charset="0"/>
              </a:rPr>
              <a:t> salute (</a:t>
            </a:r>
            <a:r>
              <a:rPr lang="it-IT" altLang="it-IT" sz="1400" b="1" dirty="0">
                <a:latin typeface="Arial" panose="020B0604020202020204" pitchFamily="34" charset="0"/>
              </a:rPr>
              <a:t>anni</a:t>
            </a:r>
            <a:r>
              <a:rPr lang="en-GB" altLang="it-IT" sz="1400" b="1" dirty="0">
                <a:latin typeface="Arial" panose="020B0604020202020204" pitchFamily="34" charset="0"/>
              </a:rPr>
              <a:t>)</a:t>
            </a:r>
            <a:r>
              <a:rPr lang="en-GB" altLang="it-IT" sz="1400" dirty="0">
                <a:latin typeface="Arial" panose="020B0604020202020204" pitchFamily="34" charset="0"/>
              </a:rPr>
              <a:t>:</a:t>
            </a:r>
            <a:r>
              <a:rPr lang="it-IT" altLang="it-IT" sz="1400" dirty="0">
                <a:latin typeface="Arial" panose="020B0604020202020204" pitchFamily="34" charset="0"/>
              </a:rPr>
              <a:t> densità di medici, spesa in istruzione pro capite, prevalenza della malnutrizione (%) e accesso all’elettricità</a:t>
            </a: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endParaRPr lang="en-GB" altLang="it-IT" sz="1400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en-GB" altLang="it-IT" sz="1400" b="1" dirty="0">
                <a:latin typeface="Arial" panose="020B0604020202020204" pitchFamily="34" charset="0"/>
              </a:rPr>
              <a:t>Tasso di </a:t>
            </a:r>
            <a:r>
              <a:rPr lang="it-IT" altLang="it-IT" sz="1400" b="1" dirty="0">
                <a:latin typeface="Arial" panose="020B0604020202020204" pitchFamily="34" charset="0"/>
              </a:rPr>
              <a:t>alfabetizzazione (%)</a:t>
            </a:r>
            <a:r>
              <a:rPr lang="it-IT" altLang="it-IT" sz="1400" dirty="0">
                <a:latin typeface="Arial" panose="020B0604020202020204" pitchFamily="34" charset="0"/>
              </a:rPr>
              <a:t>:  spesa pubblica in istruzione pro capite</a:t>
            </a: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endParaRPr lang="it-IT" altLang="it-IT" sz="1400" dirty="0">
              <a:latin typeface="Arial" panose="020B0604020202020204" pitchFamily="34" charset="0"/>
            </a:endParaRPr>
          </a:p>
          <a:p>
            <a:pPr marL="1143000" lvl="3" indent="-285750">
              <a:buFont typeface="Wingdings" panose="05000000000000000000" pitchFamily="2" charset="2"/>
              <a:buChar char="Ø"/>
              <a:defRPr/>
            </a:pPr>
            <a:r>
              <a:rPr lang="en-GB" altLang="it-IT" sz="1400" b="1" dirty="0">
                <a:latin typeface="Arial" panose="020B0604020202020204" pitchFamily="34" charset="0"/>
              </a:rPr>
              <a:t>Accesso </a:t>
            </a:r>
            <a:r>
              <a:rPr lang="it-IT" altLang="it-IT" sz="1400" b="1" dirty="0">
                <a:latin typeface="Arial" panose="020B0604020202020204" pitchFamily="34" charset="0"/>
              </a:rPr>
              <a:t>all’elettricità</a:t>
            </a:r>
            <a:r>
              <a:rPr lang="en-GB" altLang="it-IT" sz="1400" b="1" dirty="0">
                <a:latin typeface="Arial" panose="020B0604020202020204" pitchFamily="34" charset="0"/>
              </a:rPr>
              <a:t> (%)</a:t>
            </a:r>
            <a:r>
              <a:rPr lang="en-GB" altLang="it-IT" sz="1400" dirty="0">
                <a:latin typeface="Arial" panose="020B0604020202020204" pitchFamily="34" charset="0"/>
              </a:rPr>
              <a:t>:</a:t>
            </a:r>
            <a:r>
              <a:rPr lang="en-GB" altLang="it-IT" sz="1400" b="1" dirty="0">
                <a:latin typeface="Arial" panose="020B0604020202020204" pitchFamily="34" charset="0"/>
              </a:rPr>
              <a:t> </a:t>
            </a:r>
            <a:r>
              <a:rPr lang="it-IT" altLang="it-IT" sz="1400" dirty="0">
                <a:latin typeface="Arial" panose="020B0604020202020204" pitchFamily="34" charset="0"/>
              </a:rPr>
              <a:t>PIL pro capite</a:t>
            </a:r>
            <a:r>
              <a:rPr lang="en-GB" altLang="it-IT" sz="1400" dirty="0">
                <a:latin typeface="Arial" panose="020B0604020202020204" pitchFamily="34" charset="0"/>
              </a:rPr>
              <a:t>, </a:t>
            </a:r>
            <a:r>
              <a:rPr lang="it-IT" altLang="it-IT" sz="1400" dirty="0">
                <a:latin typeface="Arial" panose="020B0604020202020204" pitchFamily="34" charset="0"/>
              </a:rPr>
              <a:t>produzione</a:t>
            </a:r>
            <a:r>
              <a:rPr lang="en-GB" altLang="it-IT" sz="1400" dirty="0">
                <a:latin typeface="Arial" panose="020B0604020202020204" pitchFamily="34" charset="0"/>
              </a:rPr>
              <a:t> </a:t>
            </a:r>
            <a:r>
              <a:rPr lang="it-IT" altLang="it-IT" sz="1400" dirty="0">
                <a:latin typeface="Arial" panose="020B0604020202020204" pitchFamily="34" charset="0"/>
              </a:rPr>
              <a:t>elettrica</a:t>
            </a:r>
            <a:r>
              <a:rPr lang="en-GB" altLang="it-IT" sz="1400" dirty="0">
                <a:latin typeface="Arial" panose="020B0604020202020204" pitchFamily="34" charset="0"/>
              </a:rPr>
              <a:t>, </a:t>
            </a:r>
            <a:r>
              <a:rPr lang="it-IT" altLang="it-IT" sz="1400" dirty="0">
                <a:latin typeface="Arial" panose="020B0604020202020204" pitchFamily="34" charset="0"/>
              </a:rPr>
              <a:t>popolazione urbana (%)</a:t>
            </a:r>
            <a:r>
              <a:rPr lang="en-GB" altLang="it-IT" sz="1400" dirty="0">
                <a:latin typeface="Arial" panose="020B0604020202020204" pitchFamily="34" charset="0"/>
              </a:rPr>
              <a:t> </a:t>
            </a:r>
            <a:r>
              <a:rPr lang="it-IT" altLang="it-IT" sz="1400" dirty="0">
                <a:latin typeface="Arial" panose="020B0604020202020204" pitchFamily="34" charset="0"/>
              </a:rPr>
              <a:t>e indice di dispersione del reddito 	</a:t>
            </a:r>
          </a:p>
          <a:p>
            <a:pPr marL="74295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GB" alt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6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91753"/>
            <a:ext cx="8497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Il framework ASDI (2)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251519" y="993502"/>
            <a:ext cx="84249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1A1A1A"/>
                </a:solidFill>
                <a:latin typeface="Arial" panose="020B0604020202020204" pitchFamily="34" charset="0"/>
              </a:rPr>
              <a:t>I </a:t>
            </a:r>
            <a:r>
              <a:rPr lang="it-IT" alt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coefficienti</a:t>
            </a:r>
            <a:r>
              <a:rPr lang="it-IT" altLang="it-IT" dirty="0">
                <a:solidFill>
                  <a:srgbClr val="1A1A1A"/>
                </a:solidFill>
                <a:latin typeface="Arial" panose="020B0604020202020204" pitchFamily="34" charset="0"/>
              </a:rPr>
              <a:t> stimati sulle serie storiche sono utilizzati per calcolare le proiezioni future degli indicatori unitamente alle </a:t>
            </a:r>
            <a:r>
              <a:rPr lang="it-IT" alt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proiezioni che il modello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GE</a:t>
            </a:r>
            <a:r>
              <a:rPr lang="it-IT" b="1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AR</a:t>
            </a:r>
            <a:r>
              <a:rPr lang="it-IT" alt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 fornisce per le variabili esplicative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1A1A1A"/>
                </a:solidFill>
                <a:latin typeface="Arial" panose="020B0604020202020204" pitchFamily="34" charset="0"/>
              </a:rPr>
              <a:t>I rimanenti indicatori che si riferiscono a </a:t>
            </a:r>
            <a:r>
              <a:rPr lang="it-IT" alt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variabili macroeconomiche o ambientali sono direttamente calcolati utilizzando i risultati del modello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1A1A1A"/>
                </a:solidFill>
                <a:latin typeface="Arial" panose="020B0604020202020204" pitchFamily="34" charset="0"/>
              </a:rPr>
              <a:t>Questa metodologia permette di definire </a:t>
            </a:r>
            <a:r>
              <a:rPr lang="it-IT" alt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l’andamento futuro degli indicatori rappresentativi degli SDG</a:t>
            </a:r>
            <a:r>
              <a:rPr lang="it-IT" altLang="it-IT" dirty="0">
                <a:solidFill>
                  <a:srgbClr val="1A1A1A"/>
                </a:solidFill>
                <a:latin typeface="Arial" panose="020B0604020202020204" pitchFamily="34" charset="0"/>
              </a:rPr>
              <a:t> fino al 2030 (o 2050) in modo consistente rispetto allo scenario di riferimento prescelto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1A1A1A"/>
                </a:solidFill>
                <a:latin typeface="Arial" panose="020B0604020202020204" pitchFamily="34" charset="0"/>
              </a:rPr>
              <a:t>La stessa procedura può essere utilizzata per valutare </a:t>
            </a:r>
            <a:r>
              <a:rPr lang="it-IT" alt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l’effetto di una determinata politica o di un mix di politiche sugli indicatori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latin typeface="Arial" panose="020B0604020202020204" pitchFamily="34" charset="0"/>
            </a:endParaRPr>
          </a:p>
          <a:p>
            <a:pPr marL="74295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GB" alt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62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91753"/>
            <a:ext cx="8497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Normalizzazione e aggregazione degli indicatori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251519" y="993502"/>
            <a:ext cx="84249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 ciascun indicatore vengono poi associati dei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valori soglia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, massimi e minimi, che definiscono una scala di riferimento per la misurazione della performance di sostenibilità. 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Per garantire la comparabilità nella performance dei diversi Paesi rispetto ciascun Obiettivo di sviluppo sostenibile e per procedere alla costruzione di indici sintetici, ogni indicatore è infine sottoposto ad un processo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normalizzazione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che lo riconduce ad una scala comune [0,100]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Diverse procedure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aggregazione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sono seguite all’ interno del framework APPS:</a:t>
            </a:r>
          </a:p>
          <a:p>
            <a:pPr marL="263776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883619" lvl="2" indent="-28575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indici SDG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sono la media dei singoli indicatori caratterizzanti ciascun goal</a:t>
            </a:r>
          </a:p>
          <a:p>
            <a:pPr marL="883619" lvl="2" indent="-28575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883619" lvl="2" indent="-28575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L’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indice  ASDI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è la media dei punteggi in ciascun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SDGs</a:t>
            </a: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883619" lvl="2" indent="-28575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883619" lvl="2" indent="-28575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indici per pilastro della sostenibilità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sono la media degli indicatori appartenenti ai tre pilastri</a:t>
            </a:r>
          </a:p>
          <a:p>
            <a:pPr marL="263776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5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5344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C2889D20-0D92-4664-BF53-B6117FD8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Benessere attuale in Italia 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(Rapporto </a:t>
            </a:r>
            <a:r>
              <a:rPr lang="it-IT" sz="2000" b="1" dirty="0" err="1">
                <a:solidFill>
                  <a:srgbClr val="1A60A6"/>
                </a:solidFill>
                <a:latin typeface="Helvetica" charset="0"/>
              </a:rPr>
              <a:t>ASviS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 2017)</a:t>
            </a:r>
            <a:endParaRPr lang="it-IT" sz="2800" b="1" dirty="0">
              <a:solidFill>
                <a:srgbClr val="1A60A6"/>
              </a:solidFill>
              <a:latin typeface="Helvetica" charset="0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xmlns="" id="{76A5AEEA-711B-4A1D-9EEF-5DBE591F5A20}"/>
              </a:ext>
            </a:extLst>
          </p:cNvPr>
          <p:cNvGrpSpPr/>
          <p:nvPr/>
        </p:nvGrpSpPr>
        <p:grpSpPr>
          <a:xfrm>
            <a:off x="5048547" y="4904704"/>
            <a:ext cx="3700165" cy="1129293"/>
            <a:chOff x="5609478" y="5126498"/>
            <a:chExt cx="3700165" cy="1129293"/>
          </a:xfrm>
        </p:grpSpPr>
        <p:pic>
          <p:nvPicPr>
            <p:cNvPr id="11" name="Picture 2" descr="C:\Users\campagnolo\Downloads\02.png">
              <a:extLst>
                <a:ext uri="{FF2B5EF4-FFF2-40B4-BE49-F238E27FC236}">
                  <a16:creationId xmlns:a16="http://schemas.microsoft.com/office/drawing/2014/main" xmlns="" id="{C177D27D-ADA2-47B4-B9C2-2C490E9E3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6" y="5127076"/>
              <a:ext cx="730424" cy="27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campagnolo\Downloads\01.png">
              <a:extLst>
                <a:ext uri="{FF2B5EF4-FFF2-40B4-BE49-F238E27FC236}">
                  <a16:creationId xmlns:a16="http://schemas.microsoft.com/office/drawing/2014/main" xmlns="" id="{DEF20090-5854-4659-8707-DA7029B44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976" y="5126498"/>
              <a:ext cx="731986" cy="27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campagnolo\Downloads\03.png">
              <a:extLst>
                <a:ext uri="{FF2B5EF4-FFF2-40B4-BE49-F238E27FC236}">
                  <a16:creationId xmlns:a16="http://schemas.microsoft.com/office/drawing/2014/main" xmlns="" id="{A819CB10-83EA-492E-A156-3E53BA8C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54" y="5128756"/>
              <a:ext cx="726181" cy="26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campagnolo\Downloads\04.png">
              <a:extLst>
                <a:ext uri="{FF2B5EF4-FFF2-40B4-BE49-F238E27FC236}">
                  <a16:creationId xmlns:a16="http://schemas.microsoft.com/office/drawing/2014/main" xmlns="" id="{854AA79F-9294-4D99-9E20-7AD5FCCDE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48" y="5127076"/>
              <a:ext cx="726827" cy="27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C:\Users\campagnolo\Downloads\06.png">
              <a:extLst>
                <a:ext uri="{FF2B5EF4-FFF2-40B4-BE49-F238E27FC236}">
                  <a16:creationId xmlns:a16="http://schemas.microsoft.com/office/drawing/2014/main" xmlns="" id="{02D8C00A-5E77-43B4-BD1C-015B23BF3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56" y="5127627"/>
              <a:ext cx="731986" cy="27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campagnolo\Downloads\07.png">
              <a:extLst>
                <a:ext uri="{FF2B5EF4-FFF2-40B4-BE49-F238E27FC236}">
                  <a16:creationId xmlns:a16="http://schemas.microsoft.com/office/drawing/2014/main" xmlns="" id="{1F94B8D1-E04E-4418-92CD-77C8FFDD9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976" y="5416307"/>
              <a:ext cx="731986" cy="27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:\Users\campagnolo\Downloads\08.png">
              <a:extLst>
                <a:ext uri="{FF2B5EF4-FFF2-40B4-BE49-F238E27FC236}">
                  <a16:creationId xmlns:a16="http://schemas.microsoft.com/office/drawing/2014/main" xmlns="" id="{308349D4-13C9-40F2-BE55-BB2E56460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6" y="5412917"/>
              <a:ext cx="728933" cy="26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C:\Users\campagnolo\Downloads\09.png">
              <a:extLst>
                <a:ext uri="{FF2B5EF4-FFF2-40B4-BE49-F238E27FC236}">
                  <a16:creationId xmlns:a16="http://schemas.microsoft.com/office/drawing/2014/main" xmlns="" id="{2213CCD7-9E52-475B-AB11-35AE143D0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54" y="5414725"/>
              <a:ext cx="728935" cy="26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:\Users\campagnolo\Downloads\10.png">
              <a:extLst>
                <a:ext uri="{FF2B5EF4-FFF2-40B4-BE49-F238E27FC236}">
                  <a16:creationId xmlns:a16="http://schemas.microsoft.com/office/drawing/2014/main" xmlns="" id="{BA1417AF-2EC5-4020-B01B-C5FB9CCFE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48" y="5415064"/>
              <a:ext cx="726827" cy="27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campagnolo\Downloads\11.png">
              <a:extLst>
                <a:ext uri="{FF2B5EF4-FFF2-40B4-BE49-F238E27FC236}">
                  <a16:creationId xmlns:a16="http://schemas.microsoft.com/office/drawing/2014/main" xmlns="" id="{FBDA5E92-4A84-471B-8607-699C466F8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57" y="5411109"/>
              <a:ext cx="731986" cy="27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C:\Users\campagnolo\Downloads\12.png">
              <a:extLst>
                <a:ext uri="{FF2B5EF4-FFF2-40B4-BE49-F238E27FC236}">
                  <a16:creationId xmlns:a16="http://schemas.microsoft.com/office/drawing/2014/main" xmlns="" id="{1F4F9359-B619-4814-89C7-32D25B0B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478" y="5697838"/>
              <a:ext cx="738483" cy="27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3" descr="C:\Users\campagnolo\Downloads\13.png">
              <a:extLst>
                <a:ext uri="{FF2B5EF4-FFF2-40B4-BE49-F238E27FC236}">
                  <a16:creationId xmlns:a16="http://schemas.microsoft.com/office/drawing/2014/main" xmlns="" id="{73ECF834-8BD5-4795-933E-8BCD506F8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6" y="5692863"/>
              <a:ext cx="728933" cy="27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C:\Users\campagnolo\Downloads\14.png">
              <a:extLst>
                <a:ext uri="{FF2B5EF4-FFF2-40B4-BE49-F238E27FC236}">
                  <a16:creationId xmlns:a16="http://schemas.microsoft.com/office/drawing/2014/main" xmlns="" id="{F6ECC03A-41D1-40F4-8F86-83DD9BAAB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54" y="5692863"/>
              <a:ext cx="726827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" descr="C:\Users\campagnolo\Downloads\15.png">
              <a:extLst>
                <a:ext uri="{FF2B5EF4-FFF2-40B4-BE49-F238E27FC236}">
                  <a16:creationId xmlns:a16="http://schemas.microsoft.com/office/drawing/2014/main" xmlns="" id="{8BB1C9DE-6E2F-442B-BA53-13099428B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48" y="5695998"/>
              <a:ext cx="726827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C:\Users\campagnolo\Downloads\16.png">
              <a:extLst>
                <a:ext uri="{FF2B5EF4-FFF2-40B4-BE49-F238E27FC236}">
                  <a16:creationId xmlns:a16="http://schemas.microsoft.com/office/drawing/2014/main" xmlns="" id="{002F85E3-E0BE-4E92-8C13-58023ED6D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57" y="5696462"/>
              <a:ext cx="731985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7" descr="C:\Users\campagnolo\Downloads\17.png">
              <a:extLst>
                <a:ext uri="{FF2B5EF4-FFF2-40B4-BE49-F238E27FC236}">
                  <a16:creationId xmlns:a16="http://schemas.microsoft.com/office/drawing/2014/main" xmlns="" id="{6B6F8948-86EF-4E0F-8815-40885D6BE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479" y="5980542"/>
              <a:ext cx="738482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0DBBDB3D-2623-4BA4-8823-1BBECECC2324}"/>
              </a:ext>
            </a:extLst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031906"/>
            <a:ext cx="3744416" cy="24482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A73AEC36-3DD3-4736-8A7B-F7F23ACB5927}"/>
              </a:ext>
            </a:extLst>
          </p:cNvPr>
          <p:cNvSpPr/>
          <p:nvPr/>
        </p:nvSpPr>
        <p:spPr>
          <a:xfrm>
            <a:off x="277673" y="3716337"/>
            <a:ext cx="436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L’Italia è ancora distante dal pieno raggiungimento degli SDG (quantificati da un valore di 100)</a:t>
            </a:r>
          </a:p>
          <a:p>
            <a:pPr algn="l">
              <a:buFont typeface="Arial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Il divario italiano riguarda principalmente la dimensione economica (-55% rispetto alla performance della Svezia) e in parte quella ambientale (-24%). </a:t>
            </a:r>
          </a:p>
        </p:txBody>
      </p:sp>
      <p:graphicFrame>
        <p:nvGraphicFramePr>
          <p:cNvPr id="29" name="Chart 2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52175"/>
              </p:ext>
            </p:extLst>
          </p:nvPr>
        </p:nvGraphicFramePr>
        <p:xfrm>
          <a:off x="4456218" y="1009312"/>
          <a:ext cx="4907189" cy="374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336253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C2889D20-0D92-4664-BF53-B6117FD8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Sostenibilità dell’Italia nel 2030 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(Rapporto </a:t>
            </a:r>
            <a:r>
              <a:rPr lang="it-IT" sz="2000" b="1" dirty="0" err="1">
                <a:solidFill>
                  <a:srgbClr val="1A60A6"/>
                </a:solidFill>
                <a:latin typeface="Helvetica" charset="0"/>
              </a:rPr>
              <a:t>ASviS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 2017)</a:t>
            </a:r>
            <a:endParaRPr lang="it-IT" sz="2800" b="1" dirty="0">
              <a:solidFill>
                <a:srgbClr val="1A60A6"/>
              </a:solidFill>
              <a:latin typeface="Helvetica" charset="0"/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xmlns="" id="{A710A0AA-0D93-4371-9373-A245B9D9AC4E}"/>
              </a:ext>
            </a:extLst>
          </p:cNvPr>
          <p:cNvGrpSpPr/>
          <p:nvPr/>
        </p:nvGrpSpPr>
        <p:grpSpPr>
          <a:xfrm>
            <a:off x="5048547" y="5468059"/>
            <a:ext cx="3700165" cy="1129293"/>
            <a:chOff x="5609478" y="5126498"/>
            <a:chExt cx="3700165" cy="1129293"/>
          </a:xfrm>
        </p:grpSpPr>
        <p:pic>
          <p:nvPicPr>
            <p:cNvPr id="34" name="Picture 2" descr="C:\Users\campagnolo\Downloads\02.png">
              <a:extLst>
                <a:ext uri="{FF2B5EF4-FFF2-40B4-BE49-F238E27FC236}">
                  <a16:creationId xmlns:a16="http://schemas.microsoft.com/office/drawing/2014/main" xmlns="" id="{5182FFE8-9329-4F5B-A80C-768A31749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6" y="5127076"/>
              <a:ext cx="730424" cy="27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Users\campagnolo\Downloads\01.png">
              <a:extLst>
                <a:ext uri="{FF2B5EF4-FFF2-40B4-BE49-F238E27FC236}">
                  <a16:creationId xmlns:a16="http://schemas.microsoft.com/office/drawing/2014/main" xmlns="" id="{525AFBEA-C8C4-4355-A077-D9BCE25CE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976" y="5126498"/>
              <a:ext cx="731986" cy="27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campagnolo\Downloads\03.png">
              <a:extLst>
                <a:ext uri="{FF2B5EF4-FFF2-40B4-BE49-F238E27FC236}">
                  <a16:creationId xmlns:a16="http://schemas.microsoft.com/office/drawing/2014/main" xmlns="" id="{5B18AC2B-AFC6-4360-AF6D-481FF458C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54" y="5128756"/>
              <a:ext cx="726181" cy="26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campagnolo\Downloads\04.png">
              <a:extLst>
                <a:ext uri="{FF2B5EF4-FFF2-40B4-BE49-F238E27FC236}">
                  <a16:creationId xmlns:a16="http://schemas.microsoft.com/office/drawing/2014/main" xmlns="" id="{F62A3420-D32C-4941-AEE9-7780BD780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48" y="5127076"/>
              <a:ext cx="726827" cy="27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C:\Users\campagnolo\Downloads\06.png">
              <a:extLst>
                <a:ext uri="{FF2B5EF4-FFF2-40B4-BE49-F238E27FC236}">
                  <a16:creationId xmlns:a16="http://schemas.microsoft.com/office/drawing/2014/main" xmlns="" id="{F658C718-950F-4D8E-BC84-CACCBCCC7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56" y="5127627"/>
              <a:ext cx="731986" cy="27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7" descr="C:\Users\campagnolo\Downloads\07.png">
              <a:extLst>
                <a:ext uri="{FF2B5EF4-FFF2-40B4-BE49-F238E27FC236}">
                  <a16:creationId xmlns:a16="http://schemas.microsoft.com/office/drawing/2014/main" xmlns="" id="{2C50A897-3CEF-484C-A1B7-75C996103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976" y="5416307"/>
              <a:ext cx="731986" cy="27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C:\Users\campagnolo\Downloads\08.png">
              <a:extLst>
                <a:ext uri="{FF2B5EF4-FFF2-40B4-BE49-F238E27FC236}">
                  <a16:creationId xmlns:a16="http://schemas.microsoft.com/office/drawing/2014/main" xmlns="" id="{F9A3ED7D-3B49-4193-B664-C8162B26F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6" y="5412917"/>
              <a:ext cx="728933" cy="26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" descr="C:\Users\campagnolo\Downloads\09.png">
              <a:extLst>
                <a:ext uri="{FF2B5EF4-FFF2-40B4-BE49-F238E27FC236}">
                  <a16:creationId xmlns:a16="http://schemas.microsoft.com/office/drawing/2014/main" xmlns="" id="{434BDC10-BDC6-4353-8111-83BC8187D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54" y="5414725"/>
              <a:ext cx="728935" cy="26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C:\Users\campagnolo\Downloads\10.png">
              <a:extLst>
                <a:ext uri="{FF2B5EF4-FFF2-40B4-BE49-F238E27FC236}">
                  <a16:creationId xmlns:a16="http://schemas.microsoft.com/office/drawing/2014/main" xmlns="" id="{90267814-E9F4-4C9D-ACE7-7BC0D2167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48" y="5415064"/>
              <a:ext cx="726827" cy="27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1" descr="C:\Users\campagnolo\Downloads\11.png">
              <a:extLst>
                <a:ext uri="{FF2B5EF4-FFF2-40B4-BE49-F238E27FC236}">
                  <a16:creationId xmlns:a16="http://schemas.microsoft.com/office/drawing/2014/main" xmlns="" id="{1382A3C2-E249-41FF-B971-C66B8D0D1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57" y="5411109"/>
              <a:ext cx="731986" cy="27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C:\Users\campagnolo\Downloads\12.png">
              <a:extLst>
                <a:ext uri="{FF2B5EF4-FFF2-40B4-BE49-F238E27FC236}">
                  <a16:creationId xmlns:a16="http://schemas.microsoft.com/office/drawing/2014/main" xmlns="" id="{4BAA1FB8-E8E8-4F9D-BD87-C688C66B2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478" y="5697838"/>
              <a:ext cx="738483" cy="27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3" descr="C:\Users\campagnolo\Downloads\13.png">
              <a:extLst>
                <a:ext uri="{FF2B5EF4-FFF2-40B4-BE49-F238E27FC236}">
                  <a16:creationId xmlns:a16="http://schemas.microsoft.com/office/drawing/2014/main" xmlns="" id="{4DABA0EE-6F71-4704-88EF-B8C276713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6" y="5692863"/>
              <a:ext cx="728933" cy="27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4" descr="C:\Users\campagnolo\Downloads\14.png">
              <a:extLst>
                <a:ext uri="{FF2B5EF4-FFF2-40B4-BE49-F238E27FC236}">
                  <a16:creationId xmlns:a16="http://schemas.microsoft.com/office/drawing/2014/main" xmlns="" id="{BB4ECED8-1046-4E41-92AC-66BD2FA0B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654" y="5692863"/>
              <a:ext cx="726827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5" descr="C:\Users\campagnolo\Downloads\15.png">
              <a:extLst>
                <a:ext uri="{FF2B5EF4-FFF2-40B4-BE49-F238E27FC236}">
                  <a16:creationId xmlns:a16="http://schemas.microsoft.com/office/drawing/2014/main" xmlns="" id="{A9637B71-E0DC-44FA-BC67-37A1C6A7E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48" y="5695998"/>
              <a:ext cx="726827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6" descr="C:\Users\campagnolo\Downloads\16.png">
              <a:extLst>
                <a:ext uri="{FF2B5EF4-FFF2-40B4-BE49-F238E27FC236}">
                  <a16:creationId xmlns:a16="http://schemas.microsoft.com/office/drawing/2014/main" xmlns="" id="{86DD0B8B-2E50-4797-AC5B-38098FC21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57" y="5696462"/>
              <a:ext cx="731985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7" descr="C:\Users\campagnolo\Downloads\17.png">
              <a:extLst>
                <a:ext uri="{FF2B5EF4-FFF2-40B4-BE49-F238E27FC236}">
                  <a16:creationId xmlns:a16="http://schemas.microsoft.com/office/drawing/2014/main" xmlns="" id="{0746DEE2-E6A3-4985-BDAB-54870A84A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479" y="5980542"/>
              <a:ext cx="738482" cy="27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xmlns="" id="{AEDDC64A-019F-40F2-A4C1-53F8E63B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9693" y="2237701"/>
            <a:ext cx="4153715" cy="26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FDACA1BB-90CB-4CD0-9F1C-09A6357EF2DA}"/>
              </a:ext>
            </a:extLst>
          </p:cNvPr>
          <p:cNvSpPr/>
          <p:nvPr/>
        </p:nvSpPr>
        <p:spPr>
          <a:xfrm>
            <a:off x="251519" y="971739"/>
            <a:ext cx="8497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In uno scenario di base caratterizzato da tassi di sviluppo delle principali variabili socio-economiche simili a quelli osservati nell’ultimo decennio (moderata crescita di popolazione, del PIL e dello sviluppo tecnologico)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AA04349A-49CC-47FA-AA40-2F6DC23ECB5B}"/>
              </a:ext>
            </a:extLst>
          </p:cNvPr>
          <p:cNvSpPr/>
          <p:nvPr/>
        </p:nvSpPr>
        <p:spPr>
          <a:xfrm>
            <a:off x="209693" y="5340757"/>
            <a:ext cx="4079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l’Italia continuerà ad essere lontana dal raggiungimento di gran parte degli SDG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Chart 3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37020"/>
              </p:ext>
            </p:extLst>
          </p:nvPr>
        </p:nvGraphicFramePr>
        <p:xfrm>
          <a:off x="4493622" y="1878338"/>
          <a:ext cx="4580278" cy="358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250142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C2889D20-0D92-4664-BF53-B6117FD8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Politiche adottate 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(Rapporto </a:t>
            </a:r>
            <a:r>
              <a:rPr lang="it-IT" sz="2000" b="1" dirty="0" err="1">
                <a:solidFill>
                  <a:srgbClr val="1A60A6"/>
                </a:solidFill>
                <a:latin typeface="Helvetica" charset="0"/>
              </a:rPr>
              <a:t>ASviS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 2017)</a:t>
            </a:r>
            <a:endParaRPr lang="it-IT" sz="2800" b="1" dirty="0">
              <a:solidFill>
                <a:srgbClr val="1A60A6"/>
              </a:solidFill>
              <a:latin typeface="Helvetica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6F72BD9-1370-419D-ABA9-AA008661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22" y="938138"/>
            <a:ext cx="4253186" cy="56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0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-47625" y="6488906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C2889D20-0D92-4664-BF53-B6117FD8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45532"/>
            <a:ext cx="84971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Effetto delle politiche sulla sostenibilità dell’Italia nel 2030 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(Rapporto </a:t>
            </a:r>
            <a:r>
              <a:rPr lang="it-IT" sz="2000" b="1" dirty="0" err="1">
                <a:solidFill>
                  <a:srgbClr val="1A60A6"/>
                </a:solidFill>
                <a:latin typeface="Helvetica" charset="0"/>
              </a:rPr>
              <a:t>ASviS</a:t>
            </a:r>
            <a:r>
              <a:rPr lang="it-IT" sz="2000" b="1" dirty="0">
                <a:solidFill>
                  <a:srgbClr val="1A60A6"/>
                </a:solidFill>
                <a:latin typeface="Helvetica" charset="0"/>
              </a:rPr>
              <a:t> 2017)</a:t>
            </a:r>
            <a:endParaRPr lang="it-IT" sz="2800" b="1" dirty="0">
              <a:solidFill>
                <a:srgbClr val="1A60A6"/>
              </a:solidFill>
              <a:latin typeface="Helvetica" charset="0"/>
            </a:endParaRPr>
          </a:p>
        </p:txBody>
      </p:sp>
      <p:pic>
        <p:nvPicPr>
          <p:cNvPr id="459" name="Immagine 458">
            <a:extLst>
              <a:ext uri="{FF2B5EF4-FFF2-40B4-BE49-F238E27FC236}">
                <a16:creationId xmlns:a16="http://schemas.microsoft.com/office/drawing/2014/main" xmlns="" id="{D8632EE9-712C-4FFD-A64C-C3F5DDCD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4590868"/>
            <a:ext cx="8786921" cy="826120"/>
          </a:xfrm>
          <a:prstGeom prst="rect">
            <a:avLst/>
          </a:prstGeom>
        </p:spPr>
      </p:pic>
      <p:pic>
        <p:nvPicPr>
          <p:cNvPr id="616" name="Picture 3">
            <a:extLst>
              <a:ext uri="{FF2B5EF4-FFF2-40B4-BE49-F238E27FC236}">
                <a16:creationId xmlns:a16="http://schemas.microsoft.com/office/drawing/2014/main" xmlns="" id="{2ED613FF-5B1B-4609-981C-C0DBE10E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68" y="1324486"/>
            <a:ext cx="8786921" cy="32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06" name="Group 108"/>
          <p:cNvGrpSpPr>
            <a:grpSpLocks/>
          </p:cNvGrpSpPr>
          <p:nvPr/>
        </p:nvGrpSpPr>
        <p:grpSpPr bwMode="auto">
          <a:xfrm>
            <a:off x="-46038" y="12700"/>
            <a:ext cx="241301" cy="131763"/>
            <a:chOff x="0" y="0"/>
            <a:chExt cx="241028" cy="132080"/>
          </a:xfrm>
        </p:grpSpPr>
      </p:grpSp>
      <p:grpSp>
        <p:nvGrpSpPr>
          <p:cNvPr id="2141" name="Group 109"/>
          <p:cNvGrpSpPr>
            <a:grpSpLocks/>
          </p:cNvGrpSpPr>
          <p:nvPr/>
        </p:nvGrpSpPr>
        <p:grpSpPr bwMode="auto">
          <a:xfrm>
            <a:off x="-44450" y="76200"/>
            <a:ext cx="241300" cy="131763"/>
            <a:chOff x="0" y="0"/>
            <a:chExt cx="241028" cy="132080"/>
          </a:xfrm>
        </p:grpSpPr>
      </p:grpSp>
      <p:grpSp>
        <p:nvGrpSpPr>
          <p:cNvPr id="2083" name="Group 113"/>
          <p:cNvGrpSpPr>
            <a:grpSpLocks/>
          </p:cNvGrpSpPr>
          <p:nvPr/>
        </p:nvGrpSpPr>
        <p:grpSpPr bwMode="auto">
          <a:xfrm>
            <a:off x="-41275" y="19050"/>
            <a:ext cx="241300" cy="131763"/>
            <a:chOff x="0" y="0"/>
            <a:chExt cx="241028" cy="132080"/>
          </a:xfrm>
        </p:grpSpPr>
      </p:grpSp>
      <p:grpSp>
        <p:nvGrpSpPr>
          <p:cNvPr id="2064" name="Group 121"/>
          <p:cNvGrpSpPr>
            <a:grpSpLocks/>
          </p:cNvGrpSpPr>
          <p:nvPr/>
        </p:nvGrpSpPr>
        <p:grpSpPr bwMode="auto">
          <a:xfrm>
            <a:off x="-36513" y="44450"/>
            <a:ext cx="241301" cy="131763"/>
            <a:chOff x="0" y="0"/>
            <a:chExt cx="241028" cy="132080"/>
          </a:xfrm>
        </p:grpSpPr>
      </p:grpSp>
      <p:grpSp>
        <p:nvGrpSpPr>
          <p:cNvPr id="2060" name="Group 117"/>
          <p:cNvGrpSpPr>
            <a:grpSpLocks/>
          </p:cNvGrpSpPr>
          <p:nvPr/>
        </p:nvGrpSpPr>
        <p:grpSpPr bwMode="auto">
          <a:xfrm>
            <a:off x="-39688" y="44450"/>
            <a:ext cx="241301" cy="131763"/>
            <a:chOff x="0" y="0"/>
            <a:chExt cx="241028" cy="132080"/>
          </a:xfrm>
        </p:grpSpPr>
      </p:grpSp>
      <p:grpSp>
        <p:nvGrpSpPr>
          <p:cNvPr id="2174" name="Group 163"/>
          <p:cNvGrpSpPr>
            <a:grpSpLocks/>
          </p:cNvGrpSpPr>
          <p:nvPr/>
        </p:nvGrpSpPr>
        <p:grpSpPr bwMode="auto">
          <a:xfrm>
            <a:off x="-31750" y="26988"/>
            <a:ext cx="241300" cy="131762"/>
            <a:chOff x="0" y="0"/>
            <a:chExt cx="241028" cy="132080"/>
          </a:xfrm>
        </p:grpSpPr>
      </p:grpSp>
      <p:grpSp>
        <p:nvGrpSpPr>
          <p:cNvPr id="2148" name="Group 170"/>
          <p:cNvGrpSpPr>
            <a:grpSpLocks/>
          </p:cNvGrpSpPr>
          <p:nvPr/>
        </p:nvGrpSpPr>
        <p:grpSpPr bwMode="auto">
          <a:xfrm>
            <a:off x="-7938" y="85725"/>
            <a:ext cx="139701" cy="136525"/>
            <a:chOff x="0" y="0"/>
            <a:chExt cx="140088" cy="137383"/>
          </a:xfrm>
        </p:grpSpPr>
      </p:grpSp>
      <p:grpSp>
        <p:nvGrpSpPr>
          <p:cNvPr id="2077" name="Group 174"/>
          <p:cNvGrpSpPr>
            <a:grpSpLocks/>
          </p:cNvGrpSpPr>
          <p:nvPr/>
        </p:nvGrpSpPr>
        <p:grpSpPr bwMode="auto">
          <a:xfrm>
            <a:off x="6350" y="33338"/>
            <a:ext cx="139700" cy="136525"/>
            <a:chOff x="0" y="0"/>
            <a:chExt cx="140088" cy="137383"/>
          </a:xfrm>
        </p:grpSpPr>
      </p:grpSp>
      <p:grpSp>
        <p:nvGrpSpPr>
          <p:cNvPr id="2053" name="Group 180"/>
          <p:cNvGrpSpPr>
            <a:grpSpLocks/>
          </p:cNvGrpSpPr>
          <p:nvPr/>
        </p:nvGrpSpPr>
        <p:grpSpPr bwMode="auto">
          <a:xfrm>
            <a:off x="-41275" y="41275"/>
            <a:ext cx="234950" cy="131763"/>
            <a:chOff x="0" y="0"/>
            <a:chExt cx="235090" cy="131445"/>
          </a:xfrm>
        </p:grpSpPr>
      </p:grpSp>
      <p:grpSp>
        <p:nvGrpSpPr>
          <p:cNvPr id="2099" name="Group 181"/>
          <p:cNvGrpSpPr>
            <a:grpSpLocks/>
          </p:cNvGrpSpPr>
          <p:nvPr/>
        </p:nvGrpSpPr>
        <p:grpSpPr bwMode="auto">
          <a:xfrm>
            <a:off x="-25400" y="26988"/>
            <a:ext cx="234950" cy="131762"/>
            <a:chOff x="0" y="0"/>
            <a:chExt cx="235090" cy="131445"/>
          </a:xfrm>
        </p:grpSpPr>
      </p:grpSp>
      <p:grpSp>
        <p:nvGrpSpPr>
          <p:cNvPr id="2138" name="Group 404"/>
          <p:cNvGrpSpPr>
            <a:grpSpLocks/>
          </p:cNvGrpSpPr>
          <p:nvPr/>
        </p:nvGrpSpPr>
        <p:grpSpPr bwMode="auto">
          <a:xfrm>
            <a:off x="12700" y="74613"/>
            <a:ext cx="139700" cy="136525"/>
            <a:chOff x="0" y="0"/>
            <a:chExt cx="140088" cy="137383"/>
          </a:xfrm>
        </p:grpSpPr>
      </p:grpSp>
      <p:grpSp>
        <p:nvGrpSpPr>
          <p:cNvPr id="2151" name="Group 407"/>
          <p:cNvGrpSpPr>
            <a:grpSpLocks/>
          </p:cNvGrpSpPr>
          <p:nvPr/>
        </p:nvGrpSpPr>
        <p:grpSpPr bwMode="auto">
          <a:xfrm>
            <a:off x="19050" y="68263"/>
            <a:ext cx="139700" cy="136525"/>
            <a:chOff x="0" y="0"/>
            <a:chExt cx="140088" cy="137384"/>
          </a:xfrm>
        </p:grpSpPr>
      </p:grpSp>
      <p:grpSp>
        <p:nvGrpSpPr>
          <p:cNvPr id="2049" name="Group 499"/>
          <p:cNvGrpSpPr>
            <a:grpSpLocks/>
          </p:cNvGrpSpPr>
          <p:nvPr/>
        </p:nvGrpSpPr>
        <p:grpSpPr bwMode="auto">
          <a:xfrm>
            <a:off x="-33338" y="-19050"/>
            <a:ext cx="241301" cy="131763"/>
            <a:chOff x="0" y="0"/>
            <a:chExt cx="241028" cy="132080"/>
          </a:xfrm>
        </p:grpSpPr>
      </p:grpSp>
      <p:grpSp>
        <p:nvGrpSpPr>
          <p:cNvPr id="2095" name="Group 503"/>
          <p:cNvGrpSpPr>
            <a:grpSpLocks/>
          </p:cNvGrpSpPr>
          <p:nvPr/>
        </p:nvGrpSpPr>
        <p:grpSpPr bwMode="auto">
          <a:xfrm>
            <a:off x="-47625" y="-26988"/>
            <a:ext cx="241300" cy="131763"/>
            <a:chOff x="0" y="0"/>
            <a:chExt cx="241028" cy="132080"/>
          </a:xfrm>
        </p:grpSpPr>
      </p:grpSp>
      <p:grpSp>
        <p:nvGrpSpPr>
          <p:cNvPr id="2132" name="Group 508"/>
          <p:cNvGrpSpPr>
            <a:grpSpLocks/>
          </p:cNvGrpSpPr>
          <p:nvPr/>
        </p:nvGrpSpPr>
        <p:grpSpPr bwMode="auto">
          <a:xfrm>
            <a:off x="3175" y="57150"/>
            <a:ext cx="146050" cy="131763"/>
            <a:chOff x="0" y="0"/>
            <a:chExt cx="146025" cy="132080"/>
          </a:xfrm>
        </p:grpSpPr>
      </p:grpSp>
      <p:grpSp>
        <p:nvGrpSpPr>
          <p:cNvPr id="2252" name="Group 204"/>
          <p:cNvGrpSpPr>
            <a:grpSpLocks/>
          </p:cNvGrpSpPr>
          <p:nvPr/>
        </p:nvGrpSpPr>
        <p:grpSpPr bwMode="auto">
          <a:xfrm>
            <a:off x="-46038" y="12700"/>
            <a:ext cx="241301" cy="131763"/>
            <a:chOff x="0" y="0"/>
            <a:chExt cx="241028" cy="132080"/>
          </a:xfrm>
        </p:grpSpPr>
      </p:grpSp>
      <p:grpSp>
        <p:nvGrpSpPr>
          <p:cNvPr id="2287" name="Group 239"/>
          <p:cNvGrpSpPr>
            <a:grpSpLocks/>
          </p:cNvGrpSpPr>
          <p:nvPr/>
        </p:nvGrpSpPr>
        <p:grpSpPr bwMode="auto">
          <a:xfrm>
            <a:off x="-44450" y="76200"/>
            <a:ext cx="241300" cy="131763"/>
            <a:chOff x="0" y="0"/>
            <a:chExt cx="241028" cy="132080"/>
          </a:xfrm>
        </p:grpSpPr>
      </p:grpSp>
      <p:grpSp>
        <p:nvGrpSpPr>
          <p:cNvPr id="2229" name="Group 181"/>
          <p:cNvGrpSpPr>
            <a:grpSpLocks/>
          </p:cNvGrpSpPr>
          <p:nvPr/>
        </p:nvGrpSpPr>
        <p:grpSpPr bwMode="auto">
          <a:xfrm>
            <a:off x="-41275" y="19050"/>
            <a:ext cx="241300" cy="131763"/>
            <a:chOff x="0" y="0"/>
            <a:chExt cx="241028" cy="132080"/>
          </a:xfrm>
        </p:grpSpPr>
      </p:grpSp>
      <p:grpSp>
        <p:nvGrpSpPr>
          <p:cNvPr id="2210" name="Group 162"/>
          <p:cNvGrpSpPr>
            <a:grpSpLocks/>
          </p:cNvGrpSpPr>
          <p:nvPr/>
        </p:nvGrpSpPr>
        <p:grpSpPr bwMode="auto">
          <a:xfrm>
            <a:off x="-36513" y="44450"/>
            <a:ext cx="241301" cy="131763"/>
            <a:chOff x="0" y="0"/>
            <a:chExt cx="241028" cy="132080"/>
          </a:xfrm>
        </p:grpSpPr>
      </p:grpSp>
      <p:grpSp>
        <p:nvGrpSpPr>
          <p:cNvPr id="2206" name="Group 158"/>
          <p:cNvGrpSpPr>
            <a:grpSpLocks/>
          </p:cNvGrpSpPr>
          <p:nvPr/>
        </p:nvGrpSpPr>
        <p:grpSpPr bwMode="auto">
          <a:xfrm>
            <a:off x="-39688" y="44450"/>
            <a:ext cx="241301" cy="131763"/>
            <a:chOff x="0" y="0"/>
            <a:chExt cx="241028" cy="132080"/>
          </a:xfrm>
        </p:grpSpPr>
      </p:grpSp>
      <p:grpSp>
        <p:nvGrpSpPr>
          <p:cNvPr id="2320" name="Group 272"/>
          <p:cNvGrpSpPr>
            <a:grpSpLocks/>
          </p:cNvGrpSpPr>
          <p:nvPr/>
        </p:nvGrpSpPr>
        <p:grpSpPr bwMode="auto">
          <a:xfrm>
            <a:off x="-31750" y="26988"/>
            <a:ext cx="241300" cy="131762"/>
            <a:chOff x="0" y="0"/>
            <a:chExt cx="241028" cy="132080"/>
          </a:xfrm>
        </p:grpSpPr>
      </p:grpSp>
      <p:grpSp>
        <p:nvGrpSpPr>
          <p:cNvPr id="2294" name="Group 246"/>
          <p:cNvGrpSpPr>
            <a:grpSpLocks/>
          </p:cNvGrpSpPr>
          <p:nvPr/>
        </p:nvGrpSpPr>
        <p:grpSpPr bwMode="auto">
          <a:xfrm>
            <a:off x="-7938" y="85725"/>
            <a:ext cx="139701" cy="136525"/>
            <a:chOff x="0" y="0"/>
            <a:chExt cx="140088" cy="137383"/>
          </a:xfrm>
        </p:grpSpPr>
      </p:grpSp>
      <p:grpSp>
        <p:nvGrpSpPr>
          <p:cNvPr id="2223" name="Group 175"/>
          <p:cNvGrpSpPr>
            <a:grpSpLocks/>
          </p:cNvGrpSpPr>
          <p:nvPr/>
        </p:nvGrpSpPr>
        <p:grpSpPr bwMode="auto">
          <a:xfrm>
            <a:off x="6350" y="33338"/>
            <a:ext cx="139700" cy="136525"/>
            <a:chOff x="0" y="0"/>
            <a:chExt cx="140088" cy="137383"/>
          </a:xfrm>
        </p:grpSpPr>
      </p:grpSp>
      <p:grpSp>
        <p:nvGrpSpPr>
          <p:cNvPr id="2199" name="Group 151"/>
          <p:cNvGrpSpPr>
            <a:grpSpLocks/>
          </p:cNvGrpSpPr>
          <p:nvPr/>
        </p:nvGrpSpPr>
        <p:grpSpPr bwMode="auto">
          <a:xfrm>
            <a:off x="-41275" y="41275"/>
            <a:ext cx="234950" cy="131763"/>
            <a:chOff x="0" y="0"/>
            <a:chExt cx="235090" cy="131445"/>
          </a:xfrm>
        </p:grpSpPr>
      </p:grpSp>
      <p:grpSp>
        <p:nvGrpSpPr>
          <p:cNvPr id="2245" name="Group 197"/>
          <p:cNvGrpSpPr>
            <a:grpSpLocks/>
          </p:cNvGrpSpPr>
          <p:nvPr/>
        </p:nvGrpSpPr>
        <p:grpSpPr bwMode="auto">
          <a:xfrm>
            <a:off x="-25400" y="26988"/>
            <a:ext cx="234950" cy="131762"/>
            <a:chOff x="0" y="0"/>
            <a:chExt cx="235090" cy="131445"/>
          </a:xfrm>
        </p:grpSpPr>
      </p:grpSp>
      <p:grpSp>
        <p:nvGrpSpPr>
          <p:cNvPr id="2284" name="Group 236"/>
          <p:cNvGrpSpPr>
            <a:grpSpLocks/>
          </p:cNvGrpSpPr>
          <p:nvPr/>
        </p:nvGrpSpPr>
        <p:grpSpPr bwMode="auto">
          <a:xfrm>
            <a:off x="12700" y="74613"/>
            <a:ext cx="139700" cy="136525"/>
            <a:chOff x="0" y="0"/>
            <a:chExt cx="140088" cy="137383"/>
          </a:xfrm>
        </p:grpSpPr>
      </p:grpSp>
      <p:grpSp>
        <p:nvGrpSpPr>
          <p:cNvPr id="2297" name="Group 249"/>
          <p:cNvGrpSpPr>
            <a:grpSpLocks/>
          </p:cNvGrpSpPr>
          <p:nvPr/>
        </p:nvGrpSpPr>
        <p:grpSpPr bwMode="auto">
          <a:xfrm>
            <a:off x="19050" y="68263"/>
            <a:ext cx="139700" cy="136525"/>
            <a:chOff x="0" y="0"/>
            <a:chExt cx="140088" cy="137384"/>
          </a:xfrm>
        </p:grpSpPr>
      </p:grpSp>
      <p:grpSp>
        <p:nvGrpSpPr>
          <p:cNvPr id="2195" name="Group 147"/>
          <p:cNvGrpSpPr>
            <a:grpSpLocks/>
          </p:cNvGrpSpPr>
          <p:nvPr/>
        </p:nvGrpSpPr>
        <p:grpSpPr bwMode="auto">
          <a:xfrm>
            <a:off x="-33338" y="-19050"/>
            <a:ext cx="241301" cy="131763"/>
            <a:chOff x="0" y="0"/>
            <a:chExt cx="241028" cy="132080"/>
          </a:xfrm>
        </p:grpSpPr>
      </p:grpSp>
      <p:grpSp>
        <p:nvGrpSpPr>
          <p:cNvPr id="2241" name="Group 193"/>
          <p:cNvGrpSpPr>
            <a:grpSpLocks/>
          </p:cNvGrpSpPr>
          <p:nvPr/>
        </p:nvGrpSpPr>
        <p:grpSpPr bwMode="auto">
          <a:xfrm>
            <a:off x="-47625" y="-26988"/>
            <a:ext cx="241300" cy="131763"/>
            <a:chOff x="0" y="0"/>
            <a:chExt cx="241028" cy="132080"/>
          </a:xfrm>
        </p:grpSpPr>
      </p:grpSp>
      <p:grpSp>
        <p:nvGrpSpPr>
          <p:cNvPr id="2278" name="Group 230"/>
          <p:cNvGrpSpPr>
            <a:grpSpLocks/>
          </p:cNvGrpSpPr>
          <p:nvPr/>
        </p:nvGrpSpPr>
        <p:grpSpPr bwMode="auto">
          <a:xfrm>
            <a:off x="3175" y="57150"/>
            <a:ext cx="146050" cy="131763"/>
            <a:chOff x="0" y="0"/>
            <a:chExt cx="146025" cy="132080"/>
          </a:xfrm>
        </p:grpSpPr>
      </p:grpSp>
      <p:grpSp>
        <p:nvGrpSpPr>
          <p:cNvPr id="2398" name="Group 350"/>
          <p:cNvGrpSpPr>
            <a:grpSpLocks/>
          </p:cNvGrpSpPr>
          <p:nvPr/>
        </p:nvGrpSpPr>
        <p:grpSpPr bwMode="auto">
          <a:xfrm>
            <a:off x="-46038" y="12700"/>
            <a:ext cx="241301" cy="131763"/>
            <a:chOff x="0" y="0"/>
            <a:chExt cx="241028" cy="132080"/>
          </a:xfrm>
        </p:grpSpPr>
      </p:grpSp>
      <p:grpSp>
        <p:nvGrpSpPr>
          <p:cNvPr id="2433" name="Group 385"/>
          <p:cNvGrpSpPr>
            <a:grpSpLocks/>
          </p:cNvGrpSpPr>
          <p:nvPr/>
        </p:nvGrpSpPr>
        <p:grpSpPr bwMode="auto">
          <a:xfrm>
            <a:off x="-44450" y="76200"/>
            <a:ext cx="241300" cy="131763"/>
            <a:chOff x="0" y="0"/>
            <a:chExt cx="241028" cy="132080"/>
          </a:xfrm>
        </p:grpSpPr>
      </p:grpSp>
      <p:grpSp>
        <p:nvGrpSpPr>
          <p:cNvPr id="2375" name="Group 327"/>
          <p:cNvGrpSpPr>
            <a:grpSpLocks/>
          </p:cNvGrpSpPr>
          <p:nvPr/>
        </p:nvGrpSpPr>
        <p:grpSpPr bwMode="auto">
          <a:xfrm>
            <a:off x="-41275" y="19050"/>
            <a:ext cx="241300" cy="131763"/>
            <a:chOff x="0" y="0"/>
            <a:chExt cx="241028" cy="132080"/>
          </a:xfrm>
        </p:grpSpPr>
      </p:grpSp>
      <p:grpSp>
        <p:nvGrpSpPr>
          <p:cNvPr id="2356" name="Group 308"/>
          <p:cNvGrpSpPr>
            <a:grpSpLocks/>
          </p:cNvGrpSpPr>
          <p:nvPr/>
        </p:nvGrpSpPr>
        <p:grpSpPr bwMode="auto">
          <a:xfrm>
            <a:off x="-36513" y="44450"/>
            <a:ext cx="241301" cy="131763"/>
            <a:chOff x="0" y="0"/>
            <a:chExt cx="241028" cy="132080"/>
          </a:xfrm>
        </p:grpSpPr>
      </p:grpSp>
      <p:grpSp>
        <p:nvGrpSpPr>
          <p:cNvPr id="2352" name="Group 304"/>
          <p:cNvGrpSpPr>
            <a:grpSpLocks/>
          </p:cNvGrpSpPr>
          <p:nvPr/>
        </p:nvGrpSpPr>
        <p:grpSpPr bwMode="auto">
          <a:xfrm>
            <a:off x="-39688" y="44450"/>
            <a:ext cx="241301" cy="131763"/>
            <a:chOff x="0" y="0"/>
            <a:chExt cx="241028" cy="132080"/>
          </a:xfrm>
        </p:grpSpPr>
      </p:grpSp>
      <p:grpSp>
        <p:nvGrpSpPr>
          <p:cNvPr id="2466" name="Group 418"/>
          <p:cNvGrpSpPr>
            <a:grpSpLocks/>
          </p:cNvGrpSpPr>
          <p:nvPr/>
        </p:nvGrpSpPr>
        <p:grpSpPr bwMode="auto">
          <a:xfrm>
            <a:off x="-31750" y="26988"/>
            <a:ext cx="241300" cy="131762"/>
            <a:chOff x="0" y="0"/>
            <a:chExt cx="241028" cy="132080"/>
          </a:xfrm>
        </p:grpSpPr>
      </p:grpSp>
      <p:grpSp>
        <p:nvGrpSpPr>
          <p:cNvPr id="2440" name="Group 392"/>
          <p:cNvGrpSpPr>
            <a:grpSpLocks/>
          </p:cNvGrpSpPr>
          <p:nvPr/>
        </p:nvGrpSpPr>
        <p:grpSpPr bwMode="auto">
          <a:xfrm>
            <a:off x="-7938" y="85725"/>
            <a:ext cx="139701" cy="136525"/>
            <a:chOff x="0" y="0"/>
            <a:chExt cx="140088" cy="137383"/>
          </a:xfrm>
        </p:grpSpPr>
      </p:grpSp>
      <p:grpSp>
        <p:nvGrpSpPr>
          <p:cNvPr id="2369" name="Group 321"/>
          <p:cNvGrpSpPr>
            <a:grpSpLocks/>
          </p:cNvGrpSpPr>
          <p:nvPr/>
        </p:nvGrpSpPr>
        <p:grpSpPr bwMode="auto">
          <a:xfrm>
            <a:off x="6350" y="33338"/>
            <a:ext cx="139700" cy="136525"/>
            <a:chOff x="0" y="0"/>
            <a:chExt cx="140088" cy="137383"/>
          </a:xfrm>
        </p:grpSpPr>
      </p:grpSp>
      <p:grpSp>
        <p:nvGrpSpPr>
          <p:cNvPr id="2345" name="Group 297"/>
          <p:cNvGrpSpPr>
            <a:grpSpLocks/>
          </p:cNvGrpSpPr>
          <p:nvPr/>
        </p:nvGrpSpPr>
        <p:grpSpPr bwMode="auto">
          <a:xfrm>
            <a:off x="-41275" y="41275"/>
            <a:ext cx="234950" cy="131763"/>
            <a:chOff x="0" y="0"/>
            <a:chExt cx="235090" cy="131445"/>
          </a:xfrm>
        </p:grpSpPr>
      </p:grpSp>
      <p:grpSp>
        <p:nvGrpSpPr>
          <p:cNvPr id="2391" name="Group 343"/>
          <p:cNvGrpSpPr>
            <a:grpSpLocks/>
          </p:cNvGrpSpPr>
          <p:nvPr/>
        </p:nvGrpSpPr>
        <p:grpSpPr bwMode="auto">
          <a:xfrm>
            <a:off x="-25400" y="26988"/>
            <a:ext cx="234950" cy="131762"/>
            <a:chOff x="0" y="0"/>
            <a:chExt cx="235090" cy="131445"/>
          </a:xfrm>
        </p:grpSpPr>
      </p:grpSp>
      <p:grpSp>
        <p:nvGrpSpPr>
          <p:cNvPr id="2430" name="Group 382"/>
          <p:cNvGrpSpPr>
            <a:grpSpLocks/>
          </p:cNvGrpSpPr>
          <p:nvPr/>
        </p:nvGrpSpPr>
        <p:grpSpPr bwMode="auto">
          <a:xfrm>
            <a:off x="12700" y="74613"/>
            <a:ext cx="139700" cy="136525"/>
            <a:chOff x="0" y="0"/>
            <a:chExt cx="140088" cy="137383"/>
          </a:xfrm>
        </p:grpSpPr>
      </p:grpSp>
      <p:grpSp>
        <p:nvGrpSpPr>
          <p:cNvPr id="2443" name="Group 395"/>
          <p:cNvGrpSpPr>
            <a:grpSpLocks/>
          </p:cNvGrpSpPr>
          <p:nvPr/>
        </p:nvGrpSpPr>
        <p:grpSpPr bwMode="auto">
          <a:xfrm>
            <a:off x="19050" y="68263"/>
            <a:ext cx="139700" cy="136525"/>
            <a:chOff x="0" y="0"/>
            <a:chExt cx="140088" cy="137384"/>
          </a:xfrm>
        </p:grpSpPr>
      </p:grpSp>
      <p:grpSp>
        <p:nvGrpSpPr>
          <p:cNvPr id="2341" name="Group 293"/>
          <p:cNvGrpSpPr>
            <a:grpSpLocks/>
          </p:cNvGrpSpPr>
          <p:nvPr/>
        </p:nvGrpSpPr>
        <p:grpSpPr bwMode="auto">
          <a:xfrm>
            <a:off x="-33338" y="-19050"/>
            <a:ext cx="241301" cy="131763"/>
            <a:chOff x="0" y="0"/>
            <a:chExt cx="241028" cy="132080"/>
          </a:xfrm>
        </p:grpSpPr>
      </p:grpSp>
      <p:grpSp>
        <p:nvGrpSpPr>
          <p:cNvPr id="2387" name="Group 339"/>
          <p:cNvGrpSpPr>
            <a:grpSpLocks/>
          </p:cNvGrpSpPr>
          <p:nvPr/>
        </p:nvGrpSpPr>
        <p:grpSpPr bwMode="auto">
          <a:xfrm>
            <a:off x="-47625" y="-26988"/>
            <a:ext cx="241300" cy="131763"/>
            <a:chOff x="0" y="0"/>
            <a:chExt cx="241028" cy="132080"/>
          </a:xfrm>
        </p:grpSpPr>
      </p:grpSp>
      <p:grpSp>
        <p:nvGrpSpPr>
          <p:cNvPr id="2424" name="Group 376"/>
          <p:cNvGrpSpPr>
            <a:grpSpLocks/>
          </p:cNvGrpSpPr>
          <p:nvPr/>
        </p:nvGrpSpPr>
        <p:grpSpPr bwMode="auto">
          <a:xfrm>
            <a:off x="3175" y="57150"/>
            <a:ext cx="146050" cy="131763"/>
            <a:chOff x="0" y="0"/>
            <a:chExt cx="146025" cy="132080"/>
          </a:xfrm>
        </p:grpSpPr>
      </p:grpSp>
      <p:grpSp>
        <p:nvGrpSpPr>
          <p:cNvPr id="2544" name="Group 496"/>
          <p:cNvGrpSpPr>
            <a:grpSpLocks/>
          </p:cNvGrpSpPr>
          <p:nvPr/>
        </p:nvGrpSpPr>
        <p:grpSpPr bwMode="auto">
          <a:xfrm>
            <a:off x="-46038" y="12700"/>
            <a:ext cx="241301" cy="131763"/>
            <a:chOff x="0" y="0"/>
            <a:chExt cx="241028" cy="132080"/>
          </a:xfrm>
        </p:grpSpPr>
      </p:grpSp>
      <p:grpSp>
        <p:nvGrpSpPr>
          <p:cNvPr id="2579" name="Group 531"/>
          <p:cNvGrpSpPr>
            <a:grpSpLocks/>
          </p:cNvGrpSpPr>
          <p:nvPr/>
        </p:nvGrpSpPr>
        <p:grpSpPr bwMode="auto">
          <a:xfrm>
            <a:off x="-44450" y="76200"/>
            <a:ext cx="241300" cy="131763"/>
            <a:chOff x="0" y="0"/>
            <a:chExt cx="241028" cy="132080"/>
          </a:xfrm>
        </p:grpSpPr>
      </p:grpSp>
      <p:grpSp>
        <p:nvGrpSpPr>
          <p:cNvPr id="2521" name="Group 473"/>
          <p:cNvGrpSpPr>
            <a:grpSpLocks/>
          </p:cNvGrpSpPr>
          <p:nvPr/>
        </p:nvGrpSpPr>
        <p:grpSpPr bwMode="auto">
          <a:xfrm>
            <a:off x="-41275" y="19050"/>
            <a:ext cx="241300" cy="131763"/>
            <a:chOff x="0" y="0"/>
            <a:chExt cx="241028" cy="132080"/>
          </a:xfrm>
        </p:grpSpPr>
      </p:grpSp>
      <p:grpSp>
        <p:nvGrpSpPr>
          <p:cNvPr id="2502" name="Group 454"/>
          <p:cNvGrpSpPr>
            <a:grpSpLocks/>
          </p:cNvGrpSpPr>
          <p:nvPr/>
        </p:nvGrpSpPr>
        <p:grpSpPr bwMode="auto">
          <a:xfrm>
            <a:off x="-36513" y="44450"/>
            <a:ext cx="241301" cy="131763"/>
            <a:chOff x="0" y="0"/>
            <a:chExt cx="241028" cy="132080"/>
          </a:xfrm>
        </p:grpSpPr>
      </p:grpSp>
      <p:grpSp>
        <p:nvGrpSpPr>
          <p:cNvPr id="2498" name="Group 450"/>
          <p:cNvGrpSpPr>
            <a:grpSpLocks/>
          </p:cNvGrpSpPr>
          <p:nvPr/>
        </p:nvGrpSpPr>
        <p:grpSpPr bwMode="auto">
          <a:xfrm>
            <a:off x="-39688" y="44450"/>
            <a:ext cx="241301" cy="131763"/>
            <a:chOff x="0" y="0"/>
            <a:chExt cx="241028" cy="132080"/>
          </a:xfrm>
        </p:grpSpPr>
      </p:grpSp>
      <p:grpSp>
        <p:nvGrpSpPr>
          <p:cNvPr id="2612" name="Group 564"/>
          <p:cNvGrpSpPr>
            <a:grpSpLocks/>
          </p:cNvGrpSpPr>
          <p:nvPr/>
        </p:nvGrpSpPr>
        <p:grpSpPr bwMode="auto">
          <a:xfrm>
            <a:off x="-31750" y="26988"/>
            <a:ext cx="241300" cy="131762"/>
            <a:chOff x="0" y="0"/>
            <a:chExt cx="241028" cy="132080"/>
          </a:xfrm>
        </p:grpSpPr>
      </p:grpSp>
      <p:grpSp>
        <p:nvGrpSpPr>
          <p:cNvPr id="2586" name="Group 538"/>
          <p:cNvGrpSpPr>
            <a:grpSpLocks/>
          </p:cNvGrpSpPr>
          <p:nvPr/>
        </p:nvGrpSpPr>
        <p:grpSpPr bwMode="auto">
          <a:xfrm>
            <a:off x="-7938" y="85725"/>
            <a:ext cx="139701" cy="136525"/>
            <a:chOff x="0" y="0"/>
            <a:chExt cx="140088" cy="137383"/>
          </a:xfrm>
        </p:grpSpPr>
      </p:grpSp>
      <p:grpSp>
        <p:nvGrpSpPr>
          <p:cNvPr id="2515" name="Group 467"/>
          <p:cNvGrpSpPr>
            <a:grpSpLocks/>
          </p:cNvGrpSpPr>
          <p:nvPr/>
        </p:nvGrpSpPr>
        <p:grpSpPr bwMode="auto">
          <a:xfrm>
            <a:off x="6350" y="33338"/>
            <a:ext cx="139700" cy="136525"/>
            <a:chOff x="0" y="0"/>
            <a:chExt cx="140088" cy="137383"/>
          </a:xfrm>
        </p:grpSpPr>
      </p:grpSp>
      <p:grpSp>
        <p:nvGrpSpPr>
          <p:cNvPr id="2491" name="Group 443"/>
          <p:cNvGrpSpPr>
            <a:grpSpLocks/>
          </p:cNvGrpSpPr>
          <p:nvPr/>
        </p:nvGrpSpPr>
        <p:grpSpPr bwMode="auto">
          <a:xfrm>
            <a:off x="-41275" y="41275"/>
            <a:ext cx="234950" cy="131763"/>
            <a:chOff x="0" y="0"/>
            <a:chExt cx="235090" cy="131445"/>
          </a:xfrm>
        </p:grpSpPr>
      </p:grpSp>
      <p:grpSp>
        <p:nvGrpSpPr>
          <p:cNvPr id="2537" name="Group 489"/>
          <p:cNvGrpSpPr>
            <a:grpSpLocks/>
          </p:cNvGrpSpPr>
          <p:nvPr/>
        </p:nvGrpSpPr>
        <p:grpSpPr bwMode="auto">
          <a:xfrm>
            <a:off x="-25400" y="26988"/>
            <a:ext cx="234950" cy="131762"/>
            <a:chOff x="0" y="0"/>
            <a:chExt cx="235090" cy="131445"/>
          </a:xfrm>
        </p:grpSpPr>
      </p:grpSp>
      <p:grpSp>
        <p:nvGrpSpPr>
          <p:cNvPr id="2576" name="Group 528"/>
          <p:cNvGrpSpPr>
            <a:grpSpLocks/>
          </p:cNvGrpSpPr>
          <p:nvPr/>
        </p:nvGrpSpPr>
        <p:grpSpPr bwMode="auto">
          <a:xfrm>
            <a:off x="12700" y="74613"/>
            <a:ext cx="139700" cy="136525"/>
            <a:chOff x="0" y="0"/>
            <a:chExt cx="140088" cy="137383"/>
          </a:xfrm>
        </p:grpSpPr>
      </p:grpSp>
      <p:grpSp>
        <p:nvGrpSpPr>
          <p:cNvPr id="2589" name="Group 541"/>
          <p:cNvGrpSpPr>
            <a:grpSpLocks/>
          </p:cNvGrpSpPr>
          <p:nvPr/>
        </p:nvGrpSpPr>
        <p:grpSpPr bwMode="auto">
          <a:xfrm>
            <a:off x="19050" y="68263"/>
            <a:ext cx="139700" cy="136525"/>
            <a:chOff x="0" y="0"/>
            <a:chExt cx="140088" cy="137384"/>
          </a:xfrm>
        </p:grpSpPr>
      </p:grpSp>
      <p:grpSp>
        <p:nvGrpSpPr>
          <p:cNvPr id="2487" name="Group 439"/>
          <p:cNvGrpSpPr>
            <a:grpSpLocks/>
          </p:cNvGrpSpPr>
          <p:nvPr/>
        </p:nvGrpSpPr>
        <p:grpSpPr bwMode="auto">
          <a:xfrm>
            <a:off x="-33338" y="-19050"/>
            <a:ext cx="241301" cy="131763"/>
            <a:chOff x="0" y="0"/>
            <a:chExt cx="241028" cy="132080"/>
          </a:xfrm>
        </p:grpSpPr>
      </p:grpSp>
      <p:grpSp>
        <p:nvGrpSpPr>
          <p:cNvPr id="2533" name="Group 485"/>
          <p:cNvGrpSpPr>
            <a:grpSpLocks/>
          </p:cNvGrpSpPr>
          <p:nvPr/>
        </p:nvGrpSpPr>
        <p:grpSpPr bwMode="auto">
          <a:xfrm>
            <a:off x="-47625" y="-26988"/>
            <a:ext cx="241300" cy="131763"/>
            <a:chOff x="0" y="0"/>
            <a:chExt cx="241028" cy="132080"/>
          </a:xfrm>
        </p:grpSpPr>
      </p:grpSp>
      <p:grpSp>
        <p:nvGrpSpPr>
          <p:cNvPr id="2570" name="Group 522"/>
          <p:cNvGrpSpPr>
            <a:grpSpLocks/>
          </p:cNvGrpSpPr>
          <p:nvPr/>
        </p:nvGrpSpPr>
        <p:grpSpPr bwMode="auto">
          <a:xfrm>
            <a:off x="3175" y="57150"/>
            <a:ext cx="146050" cy="131763"/>
            <a:chOff x="0" y="0"/>
            <a:chExt cx="146025" cy="132080"/>
          </a:xfrm>
        </p:grpSpPr>
      </p:grpSp>
    </p:spTree>
    <p:extLst>
      <p:ext uri="{BB962C8B-B14F-4D97-AF65-F5344CB8AC3E}">
        <p14:creationId xmlns:p14="http://schemas.microsoft.com/office/powerpoint/2010/main" val="77795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21" y="291753"/>
            <a:ext cx="849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Introduzione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179512" y="103190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Modelli di Equilibrio Economico Generale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Il modello GE</a:t>
            </a:r>
            <a:r>
              <a:rPr lang="it-IT" b="1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Il framework ASDI e la valutazione della sostenibilità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Risultati presentati nel rapporto </a:t>
            </a:r>
            <a:r>
              <a:rPr lang="it-IT" b="1" dirty="0" err="1">
                <a:solidFill>
                  <a:srgbClr val="1A1A1A"/>
                </a:solidFill>
                <a:latin typeface="Arial" panose="020B0604020202020204" pitchFamily="34" charset="0"/>
              </a:rPr>
              <a:t>ASviS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Tematiche di ricerca attuali 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endParaRPr lang="it-IT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9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C2889D20-0D92-4664-BF53-B6117FD8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Tematiche di ricerca attuali e future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5E31003-1FD7-47D3-8FAF-3EF8CA636EB1}"/>
              </a:ext>
            </a:extLst>
          </p:cNvPr>
          <p:cNvSpPr/>
          <p:nvPr/>
        </p:nvSpPr>
        <p:spPr>
          <a:xfrm>
            <a:off x="256095" y="1124744"/>
            <a:ext cx="842493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Modello regionale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per l’Italia ed eventuale analisi della sostenibilità a livello regionale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Aggiornamento ed ampliamento del numero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indicatori SDG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Analisi degli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effetti distributivi delle politiche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utilizzando un modulo di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microsimulazione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per l’Italia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Rappresentazione più realistica del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mercato del lavoro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nel modello 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considerando una curva di offerta del lavoro endogena che permetterebbe una valutazione più ampia degli effetti delle politiche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37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6866" name="Immagine 2" descr="logo cm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14975"/>
            <a:ext cx="2808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619672" y="2348880"/>
            <a:ext cx="6208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906463" algn="l"/>
              </a:tabLst>
            </a:pPr>
            <a:r>
              <a:rPr lang="it-IT" sz="4400" b="1" dirty="0">
                <a:solidFill>
                  <a:schemeClr val="bg1"/>
                </a:solidFill>
                <a:latin typeface="Helvetica" charset="0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21" y="291753"/>
            <a:ext cx="849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Cenni storici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251521" y="1062683"/>
            <a:ext cx="8497191" cy="50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modelli di Equilibrio Economico Generale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hanno come fondamento teorico le teorie: </a:t>
            </a:r>
          </a:p>
          <a:p>
            <a:pPr marL="800100" lvl="1" indent="-342900">
              <a:spcBef>
                <a:spcPct val="20000"/>
              </a:spcBef>
              <a:buSzPct val="6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neoclassica dell’equilibrio economico generale (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Walras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, 1874; Arrow-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Debreu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, 1954;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Negishi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, 1960,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Showen-Whalley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, 1992) </a:t>
            </a:r>
          </a:p>
          <a:p>
            <a:pPr marL="742950" lvl="1" indent="-285750">
              <a:spcBef>
                <a:spcPct val="20000"/>
              </a:spcBef>
              <a:buSzPct val="6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macroeconomica internazionale (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Armington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1969)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à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Originariamente (anni 80) questi modelli sono stati utilizzati per valutare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politiche commerciali  e del settore pubblico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(tariffe e tasse)</a:t>
            </a: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Dagli anni 90, la loro applicazione si è stata estesa allo studio delle implicazioni economiche delle politiche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mitigazione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e degli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impatti dei cambiamenti climatici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(efficacia, efficienza, equità). </a:t>
            </a:r>
            <a:b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 modelli di Equilibrio Economico Generale sono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ampiamente utilizzati da organismi internazionali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quali World 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Bank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(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Envisage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), OECD (ENV-</a:t>
            </a:r>
            <a:r>
              <a:rPr lang="it-IT" dirty="0" err="1">
                <a:solidFill>
                  <a:srgbClr val="1A1A1A"/>
                </a:solidFill>
                <a:latin typeface="Arial" panose="020B0604020202020204" pitchFamily="34" charset="0"/>
              </a:rPr>
              <a:t>Linkages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), EC (GEM-E3), IFPRI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21" y="107087"/>
            <a:ext cx="8497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Il modello GE</a:t>
            </a:r>
            <a:r>
              <a:rPr lang="it-IT" sz="2400" b="1" baseline="30000" dirty="0">
                <a:solidFill>
                  <a:srgbClr val="1A60A6"/>
                </a:solidFill>
                <a:latin typeface="Helvetica" charset="0"/>
              </a:rPr>
              <a:t>3</a:t>
            </a: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AR (Global Energy Environment </a:t>
            </a:r>
            <a:r>
              <a:rPr lang="it-IT" sz="2400" b="1" dirty="0" err="1">
                <a:solidFill>
                  <a:srgbClr val="1A60A6"/>
                </a:solidFill>
                <a:latin typeface="Helvetica" charset="0"/>
              </a:rPr>
              <a:t>Economic</a:t>
            </a: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 </a:t>
            </a:r>
            <a:r>
              <a:rPr lang="it-IT" sz="2400" b="1" dirty="0" err="1">
                <a:solidFill>
                  <a:srgbClr val="1A60A6"/>
                </a:solidFill>
                <a:latin typeface="Helvetica" charset="0"/>
              </a:rPr>
              <a:t>AppRaisal</a:t>
            </a:r>
            <a:r>
              <a:rPr lang="it-IT" sz="2400" b="1" dirty="0">
                <a:solidFill>
                  <a:srgbClr val="1A60A6"/>
                </a:solidFill>
                <a:latin typeface="Helvetica" charset="0"/>
              </a:rPr>
              <a:t>)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179512" y="980728"/>
            <a:ext cx="8784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GE</a:t>
            </a:r>
            <a:r>
              <a:rPr lang="it-IT" b="1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AR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è un modello di equilibrio generale computazionale con dinamica ricorsiva, comunemente utilizzato per valutare gli impatti economici dei cambiamenti climatici e delle politiche di mitigazione ed adattamento.</a:t>
            </a:r>
          </a:p>
          <a:p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1A1A1A"/>
                </a:solidFill>
                <a:latin typeface="Arial" panose="020B0604020202020204" pitchFamily="34" charset="0"/>
              </a:rPr>
              <a:t>Modello macroeconomico: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 mercati sono interconnessi da relazioni di input-output all’interno di ogni paese ed dal commercio internazionale tra i diversi paesi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1A1A1A"/>
                </a:solidFill>
                <a:latin typeface="Arial" panose="020B0604020202020204" pitchFamily="34" charset="0"/>
              </a:rPr>
              <a:t>Fondamenti microeconomici: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comportamento degli agenti nell’economia è descritto in modo stilizzato (agenti «razionali»: massimizzazione del profitto o dell’utilità; concorrenza perfetta)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1A1A1A"/>
                </a:solidFill>
                <a:latin typeface="Arial" panose="020B0604020202020204" pitchFamily="34" charset="0"/>
              </a:rPr>
              <a:t>Equilibrio economico generale: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modello si rifà alla teoria secondo cui esistono dei prezzi di equilibrio che garantiscono l’uguaglianza della domanda e dell’offerta su tutti i mercati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1A1A1A"/>
                </a:solidFill>
                <a:latin typeface="Arial" panose="020B0604020202020204" pitchFamily="34" charset="0"/>
              </a:rPr>
              <a:t>Modello computazionale: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modello teorico poggia su un database globale (GTAP) di matrici di contabilità sociale che fotografano tutti i flussi economici all’interno di un paese e tra diversi paesi (calibrazione)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1A1A1A"/>
                </a:solidFill>
                <a:latin typeface="Arial" panose="020B0604020202020204" pitchFamily="34" charset="0"/>
              </a:rPr>
              <a:t>Esternalità ambientali: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database economico è associato ad un database sul consumo energetico settoriale e sulle emissioni di gas serra</a:t>
            </a:r>
            <a:endParaRPr lang="en-US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712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Come funziona il modello GE</a:t>
            </a:r>
            <a:r>
              <a:rPr lang="it-IT" sz="2800" b="1" baseline="30000" dirty="0">
                <a:solidFill>
                  <a:srgbClr val="1A60A6"/>
                </a:solidFill>
                <a:latin typeface="Helvetica" charset="0"/>
              </a:rPr>
              <a:t>3</a:t>
            </a: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AR 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6866" name="Picture 2" descr="sch4">
            <a:extLst>
              <a:ext uri="{FF2B5EF4-FFF2-40B4-BE49-F238E27FC236}">
                <a16:creationId xmlns:a16="http://schemas.microsoft.com/office/drawing/2014/main" xmlns="" id="{7FB63500-BECE-444E-A6B2-B2FA3A97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801223"/>
            <a:ext cx="7359242" cy="46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7D68277-22FE-4B7B-A902-A08185052F39}"/>
              </a:ext>
            </a:extLst>
          </p:cNvPr>
          <p:cNvSpPr/>
          <p:nvPr/>
        </p:nvSpPr>
        <p:spPr>
          <a:xfrm rot="10800000" flipV="1">
            <a:off x="251519" y="1057045"/>
            <a:ext cx="8141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1A1A1A"/>
                </a:solidFill>
                <a:latin typeface="Arial" panose="020B0604020202020204" pitchFamily="34" charset="0"/>
              </a:rPr>
              <a:t>Dinamica ricorsiva: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modello calcola sequenzialmente le condizioni di equilibrio dei mercati in ogni periodo (anno). L’accumulazione graduale del capitale fisico è trasversale in tutto l’intervallo temporale</a:t>
            </a:r>
          </a:p>
        </p:txBody>
      </p:sp>
    </p:spTree>
    <p:extLst>
      <p:ext uri="{BB962C8B-B14F-4D97-AF65-F5344CB8AC3E}">
        <p14:creationId xmlns:p14="http://schemas.microsoft.com/office/powerpoint/2010/main" val="23236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Copertura regionale e settoriale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107504" y="103190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database globale nella forma più disaggregata considera 129 regioni e 59 settori/beni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modello 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viene comunemente utilizzato con una minor disaggregazione regionale: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45 stati/macro regioni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. Gli stati membri della Unione Europea e alcune Nazioni rappresentative delle diverse regioni rimangono disaggregate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Il modello 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considera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21 macro-settori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C634F99-64EF-4064-891C-15823EE4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39231"/>
            <a:ext cx="4206605" cy="2786113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97A10643-17F4-4750-8A62-582DADAF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03169"/>
              </p:ext>
            </p:extLst>
          </p:nvPr>
        </p:nvGraphicFramePr>
        <p:xfrm>
          <a:off x="5070614" y="3789040"/>
          <a:ext cx="3672654" cy="2376488"/>
        </p:xfrm>
        <a:graphic>
          <a:graphicData uri="http://schemas.openxmlformats.org/drawingml/2006/table">
            <a:tbl>
              <a:tblPr firstRow="1" firstCol="1" bandRow="1"/>
              <a:tblGrid>
                <a:gridCol w="494428">
                  <a:extLst>
                    <a:ext uri="{9D8B030D-6E8A-4147-A177-3AD203B41FA5}">
                      <a16:colId xmlns:a16="http://schemas.microsoft.com/office/drawing/2014/main" xmlns="" val="879705005"/>
                    </a:ext>
                  </a:extLst>
                </a:gridCol>
                <a:gridCol w="1039600">
                  <a:extLst>
                    <a:ext uri="{9D8B030D-6E8A-4147-A177-3AD203B41FA5}">
                      <a16:colId xmlns:a16="http://schemas.microsoft.com/office/drawing/2014/main" xmlns="" val="1780538298"/>
                    </a:ext>
                  </a:extLst>
                </a:gridCol>
                <a:gridCol w="697615">
                  <a:extLst>
                    <a:ext uri="{9D8B030D-6E8A-4147-A177-3AD203B41FA5}">
                      <a16:colId xmlns:a16="http://schemas.microsoft.com/office/drawing/2014/main" xmlns="" val="1466450921"/>
                    </a:ext>
                  </a:extLst>
                </a:gridCol>
                <a:gridCol w="743396">
                  <a:extLst>
                    <a:ext uri="{9D8B030D-6E8A-4147-A177-3AD203B41FA5}">
                      <a16:colId xmlns:a16="http://schemas.microsoft.com/office/drawing/2014/main" xmlns="" val="2331156174"/>
                    </a:ext>
                  </a:extLst>
                </a:gridCol>
                <a:gridCol w="697615">
                  <a:extLst>
                    <a:ext uri="{9D8B030D-6E8A-4147-A177-3AD203B41FA5}">
                      <a16:colId xmlns:a16="http://schemas.microsoft.com/office/drawing/2014/main" xmlns="" val="359503927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Settori economici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49671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Agricoltura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Elettricità (rinnovabile)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7319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Pastorizia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Industria Pesante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139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</a:t>
                      </a:r>
                      <a:r>
                        <a:rPr lang="it-IT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Alimentari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Industria Manifatturiera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5507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Trasporti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82645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Pesca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Acqua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9199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Prod. Minerari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Ricerca e Sviluppo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3377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Carbone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Servizi Privati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81761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Petrolio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Salute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7904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Istruzione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8205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Prod. Petroliferi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Servizi Pubblici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5623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Elettricità (fossile)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163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3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Settore produttivo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251518" y="1031905"/>
            <a:ext cx="87849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La funzione di produzione in ogni settore ha la caratteristica struttura ad albero: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La combinazione di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fattori primari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intermedi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generano l’output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Capitale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ed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energia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hanno un elevato grado di sostituibilità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Rappresentazione dettagliata delle diverse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fonti energetiche</a:t>
            </a:r>
          </a:p>
        </p:txBody>
      </p:sp>
      <p:pic>
        <p:nvPicPr>
          <p:cNvPr id="43010" name="Picture 2" descr="4a">
            <a:extLst>
              <a:ext uri="{FF2B5EF4-FFF2-40B4-BE49-F238E27FC236}">
                <a16:creationId xmlns:a16="http://schemas.microsoft.com/office/drawing/2014/main" xmlns="" id="{29A1B88B-3E6C-4BC6-A704-1B8CBE86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" y="3068960"/>
            <a:ext cx="8716933" cy="33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3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Gli altri agenti dell’economia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138006" y="980728"/>
            <a:ext cx="8754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GE</a:t>
            </a:r>
            <a:r>
              <a:rPr lang="it-IT" baseline="30000" dirty="0">
                <a:solidFill>
                  <a:srgbClr val="1A1A1A"/>
                </a:solidFill>
                <a:latin typeface="Arial" panose="020B0604020202020204" pitchFamily="34" charset="0"/>
              </a:rPr>
              <a:t>3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AR ha una rappresentazione dettagliata delle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fonti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di reddito ed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impieghi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del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soggetto privato 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1A1A1A"/>
                </a:solidFill>
                <a:latin typeface="Arial" panose="020B0604020202020204" pitchFamily="34" charset="0"/>
              </a:rPr>
              <a:t>pubblico</a:t>
            </a:r>
            <a:r>
              <a:rPr lang="it-IT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</a:p>
          <a:p>
            <a:endParaRPr lang="it-IT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  <p:pic>
        <p:nvPicPr>
          <p:cNvPr id="37890" name="Picture 2" descr="sch2">
            <a:extLst>
              <a:ext uri="{FF2B5EF4-FFF2-40B4-BE49-F238E27FC236}">
                <a16:creationId xmlns:a16="http://schemas.microsoft.com/office/drawing/2014/main" xmlns="" id="{5F97E2F7-F91E-45BE-9581-327C8619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90" y="1628800"/>
            <a:ext cx="6372586" cy="48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8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6524625"/>
            <a:ext cx="8243888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1519" y="260975"/>
            <a:ext cx="849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it-IT" sz="2800" b="1" dirty="0">
                <a:solidFill>
                  <a:srgbClr val="1A60A6"/>
                </a:solidFill>
                <a:latin typeface="Helvetica" charset="0"/>
              </a:rPr>
              <a:t>Scenario di base</a:t>
            </a:r>
          </a:p>
        </p:txBody>
      </p:sp>
      <p:pic>
        <p:nvPicPr>
          <p:cNvPr id="15364" name="Immagine 6" descr="logo cmc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3087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25400" cmpd="sng">
            <a:solidFill>
              <a:srgbClr val="1A60A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9BFD80A-50F1-4336-9779-935552284198}"/>
              </a:ext>
            </a:extLst>
          </p:cNvPr>
          <p:cNvSpPr/>
          <p:nvPr/>
        </p:nvSpPr>
        <p:spPr>
          <a:xfrm>
            <a:off x="246830" y="908050"/>
            <a:ext cx="8501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creazione di uno scenario di base implica delle assunzioni sull’andamento futuro di alcune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variabili socio-economiche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(popolazione, occupazione, produttività, dotazione di fattori primari)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tecnologiche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(efficienza)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Queste assunzioni alterano l’equilibrio iniziale del modello e stimolano gli agenti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modificare le proprie scelte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adeguarle al nuovo contesto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decisioni degli agenti sono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inter-dipendenti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coerenti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all’interno di ogni Paese, tra differenti Paesi e nel tempo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modello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AR comunemente utilizza gli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SSPs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Socioeconomic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 come scenari di riferimento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ECDC50B-9FFD-4A09-AE9D-CCFA9E215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08" y="4186680"/>
            <a:ext cx="3331582" cy="230712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F0A8217-AD4C-4B7C-8D84-49ECF66644BF}"/>
              </a:ext>
            </a:extLst>
          </p:cNvPr>
          <p:cNvSpPr/>
          <p:nvPr/>
        </p:nvSpPr>
        <p:spPr>
          <a:xfrm>
            <a:off x="6042137" y="5995197"/>
            <a:ext cx="2100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313842"/>
                </a:solidFill>
                <a:latin typeface="Arimo"/>
              </a:rPr>
              <a:t>Fonte:</a:t>
            </a:r>
            <a:r>
              <a:rPr lang="fr-FR" sz="1400" dirty="0">
                <a:solidFill>
                  <a:srgbClr val="0F70B7"/>
                </a:solidFill>
                <a:latin typeface="Arimo"/>
                <a:hlinkClick r:id="rId4"/>
              </a:rPr>
              <a:t> O’Neill et al. (2017)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281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TM03457515[[fn=Visualizzazione]]</Template>
  <TotalTime>3277</TotalTime>
  <Words>1527</Words>
  <Application>Microsoft Office PowerPoint</Application>
  <PresentationFormat>Presentazione su schermo (4:3)</PresentationFormat>
  <Paragraphs>203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Arimo</vt:lpstr>
      <vt:lpstr>Calibri</vt:lpstr>
      <vt:lpstr>Helvetica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Maurino</dc:creator>
  <cp:lastModifiedBy>Davide Ciferri</cp:lastModifiedBy>
  <cp:revision>155</cp:revision>
  <dcterms:created xsi:type="dcterms:W3CDTF">2012-07-20T10:48:39Z</dcterms:created>
  <dcterms:modified xsi:type="dcterms:W3CDTF">2018-09-07T17:01:30Z</dcterms:modified>
</cp:coreProperties>
</file>