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0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2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14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15.xml" ContentType="application/vnd.openxmlformats-officedocument.theme+xml"/>
  <Override PartName="/ppt/tags/tag47.xml" ContentType="application/vnd.openxmlformats-officedocument.presentationml.tags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6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7.xml" ContentType="application/vnd.openxmlformats-officedocument.them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8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19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20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21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5.xml" ContentType="application/vnd.openxmlformats-officedocument.drawingml.chart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3.xml" ContentType="application/vnd.openxmlformats-officedocument.presentationml.notesSlide+xml"/>
  <Override PartName="/ppt/charts/chart2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charts/chart2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2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3443" r:id="rId4"/>
    <p:sldMasterId id="2147493800" r:id="rId5"/>
    <p:sldMasterId id="2147493696" r:id="rId6"/>
    <p:sldMasterId id="2147493710" r:id="rId7"/>
    <p:sldMasterId id="2147493724" r:id="rId8"/>
    <p:sldMasterId id="2147493738" r:id="rId9"/>
    <p:sldMasterId id="2147493746" r:id="rId10"/>
    <p:sldMasterId id="2147493754" r:id="rId11"/>
    <p:sldMasterId id="2147493816" r:id="rId12"/>
    <p:sldMasterId id="2147493937" r:id="rId13"/>
    <p:sldMasterId id="2147494006" r:id="rId14"/>
    <p:sldMasterId id="2147494041" r:id="rId15"/>
    <p:sldMasterId id="2147494075" r:id="rId16"/>
    <p:sldMasterId id="2147494116" r:id="rId17"/>
    <p:sldMasterId id="2147494151" r:id="rId18"/>
    <p:sldMasterId id="2147494222" r:id="rId19"/>
    <p:sldMasterId id="2147494264" r:id="rId20"/>
    <p:sldMasterId id="2147494285" r:id="rId21"/>
    <p:sldMasterId id="2147494332" r:id="rId22"/>
    <p:sldMasterId id="2147494370" r:id="rId23"/>
    <p:sldMasterId id="2147494447" r:id="rId24"/>
    <p:sldMasterId id="2147494462" r:id="rId25"/>
  </p:sldMasterIdLst>
  <p:notesMasterIdLst>
    <p:notesMasterId r:id="rId126"/>
  </p:notesMasterIdLst>
  <p:handoutMasterIdLst>
    <p:handoutMasterId r:id="rId127"/>
  </p:handoutMasterIdLst>
  <p:sldIdLst>
    <p:sldId id="1129" r:id="rId26"/>
    <p:sldId id="2126" r:id="rId27"/>
    <p:sldId id="1135" r:id="rId28"/>
    <p:sldId id="2127" r:id="rId29"/>
    <p:sldId id="2146" r:id="rId30"/>
    <p:sldId id="1141" r:id="rId31"/>
    <p:sldId id="1143" r:id="rId32"/>
    <p:sldId id="2046" r:id="rId33"/>
    <p:sldId id="2144" r:id="rId34"/>
    <p:sldId id="2088" r:id="rId35"/>
    <p:sldId id="2147" r:id="rId36"/>
    <p:sldId id="2128" r:id="rId37"/>
    <p:sldId id="2131" r:id="rId38"/>
    <p:sldId id="2074" r:id="rId39"/>
    <p:sldId id="2132" r:id="rId40"/>
    <p:sldId id="2056" r:id="rId41"/>
    <p:sldId id="2133" r:id="rId42"/>
    <p:sldId id="2148" r:id="rId43"/>
    <p:sldId id="2149" r:id="rId44"/>
    <p:sldId id="2150" r:id="rId45"/>
    <p:sldId id="1145" r:id="rId46"/>
    <p:sldId id="2031" r:id="rId47"/>
    <p:sldId id="2032" r:id="rId48"/>
    <p:sldId id="2033" r:id="rId49"/>
    <p:sldId id="2034" r:id="rId50"/>
    <p:sldId id="2035" r:id="rId51"/>
    <p:sldId id="1057" r:id="rId52"/>
    <p:sldId id="1132" r:id="rId53"/>
    <p:sldId id="1133" r:id="rId54"/>
    <p:sldId id="2134" r:id="rId55"/>
    <p:sldId id="2060" r:id="rId56"/>
    <p:sldId id="2061" r:id="rId57"/>
    <p:sldId id="2135" r:id="rId58"/>
    <p:sldId id="2136" r:id="rId59"/>
    <p:sldId id="2137" r:id="rId60"/>
    <p:sldId id="1062" r:id="rId61"/>
    <p:sldId id="2030" r:id="rId62"/>
    <p:sldId id="2049" r:id="rId63"/>
    <p:sldId id="2050" r:id="rId64"/>
    <p:sldId id="2066" r:id="rId65"/>
    <p:sldId id="2067" r:id="rId66"/>
    <p:sldId id="2068" r:id="rId67"/>
    <p:sldId id="2069" r:id="rId68"/>
    <p:sldId id="2070" r:id="rId69"/>
    <p:sldId id="2071" r:id="rId70"/>
    <p:sldId id="2072" r:id="rId71"/>
    <p:sldId id="2073" r:id="rId72"/>
    <p:sldId id="2138" r:id="rId73"/>
    <p:sldId id="338" r:id="rId74"/>
    <p:sldId id="337" r:id="rId75"/>
    <p:sldId id="384" r:id="rId76"/>
    <p:sldId id="375" r:id="rId77"/>
    <p:sldId id="381" r:id="rId78"/>
    <p:sldId id="378" r:id="rId79"/>
    <p:sldId id="379" r:id="rId80"/>
    <p:sldId id="382" r:id="rId81"/>
    <p:sldId id="333" r:id="rId82"/>
    <p:sldId id="363" r:id="rId83"/>
    <p:sldId id="344" r:id="rId84"/>
    <p:sldId id="343" r:id="rId85"/>
    <p:sldId id="383" r:id="rId86"/>
    <p:sldId id="349" r:id="rId87"/>
    <p:sldId id="1069" r:id="rId88"/>
    <p:sldId id="288" r:id="rId89"/>
    <p:sldId id="289" r:id="rId90"/>
    <p:sldId id="290" r:id="rId91"/>
    <p:sldId id="291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59" r:id="rId103"/>
    <p:sldId id="360" r:id="rId104"/>
    <p:sldId id="361" r:id="rId105"/>
    <p:sldId id="362" r:id="rId106"/>
    <p:sldId id="2152" r:id="rId107"/>
    <p:sldId id="364" r:id="rId108"/>
    <p:sldId id="365" r:id="rId109"/>
    <p:sldId id="368" r:id="rId110"/>
    <p:sldId id="369" r:id="rId111"/>
    <p:sldId id="370" r:id="rId112"/>
    <p:sldId id="371" r:id="rId113"/>
    <p:sldId id="372" r:id="rId114"/>
    <p:sldId id="2151" r:id="rId115"/>
    <p:sldId id="385" r:id="rId116"/>
    <p:sldId id="386" r:id="rId117"/>
    <p:sldId id="387" r:id="rId118"/>
    <p:sldId id="388" r:id="rId119"/>
    <p:sldId id="389" r:id="rId120"/>
    <p:sldId id="390" r:id="rId121"/>
    <p:sldId id="391" r:id="rId122"/>
    <p:sldId id="392" r:id="rId123"/>
    <p:sldId id="393" r:id="rId124"/>
    <p:sldId id="2153" r:id="rId125"/>
  </p:sldIdLst>
  <p:sldSz cx="9144000" cy="5143500" type="screen16x9"/>
  <p:notesSz cx="7099300" cy="10234613"/>
  <p:defaultTextStyle>
    <a:defPPr>
      <a:defRPr lang="en-US"/>
    </a:defPPr>
    <a:lvl1pPr marL="0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2140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4282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6422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8564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10704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72846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34986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97126" algn="l" defTabSz="92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orient="horz" pos="230">
          <p15:clr>
            <a:srgbClr val="A4A3A4"/>
          </p15:clr>
        </p15:guide>
        <p15:guide id="3" orient="horz" pos="4534">
          <p15:clr>
            <a:srgbClr val="A4A3A4"/>
          </p15:clr>
        </p15:guide>
        <p15:guide id="4" orient="horz" pos="4286">
          <p15:clr>
            <a:srgbClr val="A4A3A4"/>
          </p15:clr>
        </p15:guide>
        <p15:guide id="5" pos="4234">
          <p15:clr>
            <a:srgbClr val="A4A3A4"/>
          </p15:clr>
        </p15:guide>
        <p15:guide id="6" pos="237">
          <p15:clr>
            <a:srgbClr val="A4A3A4"/>
          </p15:clr>
        </p15:guide>
        <p15:guide id="7" pos="8229">
          <p15:clr>
            <a:srgbClr val="A4A3A4"/>
          </p15:clr>
        </p15:guide>
        <p15:guide id="8" pos="949">
          <p15:clr>
            <a:srgbClr val="A4A3A4"/>
          </p15:clr>
        </p15:guide>
        <p15:guide id="9" pos="7517">
          <p15:clr>
            <a:srgbClr val="A4A3A4"/>
          </p15:clr>
        </p15:guide>
        <p15:guide id="10" orient="horz" pos="1685">
          <p15:clr>
            <a:srgbClr val="A4A3A4"/>
          </p15:clr>
        </p15:guide>
        <p15:guide id="11" orient="horz" pos="161">
          <p15:clr>
            <a:srgbClr val="A4A3A4"/>
          </p15:clr>
        </p15:guide>
        <p15:guide id="12" orient="horz" pos="3084">
          <p15:clr>
            <a:srgbClr val="A4A3A4"/>
          </p15:clr>
        </p15:guide>
        <p15:guide id="13" orient="horz" pos="2544">
          <p15:clr>
            <a:srgbClr val="A4A3A4"/>
          </p15:clr>
        </p15:guide>
        <p15:guide id="14" orient="horz" pos="875">
          <p15:clr>
            <a:srgbClr val="A4A3A4"/>
          </p15:clr>
        </p15:guide>
        <p15:guide id="15" orient="horz" pos="1749">
          <p15:clr>
            <a:srgbClr val="A4A3A4"/>
          </p15:clr>
        </p15:guide>
        <p15:guide id="16" orient="horz" pos="621">
          <p15:clr>
            <a:srgbClr val="A4A3A4"/>
          </p15:clr>
        </p15:guide>
        <p15:guide id="17" orient="horz" pos="2865">
          <p15:clr>
            <a:srgbClr val="A4A3A4"/>
          </p15:clr>
        </p15:guide>
        <p15:guide id="18" orient="horz" pos="2130">
          <p15:clr>
            <a:srgbClr val="A4A3A4"/>
          </p15:clr>
        </p15:guide>
        <p15:guide id="19" orient="horz" pos="2184">
          <p15:clr>
            <a:srgbClr val="A4A3A4"/>
          </p15:clr>
        </p15:guide>
        <p15:guide id="20" orient="horz" pos="321">
          <p15:clr>
            <a:srgbClr val="A4A3A4"/>
          </p15:clr>
        </p15:guide>
        <p15:guide id="21" orient="horz" pos="1607">
          <p15:clr>
            <a:srgbClr val="A4A3A4"/>
          </p15:clr>
        </p15:guide>
        <p15:guide id="22" pos="2880">
          <p15:clr>
            <a:srgbClr val="A4A3A4"/>
          </p15:clr>
        </p15:guide>
        <p15:guide id="23" pos="156">
          <p15:clr>
            <a:srgbClr val="A4A3A4"/>
          </p15:clr>
        </p15:guide>
        <p15:guide id="24" pos="5598">
          <p15:clr>
            <a:srgbClr val="A4A3A4"/>
          </p15:clr>
        </p15:guide>
        <p15:guide id="25" pos="399">
          <p15:clr>
            <a:srgbClr val="A4A3A4"/>
          </p15:clr>
        </p15:guide>
        <p15:guide id="26" pos="5114">
          <p15:clr>
            <a:srgbClr val="A4A3A4"/>
          </p15:clr>
        </p15:guide>
        <p15:guide id="27" pos="1373">
          <p15:clr>
            <a:srgbClr val="A4A3A4"/>
          </p15:clr>
        </p15:guide>
        <p15:guide id="28" pos="4383">
          <p15:clr>
            <a:srgbClr val="A4A3A4"/>
          </p15:clr>
        </p15:guide>
        <p15:guide id="29" pos="5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iara.ferrari" initials="ch" lastIdx="2" clrIdx="0"/>
  <p:cmAuthor id="1" name="Luca Comodo" initials="LC" lastIdx="1" clrIdx="1">
    <p:extLst>
      <p:ext uri="{19B8F6BF-5375-455C-9EA6-DF929625EA0E}">
        <p15:presenceInfo xmlns:p15="http://schemas.microsoft.com/office/powerpoint/2012/main" userId="S-1-5-21-3343930222-3471731563-1258133589-3359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808000"/>
    <a:srgbClr val="D60093"/>
    <a:srgbClr val="FFCC00"/>
    <a:srgbClr val="993366"/>
    <a:srgbClr val="CC0066"/>
    <a:srgbClr val="5781D5"/>
    <a:srgbClr val="D3734D"/>
    <a:srgbClr val="008000"/>
    <a:srgbClr val="418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Stile scuro 1 - Color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5" autoAdjust="0"/>
    <p:restoredTop sz="94096" autoAdjust="0"/>
  </p:normalViewPr>
  <p:slideViewPr>
    <p:cSldViewPr snapToGrid="0" snapToObjects="1" showGuides="1">
      <p:cViewPr varScale="1">
        <p:scale>
          <a:sx n="135" d="100"/>
          <a:sy n="135" d="100"/>
        </p:scale>
        <p:origin x="120" y="408"/>
      </p:cViewPr>
      <p:guideLst>
        <p:guide orient="horz" pos="2382"/>
        <p:guide orient="horz" pos="230"/>
        <p:guide orient="horz" pos="4534"/>
        <p:guide orient="horz" pos="4286"/>
        <p:guide pos="4234"/>
        <p:guide pos="237"/>
        <p:guide pos="8229"/>
        <p:guide pos="949"/>
        <p:guide pos="7517"/>
        <p:guide orient="horz" pos="1685"/>
        <p:guide orient="horz" pos="161"/>
        <p:guide orient="horz" pos="3084"/>
        <p:guide orient="horz" pos="2544"/>
        <p:guide orient="horz" pos="875"/>
        <p:guide orient="horz" pos="1749"/>
        <p:guide orient="horz" pos="621"/>
        <p:guide orient="horz" pos="2865"/>
        <p:guide orient="horz" pos="2130"/>
        <p:guide orient="horz" pos="2184"/>
        <p:guide orient="horz" pos="321"/>
        <p:guide orient="horz" pos="1607"/>
        <p:guide pos="2880"/>
        <p:guide pos="156"/>
        <p:guide pos="5598"/>
        <p:guide pos="399"/>
        <p:guide pos="5114"/>
        <p:guide pos="1373"/>
        <p:guide pos="4383"/>
        <p:guide pos="5368"/>
      </p:guideLst>
    </p:cSldViewPr>
  </p:slideViewPr>
  <p:outlineViewPr>
    <p:cViewPr>
      <p:scale>
        <a:sx n="33" d="100"/>
        <a:sy n="33" d="100"/>
      </p:scale>
      <p:origin x="0" y="-152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18734"/>
    </p:cViewPr>
  </p:sorterViewPr>
  <p:notesViewPr>
    <p:cSldViewPr snapToGrid="0" snapToObjects="1" showGuides="1">
      <p:cViewPr varScale="1">
        <p:scale>
          <a:sx n="60" d="100"/>
          <a:sy n="60" d="100"/>
        </p:scale>
        <p:origin x="-2838" y="-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slide" Target="slides/slide92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2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113" Type="http://schemas.openxmlformats.org/officeDocument/2006/relationships/slide" Target="slides/slide88.xml"/><Relationship Id="rId118" Type="http://schemas.openxmlformats.org/officeDocument/2006/relationships/slide" Target="slides/slide93.xml"/><Relationship Id="rId12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116" Type="http://schemas.openxmlformats.org/officeDocument/2006/relationships/slide" Target="slides/slide91.xml"/><Relationship Id="rId124" Type="http://schemas.openxmlformats.org/officeDocument/2006/relationships/slide" Target="slides/slide99.xml"/><Relationship Id="rId129" Type="http://schemas.openxmlformats.org/officeDocument/2006/relationships/presProps" Target="presProps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11" Type="http://schemas.openxmlformats.org/officeDocument/2006/relationships/slide" Target="slides/slide86.xml"/><Relationship Id="rId13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14" Type="http://schemas.openxmlformats.org/officeDocument/2006/relationships/slide" Target="slides/slide89.xml"/><Relationship Id="rId119" Type="http://schemas.openxmlformats.org/officeDocument/2006/relationships/slide" Target="slides/slide94.xml"/><Relationship Id="rId12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slide" Target="slides/slide95.xml"/><Relationship Id="rId125" Type="http://schemas.openxmlformats.org/officeDocument/2006/relationships/slide" Target="slides/slide10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131" Type="http://schemas.openxmlformats.org/officeDocument/2006/relationships/theme" Target="theme/theme1.xml"/><Relationship Id="rId61" Type="http://schemas.openxmlformats.org/officeDocument/2006/relationships/slide" Target="slides/slide36.xml"/><Relationship Id="rId82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0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1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9277636148375E-2"/>
          <c:y val="7.5036077474067542E-2"/>
          <c:w val="0.94088989826038372"/>
          <c:h val="0.821359192143660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PIL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19"/>
              <c:layout>
                <c:manualLayout>
                  <c:x val="-3.4224610459256649E-2"/>
                  <c:y val="-3.37181677687624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E87722">
                          <a:lumMod val="75000"/>
                        </a:srgb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09-42B8-96BC-F036FF9F6E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+mn-lt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2017 Q1</c:v>
                </c:pt>
                <c:pt idx="1">
                  <c:v>2017 Q2</c:v>
                </c:pt>
                <c:pt idx="2">
                  <c:v>2017 Q3</c:v>
                </c:pt>
                <c:pt idx="3">
                  <c:v>2017 Q4</c:v>
                </c:pt>
                <c:pt idx="4">
                  <c:v>2018 Q1</c:v>
                </c:pt>
                <c:pt idx="5">
                  <c:v>2018 Q2</c:v>
                </c:pt>
                <c:pt idx="6">
                  <c:v>2018 Q3</c:v>
                </c:pt>
                <c:pt idx="7">
                  <c:v>2018 Q4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0.5</c:v>
                </c:pt>
                <c:pt idx="1">
                  <c:v>0.3</c:v>
                </c:pt>
                <c:pt idx="2">
                  <c:v>0.4</c:v>
                </c:pt>
                <c:pt idx="3">
                  <c:v>0.3</c:v>
                </c:pt>
                <c:pt idx="4">
                  <c:v>0.3</c:v>
                </c:pt>
                <c:pt idx="5">
                  <c:v>0.2</c:v>
                </c:pt>
                <c:pt idx="6">
                  <c:v>-0.1</c:v>
                </c:pt>
                <c:pt idx="7">
                  <c:v>-0.2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4641736"/>
        <c:axId val="454631544"/>
      </c:lineChart>
      <c:dateAx>
        <c:axId val="454641736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2580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8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31544"/>
        <c:crosses val="autoZero"/>
        <c:auto val="1"/>
        <c:lblOffset val="100"/>
        <c:baseTimeUnit val="months"/>
        <c:majorTimeUnit val="months"/>
        <c:minorTimeUnit val="months"/>
      </c:dateAx>
      <c:valAx>
        <c:axId val="454631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417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52784770605079E-2"/>
          <c:y val="2.3108267980037143E-2"/>
          <c:w val="0.78913480981354123"/>
          <c:h val="0.9142658328758467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lavoro ed economia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78</c:v>
                </c:pt>
                <c:pt idx="1">
                  <c:v>79</c:v>
                </c:pt>
                <c:pt idx="2">
                  <c:v>75</c:v>
                </c:pt>
                <c:pt idx="3">
                  <c:v>73</c:v>
                </c:pt>
                <c:pt idx="4">
                  <c:v>73</c:v>
                </c:pt>
                <c:pt idx="5">
                  <c:v>79</c:v>
                </c:pt>
                <c:pt idx="6">
                  <c:v>76</c:v>
                </c:pt>
                <c:pt idx="7">
                  <c:v>74</c:v>
                </c:pt>
                <c:pt idx="8">
                  <c:v>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A6A-4776-8D4F-EF596DD04918}"/>
            </c:ext>
          </c:extLst>
        </c:ser>
        <c:ser>
          <c:idx val="4"/>
          <c:order val="1"/>
          <c:tx>
            <c:strRef>
              <c:f>Sheet1!$F$1</c:f>
              <c:strCache>
                <c:ptCount val="1"/>
                <c:pt idx="0">
                  <c:v>welfare e assistenza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Sheet1!$F$2:$F$10</c:f>
              <c:numCache>
                <c:formatCode>0</c:formatCode>
                <c:ptCount val="9"/>
                <c:pt idx="0">
                  <c:v>34</c:v>
                </c:pt>
                <c:pt idx="1">
                  <c:v>38</c:v>
                </c:pt>
                <c:pt idx="2">
                  <c:v>34</c:v>
                </c:pt>
                <c:pt idx="3">
                  <c:v>30</c:v>
                </c:pt>
                <c:pt idx="4">
                  <c:v>29</c:v>
                </c:pt>
                <c:pt idx="5">
                  <c:v>34</c:v>
                </c:pt>
                <c:pt idx="6">
                  <c:v>38</c:v>
                </c:pt>
                <c:pt idx="7">
                  <c:v>38</c:v>
                </c:pt>
                <c:pt idx="8">
                  <c:v>40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1A6A-4776-8D4F-EF596DD04918}"/>
            </c:ext>
          </c:extLst>
        </c:ser>
        <c:ser>
          <c:idx val="0"/>
          <c:order val="2"/>
          <c:tx>
            <c:strRef>
              <c:f>Sheet1!$C$1</c:f>
              <c:strCache>
                <c:ptCount val="1"/>
                <c:pt idx="0">
                  <c:v>immigrazione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Sheet1!$C$2:$C$10</c:f>
              <c:numCache>
                <c:formatCode>0</c:formatCode>
                <c:ptCount val="9"/>
                <c:pt idx="0">
                  <c:v>28</c:v>
                </c:pt>
                <c:pt idx="1">
                  <c:v>34</c:v>
                </c:pt>
                <c:pt idx="2">
                  <c:v>40</c:v>
                </c:pt>
                <c:pt idx="3">
                  <c:v>38</c:v>
                </c:pt>
                <c:pt idx="4">
                  <c:v>42</c:v>
                </c:pt>
                <c:pt idx="5">
                  <c:v>45</c:v>
                </c:pt>
                <c:pt idx="6">
                  <c:v>44</c:v>
                </c:pt>
                <c:pt idx="7">
                  <c:v>41</c:v>
                </c:pt>
                <c:pt idx="8">
                  <c:v>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1A6A-4776-8D4F-EF596DD0491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funzionamento delle istituzioni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Sheet1!$E$2:$E$10</c:f>
              <c:numCache>
                <c:formatCode>0</c:formatCode>
                <c:ptCount val="9"/>
                <c:pt idx="0">
                  <c:v>36</c:v>
                </c:pt>
                <c:pt idx="1">
                  <c:v>34</c:v>
                </c:pt>
                <c:pt idx="2">
                  <c:v>36</c:v>
                </c:pt>
                <c:pt idx="3">
                  <c:v>43</c:v>
                </c:pt>
                <c:pt idx="4">
                  <c:v>40</c:v>
                </c:pt>
                <c:pt idx="5">
                  <c:v>33</c:v>
                </c:pt>
                <c:pt idx="6">
                  <c:v>33</c:v>
                </c:pt>
                <c:pt idx="7">
                  <c:v>34</c:v>
                </c:pt>
                <c:pt idx="8">
                  <c:v>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1A6A-4776-8D4F-EF596DD04918}"/>
            </c:ext>
          </c:extLst>
        </c:ser>
        <c:ser>
          <c:idx val="2"/>
          <c:order val="4"/>
          <c:tx>
            <c:strRef>
              <c:f>Sheet1!$D$1</c:f>
              <c:strCache>
                <c:ptCount val="1"/>
                <c:pt idx="0">
                  <c:v>sicurezza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Sheet1!$D$2:$D$10</c:f>
              <c:numCache>
                <c:formatCode>0</c:formatCode>
                <c:ptCount val="9"/>
                <c:pt idx="0">
                  <c:v>22</c:v>
                </c:pt>
                <c:pt idx="1">
                  <c:v>18</c:v>
                </c:pt>
                <c:pt idx="2">
                  <c:v>23</c:v>
                </c:pt>
                <c:pt idx="3">
                  <c:v>19</c:v>
                </c:pt>
                <c:pt idx="4">
                  <c:v>22</c:v>
                </c:pt>
                <c:pt idx="5">
                  <c:v>27</c:v>
                </c:pt>
                <c:pt idx="6">
                  <c:v>24</c:v>
                </c:pt>
                <c:pt idx="7">
                  <c:v>24</c:v>
                </c:pt>
                <c:pt idx="8">
                  <c:v>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1A6A-4776-8D4F-EF596DD04918}"/>
            </c:ext>
          </c:extLst>
        </c:ser>
        <c:ser>
          <c:idx val="6"/>
          <c:order val="5"/>
          <c:tx>
            <c:strRef>
              <c:f>Sheet1!$G$1</c:f>
              <c:strCache>
                <c:ptCount val="1"/>
                <c:pt idx="0">
                  <c:v>ambiente</c:v>
                </c:pt>
              </c:strCache>
            </c:strRef>
          </c:tx>
          <c:dLbls>
            <c:dLbl>
              <c:idx val="7"/>
              <c:layout>
                <c:manualLayout>
                  <c:x val="-1.4433550207843158E-3"/>
                  <c:y val="-1.0323933044552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A1-4AD8-BF56-3AA01C8275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Sheet1!$G$2:$G$10</c:f>
              <c:numCache>
                <c:formatCode>0</c:formatCode>
                <c:ptCount val="9"/>
                <c:pt idx="0">
                  <c:v>7</c:v>
                </c:pt>
                <c:pt idx="1">
                  <c:v>5</c:v>
                </c:pt>
                <c:pt idx="2">
                  <c:v>5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8</c:v>
                </c:pt>
                <c:pt idx="8">
                  <c:v>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DE3-4E94-AAF1-08AD17424E94}"/>
            </c:ext>
          </c:extLst>
        </c:ser>
        <c:ser>
          <c:idx val="5"/>
          <c:order val="6"/>
          <c:tx>
            <c:strRef>
              <c:f>Sheet1!$H$1</c:f>
              <c:strCache>
                <c:ptCount val="1"/>
                <c:pt idx="0">
                  <c:v>mobilità</c:v>
                </c:pt>
              </c:strCache>
            </c:strRef>
          </c:tx>
          <c:dLbls>
            <c:dLbl>
              <c:idx val="7"/>
              <c:layout>
                <c:manualLayout>
                  <c:x val="-1.4433550207843158E-3"/>
                  <c:y val="6.882622029701391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A1-4AD8-BF56-3AA01C827539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Sheet1!$H$2:$H$10</c:f>
              <c:numCache>
                <c:formatCode>0</c:formatCode>
                <c:ptCount val="9"/>
                <c:pt idx="0">
                  <c:v>4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6</c:v>
                </c:pt>
                <c:pt idx="6">
                  <c:v>6</c:v>
                </c:pt>
                <c:pt idx="7">
                  <c:v>5</c:v>
                </c:pt>
                <c:pt idx="8">
                  <c:v>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1A6A-4776-8D4F-EF596DD0491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98893696"/>
        <c:axId val="298895616"/>
      </c:lineChart>
      <c:catAx>
        <c:axId val="298893696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ln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 algn="ctr">
              <a:defRPr lang="it-IT" sz="11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98895616"/>
        <c:crossesAt val="0"/>
        <c:auto val="1"/>
        <c:lblAlgn val="ctr"/>
        <c:lblOffset val="100"/>
        <c:noMultiLvlLbl val="0"/>
      </c:catAx>
      <c:valAx>
        <c:axId val="298895616"/>
        <c:scaling>
          <c:orientation val="minMax"/>
          <c:max val="87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it-IT"/>
          </a:p>
        </c:txPr>
        <c:crossAx val="298893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1522828193928731"/>
          <c:y val="0.14952008614658271"/>
          <c:w val="0.18477171806071277"/>
          <c:h val="0.80472348388572268"/>
        </c:manualLayout>
      </c:layout>
      <c:overlay val="0"/>
      <c:txPr>
        <a:bodyPr/>
        <a:lstStyle/>
        <a:p>
          <a:pPr algn="ctr">
            <a:defRPr lang="it-IT" sz="1050" b="0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552784770605079E-2"/>
          <c:y val="2.3108267980037143E-2"/>
          <c:w val="0.78913480981354123"/>
          <c:h val="0.91426583287584673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lavoro ed economia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47</c:v>
                </c:pt>
                <c:pt idx="1">
                  <c:v>47</c:v>
                </c:pt>
                <c:pt idx="2">
                  <c:v>46</c:v>
                </c:pt>
                <c:pt idx="3">
                  <c:v>44</c:v>
                </c:pt>
                <c:pt idx="4">
                  <c:v>47</c:v>
                </c:pt>
                <c:pt idx="5">
                  <c:v>49</c:v>
                </c:pt>
                <c:pt idx="6">
                  <c:v>45</c:v>
                </c:pt>
                <c:pt idx="7">
                  <c:v>42</c:v>
                </c:pt>
                <c:pt idx="8">
                  <c:v>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832-4B2A-8311-2DB14C1102D2}"/>
            </c:ext>
          </c:extLst>
        </c:ser>
        <c:ser>
          <c:idx val="6"/>
          <c:order val="1"/>
          <c:tx>
            <c:strRef>
              <c:f>Sheet1!$H$1</c:f>
              <c:strCache>
                <c:ptCount val="1"/>
                <c:pt idx="0">
                  <c:v>mobilità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Sheet1!$H$2:$H$10</c:f>
              <c:numCache>
                <c:formatCode>General</c:formatCode>
                <c:ptCount val="9"/>
                <c:pt idx="0">
                  <c:v>30</c:v>
                </c:pt>
                <c:pt idx="1">
                  <c:v>32</c:v>
                </c:pt>
                <c:pt idx="2">
                  <c:v>32</c:v>
                </c:pt>
                <c:pt idx="3">
                  <c:v>30</c:v>
                </c:pt>
                <c:pt idx="4">
                  <c:v>32</c:v>
                </c:pt>
                <c:pt idx="5">
                  <c:v>34</c:v>
                </c:pt>
                <c:pt idx="6">
                  <c:v>36</c:v>
                </c:pt>
                <c:pt idx="7">
                  <c:v>38</c:v>
                </c:pt>
                <c:pt idx="8">
                  <c:v>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C832-4B2A-8311-2DB14C1102D2}"/>
            </c:ext>
          </c:extLst>
        </c:ser>
        <c:ser>
          <c:idx val="3"/>
          <c:order val="2"/>
          <c:tx>
            <c:strRef>
              <c:f>Sheet1!$G$1</c:f>
              <c:strCache>
                <c:ptCount val="1"/>
                <c:pt idx="0">
                  <c:v>ambiente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Sheet1!$G$2:$G$10</c:f>
              <c:numCache>
                <c:formatCode>General</c:formatCode>
                <c:ptCount val="9"/>
                <c:pt idx="0">
                  <c:v>21</c:v>
                </c:pt>
                <c:pt idx="1">
                  <c:v>20</c:v>
                </c:pt>
                <c:pt idx="2">
                  <c:v>22</c:v>
                </c:pt>
                <c:pt idx="3">
                  <c:v>26</c:v>
                </c:pt>
                <c:pt idx="4">
                  <c:v>31</c:v>
                </c:pt>
                <c:pt idx="5">
                  <c:v>34</c:v>
                </c:pt>
                <c:pt idx="6">
                  <c:v>33</c:v>
                </c:pt>
                <c:pt idx="7">
                  <c:v>31</c:v>
                </c:pt>
                <c:pt idx="8">
                  <c:v>32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832-4B2A-8311-2DB14C1102D2}"/>
            </c:ext>
          </c:extLst>
        </c:ser>
        <c:ser>
          <c:idx val="2"/>
          <c:order val="3"/>
          <c:tx>
            <c:strRef>
              <c:f>Sheet1!$F$1</c:f>
              <c:strCache>
                <c:ptCount val="1"/>
                <c:pt idx="0">
                  <c:v>welfare e assistenza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Sheet1!$F$2:$F$10</c:f>
              <c:numCache>
                <c:formatCode>General</c:formatCode>
                <c:ptCount val="9"/>
                <c:pt idx="0">
                  <c:v>23</c:v>
                </c:pt>
                <c:pt idx="1">
                  <c:v>28</c:v>
                </c:pt>
                <c:pt idx="2">
                  <c:v>23</c:v>
                </c:pt>
                <c:pt idx="3">
                  <c:v>23</c:v>
                </c:pt>
                <c:pt idx="4">
                  <c:v>23</c:v>
                </c:pt>
                <c:pt idx="5">
                  <c:v>25</c:v>
                </c:pt>
                <c:pt idx="6">
                  <c:v>25</c:v>
                </c:pt>
                <c:pt idx="7">
                  <c:v>25</c:v>
                </c:pt>
                <c:pt idx="8">
                  <c:v>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832-4B2A-8311-2DB14C1102D2}"/>
            </c:ext>
          </c:extLst>
        </c:ser>
        <c:ser>
          <c:idx val="5"/>
          <c:order val="4"/>
          <c:tx>
            <c:strRef>
              <c:f>Sheet1!$D$1</c:f>
              <c:strCache>
                <c:ptCount val="1"/>
                <c:pt idx="0">
                  <c:v>sicurezza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20</c:v>
                </c:pt>
                <c:pt idx="1">
                  <c:v>21</c:v>
                </c:pt>
                <c:pt idx="2">
                  <c:v>27</c:v>
                </c:pt>
                <c:pt idx="3">
                  <c:v>26</c:v>
                </c:pt>
                <c:pt idx="4">
                  <c:v>26</c:v>
                </c:pt>
                <c:pt idx="5">
                  <c:v>28</c:v>
                </c:pt>
                <c:pt idx="6">
                  <c:v>25</c:v>
                </c:pt>
                <c:pt idx="7">
                  <c:v>22</c:v>
                </c:pt>
                <c:pt idx="8">
                  <c:v>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832-4B2A-8311-2DB14C1102D2}"/>
            </c:ext>
          </c:extLst>
        </c:ser>
        <c:ser>
          <c:idx val="0"/>
          <c:order val="5"/>
          <c:tx>
            <c:strRef>
              <c:f>Sheet1!$E$1</c:f>
              <c:strCache>
                <c:ptCount val="1"/>
                <c:pt idx="0">
                  <c:v>funzionamento delle istituzioni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18</c:v>
                </c:pt>
                <c:pt idx="1">
                  <c:v>21</c:v>
                </c:pt>
                <c:pt idx="2">
                  <c:v>20</c:v>
                </c:pt>
                <c:pt idx="3">
                  <c:v>23</c:v>
                </c:pt>
                <c:pt idx="4">
                  <c:v>19</c:v>
                </c:pt>
                <c:pt idx="5">
                  <c:v>15</c:v>
                </c:pt>
                <c:pt idx="6">
                  <c:v>18</c:v>
                </c:pt>
                <c:pt idx="7">
                  <c:v>16</c:v>
                </c:pt>
                <c:pt idx="8">
                  <c:v>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832-4B2A-8311-2DB14C1102D2}"/>
            </c:ext>
          </c:extLst>
        </c:ser>
        <c:ser>
          <c:idx val="4"/>
          <c:order val="6"/>
          <c:tx>
            <c:strRef>
              <c:f>Sheet1!$C$1</c:f>
              <c:strCache>
                <c:ptCount val="1"/>
                <c:pt idx="0">
                  <c:v>immigrazione</c:v>
                </c:pt>
              </c:strCache>
            </c:strRef>
          </c:tx>
          <c:dLbls>
            <c:spPr>
              <a:noFill/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gen-18</c:v>
                </c:pt>
                <c:pt idx="1">
                  <c:v>mar-18</c:v>
                </c:pt>
                <c:pt idx="2">
                  <c:v>apr-18</c:v>
                </c:pt>
                <c:pt idx="3">
                  <c:v>giu-18</c:v>
                </c:pt>
                <c:pt idx="4">
                  <c:v>lug-18</c:v>
                </c:pt>
                <c:pt idx="5">
                  <c:v>set-18</c:v>
                </c:pt>
                <c:pt idx="6">
                  <c:v>ott-18</c:v>
                </c:pt>
                <c:pt idx="7">
                  <c:v>nov-18</c:v>
                </c:pt>
                <c:pt idx="8">
                  <c:v>gen-19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14</c:v>
                </c:pt>
                <c:pt idx="1">
                  <c:v>16</c:v>
                </c:pt>
                <c:pt idx="2">
                  <c:v>19</c:v>
                </c:pt>
                <c:pt idx="3">
                  <c:v>20</c:v>
                </c:pt>
                <c:pt idx="4">
                  <c:v>18</c:v>
                </c:pt>
                <c:pt idx="5">
                  <c:v>16</c:v>
                </c:pt>
                <c:pt idx="6">
                  <c:v>16</c:v>
                </c:pt>
                <c:pt idx="7">
                  <c:v>14</c:v>
                </c:pt>
                <c:pt idx="8">
                  <c:v>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832-4B2A-8311-2DB14C1102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00649088"/>
        <c:axId val="300872448"/>
      </c:lineChart>
      <c:catAx>
        <c:axId val="300649088"/>
        <c:scaling>
          <c:orientation val="minMax"/>
        </c:scaling>
        <c:delete val="0"/>
        <c:axPos val="b"/>
        <c:numFmt formatCode="@" sourceLinked="0"/>
        <c:majorTickMark val="none"/>
        <c:minorTickMark val="none"/>
        <c:tickLblPos val="nextTo"/>
        <c:spPr>
          <a:ln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 algn="ctr">
              <a:defRPr lang="it-IT" sz="11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00872448"/>
        <c:crossesAt val="0"/>
        <c:auto val="1"/>
        <c:lblAlgn val="ctr"/>
        <c:lblOffset val="100"/>
        <c:noMultiLvlLbl val="0"/>
      </c:catAx>
      <c:valAx>
        <c:axId val="300872448"/>
        <c:scaling>
          <c:orientation val="minMax"/>
          <c:max val="50"/>
          <c:min val="11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none"/>
        <c:minorTickMark val="none"/>
        <c:tickLblPos val="nextTo"/>
        <c:spPr>
          <a:ln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it-IT"/>
          </a:p>
        </c:txPr>
        <c:crossAx val="300649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120867231340779"/>
          <c:y val="7.3811243819866104E-2"/>
          <c:w val="0.15879132768659557"/>
          <c:h val="0.85634314910848364"/>
        </c:manualLayout>
      </c:layout>
      <c:overlay val="0"/>
      <c:txPr>
        <a:bodyPr/>
        <a:lstStyle/>
        <a:p>
          <a:pPr algn="ctr">
            <a:defRPr lang="it-IT" sz="1050" b="0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it-IT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41107916117998E-2"/>
          <c:y val="3.035590077199718E-2"/>
          <c:w val="0.8539946969086204"/>
          <c:h val="0.80323468595770908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 Serie 1 </c:v>
                </c:pt>
              </c:strCache>
            </c:strRef>
          </c:tx>
          <c:spPr>
            <a:ln w="762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CEB7-4ED2-9D8B-BEFA93582692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CEB7-4ED2-9D8B-BEFA93582692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B7-4ED2-9D8B-BEFA93582692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B7-4ED2-9D8B-BEFA93582692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CEB7-4ED2-9D8B-BEFA93582692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B7-4ED2-9D8B-BEFA93582692}"/>
              </c:ext>
            </c:extLst>
          </c:dPt>
          <c:dPt>
            <c:idx val="12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EB7-4ED2-9D8B-BEFA93582692}"/>
              </c:ext>
            </c:extLst>
          </c:dPt>
          <c:dPt>
            <c:idx val="13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CEB7-4ED2-9D8B-BEFA93582692}"/>
              </c:ext>
            </c:extLst>
          </c:dPt>
          <c:dPt>
            <c:idx val="14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B7-4ED2-9D8B-BEFA93582692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CEB7-4ED2-9D8B-BEFA93582692}"/>
              </c:ext>
            </c:extLst>
          </c:dPt>
          <c:dPt>
            <c:idx val="16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B7-4ED2-9D8B-BEFA93582692}"/>
              </c:ext>
            </c:extLst>
          </c:dPt>
          <c:dPt>
            <c:idx val="17"/>
            <c:marker>
              <c:symbol val="none"/>
            </c:marker>
            <c:bubble3D val="0"/>
            <c:spPr>
              <a:ln w="7620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B7-4ED2-9D8B-BEFA93582692}"/>
              </c:ext>
            </c:extLst>
          </c:dPt>
          <c:dLbls>
            <c:dLbl>
              <c:idx val="4"/>
              <c:layout>
                <c:manualLayout>
                  <c:x val="-2.5618013435819025E-2"/>
                  <c:y val="-5.2159873091332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B7-4ED2-9D8B-BEFA93582692}"/>
                </c:ext>
              </c:extLst>
            </c:dLbl>
            <c:dLbl>
              <c:idx val="2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28-418D-BD70-D093443AA634}"/>
                </c:ext>
              </c:extLst>
            </c:dLbl>
            <c:dLbl>
              <c:idx val="2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A7-4D3D-99A7-D578190425C9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it-IT" sz="1400" b="1" i="0" u="none" strike="noStrike" kern="1200" baseline="0">
                    <a:solidFill>
                      <a:schemeClr val="accent6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Foglio1!$A$2:$A$26</c:f>
              <c:numCache>
                <c:formatCode>mmm\-yy</c:formatCode>
                <c:ptCount val="25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</c:numCache>
            </c:numRef>
          </c:cat>
          <c:val>
            <c:numRef>
              <c:f>Foglio1!$B$2:$B$26</c:f>
              <c:numCache>
                <c:formatCode>_-* #,##0_-;\-* #,##0_-;_-* "-"??_-;_-@_-</c:formatCode>
                <c:ptCount val="25"/>
                <c:pt idx="0">
                  <c:v>4469</c:v>
                </c:pt>
                <c:pt idx="1">
                  <c:v>8971</c:v>
                </c:pt>
                <c:pt idx="2">
                  <c:v>10853</c:v>
                </c:pt>
                <c:pt idx="3">
                  <c:v>12943</c:v>
                </c:pt>
                <c:pt idx="4">
                  <c:v>22993</c:v>
                </c:pt>
                <c:pt idx="5">
                  <c:v>23526</c:v>
                </c:pt>
                <c:pt idx="6">
                  <c:v>11461</c:v>
                </c:pt>
                <c:pt idx="7">
                  <c:v>3920</c:v>
                </c:pt>
                <c:pt idx="8">
                  <c:v>6282</c:v>
                </c:pt>
                <c:pt idx="9">
                  <c:v>5984</c:v>
                </c:pt>
                <c:pt idx="10">
                  <c:v>5641</c:v>
                </c:pt>
                <c:pt idx="11">
                  <c:v>2327</c:v>
                </c:pt>
                <c:pt idx="12">
                  <c:v>4182</c:v>
                </c:pt>
                <c:pt idx="13">
                  <c:v>1065</c:v>
                </c:pt>
                <c:pt idx="14">
                  <c:v>1049</c:v>
                </c:pt>
                <c:pt idx="15">
                  <c:v>3171</c:v>
                </c:pt>
                <c:pt idx="16">
                  <c:v>3963</c:v>
                </c:pt>
                <c:pt idx="17">
                  <c:v>2180</c:v>
                </c:pt>
                <c:pt idx="18">
                  <c:v>1969</c:v>
                </c:pt>
                <c:pt idx="19">
                  <c:v>1531</c:v>
                </c:pt>
                <c:pt idx="20">
                  <c:v>782</c:v>
                </c:pt>
                <c:pt idx="21" formatCode="General">
                  <c:v>1007</c:v>
                </c:pt>
                <c:pt idx="22" formatCode="General">
                  <c:v>980</c:v>
                </c:pt>
                <c:pt idx="23" formatCode="General">
                  <c:v>359</c:v>
                </c:pt>
                <c:pt idx="24" formatCode="General">
                  <c:v>215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829-4EDB-BBC0-6BFF34056E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5581784"/>
        <c:axId val="166151584"/>
      </c:lineChart>
      <c:lineChart>
        <c:grouping val="standard"/>
        <c:varyColors val="0"/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28-418D-BD70-D093443AA634}"/>
                </c:ext>
              </c:extLst>
            </c:dLbl>
            <c:dLbl>
              <c:idx val="1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28-418D-BD70-D093443AA634}"/>
                </c:ext>
              </c:extLst>
            </c:dLbl>
            <c:dLbl>
              <c:idx val="2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28-418D-BD70-D093443AA634}"/>
                </c:ext>
              </c:extLst>
            </c:dLbl>
            <c:dLbl>
              <c:idx val="2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A7-4D3D-99A7-D578190425C9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Foglio1!$A$2:$A$26</c:f>
              <c:numCache>
                <c:formatCode>mmm\-yy</c:formatCode>
                <c:ptCount val="25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</c:numCache>
            </c:numRef>
          </c:cat>
          <c:val>
            <c:numRef>
              <c:f>Foglio1!$C$2:$C$26</c:f>
              <c:numCache>
                <c:formatCode>General</c:formatCode>
                <c:ptCount val="25"/>
                <c:pt idx="0">
                  <c:v>30</c:v>
                </c:pt>
                <c:pt idx="1">
                  <c:v>30</c:v>
                </c:pt>
                <c:pt idx="2">
                  <c:v>31</c:v>
                </c:pt>
                <c:pt idx="3">
                  <c:v>32</c:v>
                </c:pt>
                <c:pt idx="4">
                  <c:v>34</c:v>
                </c:pt>
                <c:pt idx="5">
                  <c:v>35</c:v>
                </c:pt>
                <c:pt idx="6" formatCode="0">
                  <c:v>35</c:v>
                </c:pt>
                <c:pt idx="7">
                  <c:v>35</c:v>
                </c:pt>
                <c:pt idx="8">
                  <c:v>34</c:v>
                </c:pt>
                <c:pt idx="9">
                  <c:v>33</c:v>
                </c:pt>
                <c:pt idx="10" formatCode="0">
                  <c:v>32</c:v>
                </c:pt>
                <c:pt idx="11">
                  <c:v>30</c:v>
                </c:pt>
                <c:pt idx="12" formatCode="0">
                  <c:v>28</c:v>
                </c:pt>
                <c:pt idx="13">
                  <c:v>31</c:v>
                </c:pt>
                <c:pt idx="14" formatCode="0">
                  <c:v>34</c:v>
                </c:pt>
                <c:pt idx="15" formatCode="0">
                  <c:v>40</c:v>
                </c:pt>
                <c:pt idx="16" formatCode="0">
                  <c:v>39</c:v>
                </c:pt>
                <c:pt idx="17" formatCode="0">
                  <c:v>38</c:v>
                </c:pt>
                <c:pt idx="18" formatCode="0">
                  <c:v>42</c:v>
                </c:pt>
                <c:pt idx="19" formatCode="0">
                  <c:v>42.5</c:v>
                </c:pt>
                <c:pt idx="20" formatCode="0">
                  <c:v>45</c:v>
                </c:pt>
                <c:pt idx="21" formatCode="0">
                  <c:v>44</c:v>
                </c:pt>
                <c:pt idx="22" formatCode="0">
                  <c:v>41</c:v>
                </c:pt>
                <c:pt idx="23" formatCode="0">
                  <c:v>39</c:v>
                </c:pt>
                <c:pt idx="24" formatCode="0">
                  <c:v>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828-418D-BD70-D093443AA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024312"/>
        <c:axId val="236061704"/>
      </c:lineChart>
      <c:catAx>
        <c:axId val="62558178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it-IT"/>
          </a:p>
        </c:txPr>
        <c:crossAx val="166151584"/>
        <c:crosses val="autoZero"/>
        <c:auto val="0"/>
        <c:lblAlgn val="ctr"/>
        <c:lblOffset val="100"/>
        <c:noMultiLvlLbl val="1"/>
      </c:catAx>
      <c:valAx>
        <c:axId val="166151584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it-IT"/>
          </a:p>
        </c:txPr>
        <c:crossAx val="625581784"/>
        <c:crosses val="autoZero"/>
        <c:crossBetween val="between"/>
      </c:valAx>
      <c:valAx>
        <c:axId val="236061704"/>
        <c:scaling>
          <c:orientation val="minMax"/>
          <c:min val="2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C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it-IT"/>
          </a:p>
        </c:txPr>
        <c:crossAx val="236024312"/>
        <c:crosses val="max"/>
        <c:crossBetween val="between"/>
      </c:valAx>
      <c:dateAx>
        <c:axId val="23602431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236061704"/>
        <c:crosses val="autoZero"/>
        <c:auto val="1"/>
        <c:lblOffset val="100"/>
        <c:baseTimeUnit val="months"/>
        <c:majorUnit val="1"/>
        <c:minorUnit val="1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1"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3055999257594276E-2"/>
          <c:w val="1"/>
          <c:h val="0.79255279634430431"/>
        </c:manualLayout>
      </c:layout>
      <c:lineChart>
        <c:grouping val="standard"/>
        <c:varyColors val="0"/>
        <c:ser>
          <c:idx val="0"/>
          <c:order val="0"/>
          <c:spPr>
            <a:ln w="28531">
              <a:solidFill>
                <a:schemeClr val="bg1"/>
              </a:solidFill>
              <a:prstDash val="solid"/>
            </a:ln>
          </c:spPr>
          <c:marker>
            <c:symbol val="circle"/>
            <c:size val="6"/>
            <c:spPr>
              <a:solidFill>
                <a:schemeClr val="tx2"/>
              </a:solidFill>
              <a:ln>
                <a:solidFill>
                  <a:srgbClr val="00B050"/>
                </a:solidFill>
                <a:prstDash val="solid"/>
              </a:ln>
            </c:spPr>
          </c:marker>
          <c:dLbls>
            <c:numFmt formatCode="0%" sourceLinked="0"/>
            <c:spPr>
              <a:noFill/>
              <a:ln w="1112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 algn="r">
                  <a:defRPr sz="1123" b="1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Sheet1!$E$1:$X$1</c:f>
              <c:strCache>
                <c:ptCount val="20"/>
                <c:pt idx="0">
                  <c:v>primo semestre 2009</c:v>
                </c:pt>
                <c:pt idx="1">
                  <c:v>secondo semestre 2009</c:v>
                </c:pt>
                <c:pt idx="2">
                  <c:v>primo semestre 2010</c:v>
                </c:pt>
                <c:pt idx="3">
                  <c:v>secondo semestre 2010</c:v>
                </c:pt>
                <c:pt idx="4">
                  <c:v>primo semestre 2011</c:v>
                </c:pt>
                <c:pt idx="5">
                  <c:v>secondo semestre 2011</c:v>
                </c:pt>
                <c:pt idx="6">
                  <c:v>primo semestre 2012</c:v>
                </c:pt>
                <c:pt idx="7">
                  <c:v>secondo semestre 2012</c:v>
                </c:pt>
                <c:pt idx="8">
                  <c:v>primo semestre 2013</c:v>
                </c:pt>
                <c:pt idx="9">
                  <c:v>secondo semestre 2013</c:v>
                </c:pt>
                <c:pt idx="10">
                  <c:v>primo semestre 2014</c:v>
                </c:pt>
                <c:pt idx="11">
                  <c:v>secondo semestre 2014</c:v>
                </c:pt>
                <c:pt idx="12">
                  <c:v>primo semestre 2015</c:v>
                </c:pt>
                <c:pt idx="13">
                  <c:v>secondo semestre 2015</c:v>
                </c:pt>
                <c:pt idx="14">
                  <c:v>primo semestre 2016</c:v>
                </c:pt>
                <c:pt idx="15">
                  <c:v>secondo semestre 2016</c:v>
                </c:pt>
                <c:pt idx="16">
                  <c:v>primo semestre 2017</c:v>
                </c:pt>
                <c:pt idx="17">
                  <c:v>secondo semestre 2017</c:v>
                </c:pt>
                <c:pt idx="18">
                  <c:v>primo semestre 2018</c:v>
                </c:pt>
                <c:pt idx="19">
                  <c:v>secondo semestre 2018</c:v>
                </c:pt>
              </c:strCache>
            </c:strRef>
          </c:cat>
          <c:val>
            <c:numRef>
              <c:f>Sheet1!$E$2:$X$2</c:f>
              <c:numCache>
                <c:formatCode>0%</c:formatCode>
                <c:ptCount val="20"/>
                <c:pt idx="0">
                  <c:v>0.76</c:v>
                </c:pt>
                <c:pt idx="1">
                  <c:v>0.79</c:v>
                </c:pt>
                <c:pt idx="2">
                  <c:v>0.78</c:v>
                </c:pt>
                <c:pt idx="3">
                  <c:v>0.77</c:v>
                </c:pt>
                <c:pt idx="4">
                  <c:v>0.75</c:v>
                </c:pt>
                <c:pt idx="5">
                  <c:v>0.7</c:v>
                </c:pt>
                <c:pt idx="6">
                  <c:v>0.74</c:v>
                </c:pt>
                <c:pt idx="7">
                  <c:v>0.71</c:v>
                </c:pt>
                <c:pt idx="8">
                  <c:v>0.68</c:v>
                </c:pt>
                <c:pt idx="9">
                  <c:v>0.65</c:v>
                </c:pt>
                <c:pt idx="10">
                  <c:v>0.64</c:v>
                </c:pt>
                <c:pt idx="11">
                  <c:v>0.6</c:v>
                </c:pt>
                <c:pt idx="12">
                  <c:v>0.59</c:v>
                </c:pt>
                <c:pt idx="13">
                  <c:v>0.63</c:v>
                </c:pt>
                <c:pt idx="14">
                  <c:v>0.63</c:v>
                </c:pt>
                <c:pt idx="15">
                  <c:v>0.62</c:v>
                </c:pt>
                <c:pt idx="16">
                  <c:v>0.6</c:v>
                </c:pt>
                <c:pt idx="17">
                  <c:v>0.61</c:v>
                </c:pt>
                <c:pt idx="18">
                  <c:v>0.65</c:v>
                </c:pt>
                <c:pt idx="19">
                  <c:v>0.65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AA6-4A54-B55D-7B1E66C66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378368"/>
        <c:axId val="126379904"/>
      </c:lineChart>
      <c:catAx>
        <c:axId val="126378368"/>
        <c:scaling>
          <c:orientation val="minMax"/>
        </c:scaling>
        <c:delete val="0"/>
        <c:axPos val="b"/>
        <c:numFmt formatCode="#.#00%" sourceLinked="0"/>
        <c:majorTickMark val="out"/>
        <c:minorTickMark val="none"/>
        <c:tickLblPos val="nextTo"/>
        <c:spPr>
          <a:ln w="13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6379904"/>
        <c:crossesAt val="0.55000000000000004"/>
        <c:auto val="1"/>
        <c:lblAlgn val="ctr"/>
        <c:lblOffset val="100"/>
        <c:tickLblSkip val="1"/>
        <c:tickMarkSkip val="1"/>
        <c:noMultiLvlLbl val="0"/>
      </c:catAx>
      <c:valAx>
        <c:axId val="126379904"/>
        <c:scaling>
          <c:orientation val="minMax"/>
          <c:max val="0.85000000000000064"/>
          <c:min val="0.55000000000000004"/>
        </c:scaling>
        <c:delete val="1"/>
        <c:axPos val="l"/>
        <c:numFmt formatCode="0%" sourceLinked="1"/>
        <c:majorTickMark val="out"/>
        <c:minorTickMark val="none"/>
        <c:tickLblPos val="none"/>
        <c:crossAx val="126378368"/>
        <c:crosses val="autoZero"/>
        <c:crossBetween val="between"/>
        <c:majorUnit val="0.1"/>
        <c:minorUnit val="0.1"/>
      </c:valAx>
      <c:spPr>
        <a:noFill/>
        <a:ln w="2853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65" b="1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it-IT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456100953761812E-2"/>
          <c:y val="7.6250816250495762E-2"/>
          <c:w val="0.97558158213666601"/>
          <c:h val="0.7637917513563697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Migliorata</c:v>
                </c:pt>
              </c:strCache>
            </c:strRef>
          </c:tx>
          <c:spPr>
            <a:ln w="22555">
              <a:solidFill>
                <a:srgbClr val="008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dLbls>
            <c:dLbl>
              <c:idx val="0"/>
              <c:numFmt formatCode="0%" sourceLinked="0"/>
              <c:spPr>
                <a:noFill/>
                <a:ln w="10631">
                  <a:noFill/>
                </a:ln>
              </c:spPr>
              <c:txPr>
                <a:bodyPr/>
                <a:lstStyle/>
                <a:p>
                  <a:pPr algn="r">
                    <a:defRPr sz="932" b="1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1F9-4279-A678-3BFA617845F8}"/>
                </c:ext>
              </c:extLst>
            </c:dLbl>
            <c:dLbl>
              <c:idx val="10"/>
              <c:numFmt formatCode="0%" sourceLinked="0"/>
              <c:spPr>
                <a:noFill/>
                <a:ln w="10631">
                  <a:noFill/>
                </a:ln>
              </c:spPr>
              <c:txPr>
                <a:bodyPr/>
                <a:lstStyle/>
                <a:p>
                  <a:pPr algn="r">
                    <a:defRPr sz="932" b="1" i="0" u="none" strike="noStrike" baseline="0">
                      <a:solidFill>
                        <a:schemeClr val="bg1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1F9-4279-A678-3BFA617845F8}"/>
                </c:ext>
              </c:extLst>
            </c:dLbl>
            <c:numFmt formatCode="0%" sourceLinked="0"/>
            <c:spPr>
              <a:noFill/>
              <a:ln w="1063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 algn="r">
                  <a:defRPr sz="932" b="1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Sheet1!$D$1:$W$1</c:f>
              <c:strCache>
                <c:ptCount val="20"/>
                <c:pt idx="0">
                  <c:v>secondo semestre 2009</c:v>
                </c:pt>
                <c:pt idx="1">
                  <c:v>primo semestre 2010</c:v>
                </c:pt>
                <c:pt idx="2">
                  <c:v>secondo semestre 2010</c:v>
                </c:pt>
                <c:pt idx="3">
                  <c:v>primo semestre 2011</c:v>
                </c:pt>
                <c:pt idx="4">
                  <c:v>secondo semestre 2011</c:v>
                </c:pt>
                <c:pt idx="5">
                  <c:v>primo semestre 2012</c:v>
                </c:pt>
                <c:pt idx="6">
                  <c:v>secondo semestre 2012</c:v>
                </c:pt>
                <c:pt idx="7">
                  <c:v>primo semestre 2013</c:v>
                </c:pt>
                <c:pt idx="8">
                  <c:v>secondo semestre 2013</c:v>
                </c:pt>
                <c:pt idx="9">
                  <c:v>primo semestre 2014</c:v>
                </c:pt>
                <c:pt idx="10">
                  <c:v>secondo semestre 2014</c:v>
                </c:pt>
                <c:pt idx="11">
                  <c:v>primo semestre 2015</c:v>
                </c:pt>
                <c:pt idx="12">
                  <c:v>secondo semestre 2015</c:v>
                </c:pt>
                <c:pt idx="13">
                  <c:v>primo semestre 2016</c:v>
                </c:pt>
                <c:pt idx="14">
                  <c:v>secondo semestre 2016</c:v>
                </c:pt>
                <c:pt idx="15">
                  <c:v>primo semestre 2017</c:v>
                </c:pt>
                <c:pt idx="16">
                  <c:v>secondo semestre 2017</c:v>
                </c:pt>
                <c:pt idx="17">
                  <c:v>primo semestre 2018</c:v>
                </c:pt>
                <c:pt idx="18">
                  <c:v>secondo semestre 2018</c:v>
                </c:pt>
                <c:pt idx="19">
                  <c:v>gen-19</c:v>
                </c:pt>
              </c:strCache>
            </c:strRef>
          </c:cat>
          <c:val>
            <c:numRef>
              <c:f>Sheet1!$D$2:$W$2</c:f>
              <c:numCache>
                <c:formatCode>0%</c:formatCode>
                <c:ptCount val="20"/>
                <c:pt idx="0" formatCode="0.00%">
                  <c:v>0.245</c:v>
                </c:pt>
                <c:pt idx="1">
                  <c:v>0.21</c:v>
                </c:pt>
                <c:pt idx="2">
                  <c:v>0.19</c:v>
                </c:pt>
                <c:pt idx="3">
                  <c:v>0.19</c:v>
                </c:pt>
                <c:pt idx="4">
                  <c:v>0.14000000000000001</c:v>
                </c:pt>
                <c:pt idx="5">
                  <c:v>0.13</c:v>
                </c:pt>
                <c:pt idx="6">
                  <c:v>0.13</c:v>
                </c:pt>
                <c:pt idx="7">
                  <c:v>0.12</c:v>
                </c:pt>
                <c:pt idx="8">
                  <c:v>0.1</c:v>
                </c:pt>
                <c:pt idx="9">
                  <c:v>0.08</c:v>
                </c:pt>
                <c:pt idx="10">
                  <c:v>0.09</c:v>
                </c:pt>
                <c:pt idx="11">
                  <c:v>0.09</c:v>
                </c:pt>
                <c:pt idx="12">
                  <c:v>0.11</c:v>
                </c:pt>
                <c:pt idx="13">
                  <c:v>0.12</c:v>
                </c:pt>
                <c:pt idx="14">
                  <c:v>0.12</c:v>
                </c:pt>
                <c:pt idx="15">
                  <c:v>0.12</c:v>
                </c:pt>
                <c:pt idx="16">
                  <c:v>0.12</c:v>
                </c:pt>
                <c:pt idx="17">
                  <c:v>0.12</c:v>
                </c:pt>
                <c:pt idx="18">
                  <c:v>0.11</c:v>
                </c:pt>
                <c:pt idx="19">
                  <c:v>0.12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1F9-4279-A678-3BFA617845F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Peggiorata</c:v>
                </c:pt>
              </c:strCache>
            </c:strRef>
          </c:tx>
          <c:spPr>
            <a:ln w="22555">
              <a:solidFill>
                <a:srgbClr val="C0000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C00000"/>
              </a:solidFill>
              <a:ln>
                <a:solidFill>
                  <a:srgbClr val="CA2316"/>
                </a:solidFill>
                <a:prstDash val="solid"/>
              </a:ln>
            </c:spPr>
          </c:marker>
          <c:dLbls>
            <c:numFmt formatCode="0%" sourceLinked="0"/>
            <c:spPr>
              <a:noFill/>
              <a:ln w="10631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32" b="1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Sheet1!$D$1:$W$1</c:f>
              <c:strCache>
                <c:ptCount val="20"/>
                <c:pt idx="0">
                  <c:v>secondo semestre 2009</c:v>
                </c:pt>
                <c:pt idx="1">
                  <c:v>primo semestre 2010</c:v>
                </c:pt>
                <c:pt idx="2">
                  <c:v>secondo semestre 2010</c:v>
                </c:pt>
                <c:pt idx="3">
                  <c:v>primo semestre 2011</c:v>
                </c:pt>
                <c:pt idx="4">
                  <c:v>secondo semestre 2011</c:v>
                </c:pt>
                <c:pt idx="5">
                  <c:v>primo semestre 2012</c:v>
                </c:pt>
                <c:pt idx="6">
                  <c:v>secondo semestre 2012</c:v>
                </c:pt>
                <c:pt idx="7">
                  <c:v>primo semestre 2013</c:v>
                </c:pt>
                <c:pt idx="8">
                  <c:v>secondo semestre 2013</c:v>
                </c:pt>
                <c:pt idx="9">
                  <c:v>primo semestre 2014</c:v>
                </c:pt>
                <c:pt idx="10">
                  <c:v>secondo semestre 2014</c:v>
                </c:pt>
                <c:pt idx="11">
                  <c:v>primo semestre 2015</c:v>
                </c:pt>
                <c:pt idx="12">
                  <c:v>secondo semestre 2015</c:v>
                </c:pt>
                <c:pt idx="13">
                  <c:v>primo semestre 2016</c:v>
                </c:pt>
                <c:pt idx="14">
                  <c:v>secondo semestre 2016</c:v>
                </c:pt>
                <c:pt idx="15">
                  <c:v>primo semestre 2017</c:v>
                </c:pt>
                <c:pt idx="16">
                  <c:v>secondo semestre 2017</c:v>
                </c:pt>
                <c:pt idx="17">
                  <c:v>primo semestre 2018</c:v>
                </c:pt>
                <c:pt idx="18">
                  <c:v>secondo semestre 2018</c:v>
                </c:pt>
                <c:pt idx="19">
                  <c:v>gen-19</c:v>
                </c:pt>
              </c:strCache>
            </c:strRef>
          </c:cat>
          <c:val>
            <c:numRef>
              <c:f>Sheet1!$D$3:$W$3</c:f>
              <c:numCache>
                <c:formatCode>0%</c:formatCode>
                <c:ptCount val="20"/>
                <c:pt idx="0" formatCode="0.00%">
                  <c:v>0.37</c:v>
                </c:pt>
                <c:pt idx="1">
                  <c:v>0.38</c:v>
                </c:pt>
                <c:pt idx="2">
                  <c:v>0.42</c:v>
                </c:pt>
                <c:pt idx="3">
                  <c:v>0.45</c:v>
                </c:pt>
                <c:pt idx="4">
                  <c:v>0.51</c:v>
                </c:pt>
                <c:pt idx="5">
                  <c:v>0.52</c:v>
                </c:pt>
                <c:pt idx="6">
                  <c:v>0.56000000000000005</c:v>
                </c:pt>
                <c:pt idx="7">
                  <c:v>0.6</c:v>
                </c:pt>
                <c:pt idx="8">
                  <c:v>0.6</c:v>
                </c:pt>
                <c:pt idx="9">
                  <c:v>0.61</c:v>
                </c:pt>
                <c:pt idx="10">
                  <c:v>0.62</c:v>
                </c:pt>
                <c:pt idx="11">
                  <c:v>0.62</c:v>
                </c:pt>
                <c:pt idx="12">
                  <c:v>0.56000000000000005</c:v>
                </c:pt>
                <c:pt idx="13">
                  <c:v>0.51</c:v>
                </c:pt>
                <c:pt idx="14">
                  <c:v>0.5</c:v>
                </c:pt>
                <c:pt idx="15">
                  <c:v>0.49</c:v>
                </c:pt>
                <c:pt idx="16">
                  <c:v>0.47</c:v>
                </c:pt>
                <c:pt idx="17">
                  <c:v>0.44</c:v>
                </c:pt>
                <c:pt idx="18">
                  <c:v>0.38</c:v>
                </c:pt>
                <c:pt idx="19">
                  <c:v>0.37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51F9-4279-A678-3BFA61784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309504"/>
        <c:axId val="128319488"/>
      </c:lineChart>
      <c:catAx>
        <c:axId val="128309504"/>
        <c:scaling>
          <c:orientation val="minMax"/>
        </c:scaling>
        <c:delete val="0"/>
        <c:axPos val="b"/>
        <c:numFmt formatCode="#.#00%" sourceLinked="0"/>
        <c:majorTickMark val="out"/>
        <c:minorTickMark val="none"/>
        <c:tickLblPos val="nextTo"/>
        <c:spPr>
          <a:ln w="132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7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831948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128319488"/>
        <c:scaling>
          <c:orientation val="minMax"/>
          <c:max val="0.70000000000000062"/>
          <c:min val="0"/>
        </c:scaling>
        <c:delete val="1"/>
        <c:axPos val="l"/>
        <c:numFmt formatCode="0.00%" sourceLinked="1"/>
        <c:majorTickMark val="out"/>
        <c:minorTickMark val="none"/>
        <c:tickLblPos val="none"/>
        <c:crossAx val="128309504"/>
        <c:crosses val="autoZero"/>
        <c:crossBetween val="between"/>
        <c:majorUnit val="0.1"/>
        <c:minorUnit val="0.1"/>
      </c:valAx>
      <c:spPr>
        <a:noFill/>
        <a:ln w="22555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rgbClr val="00B05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sz="1100" b="0" i="0" u="none" strike="noStrike" baseline="0">
                <a:solidFill>
                  <a:srgbClr val="C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</c:legendEntry>
      <c:layout>
        <c:manualLayout>
          <c:xMode val="edge"/>
          <c:yMode val="edge"/>
          <c:x val="5.5459558125756085E-2"/>
          <c:y val="8.1490915529023947E-2"/>
          <c:w val="0.1360737436301992"/>
          <c:h val="0.12256083654754092"/>
        </c:manualLayout>
      </c:layout>
      <c:overlay val="0"/>
      <c:spPr>
        <a:solidFill>
          <a:schemeClr val="bg1"/>
        </a:solidFill>
        <a:ln w="10631">
          <a:noFill/>
        </a:ln>
      </c:spPr>
      <c:txPr>
        <a:bodyPr/>
        <a:lstStyle/>
        <a:p>
          <a:pPr>
            <a:defRPr sz="1100" b="0" i="0" u="none" strike="noStrike" baseline="0">
              <a:solidFill>
                <a:schemeClr val="tx2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26" b="1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it-IT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bg1">
            <a:lumMod val="65000"/>
          </a:schemeClr>
        </a:solidFill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9037877793529585"/>
          <c:y val="0.25408463698832406"/>
          <c:w val="0.57095911108313135"/>
          <c:h val="0.7113597224073766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D'accordo (voti 6-10)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5E5-4B91-AA22-64C570678B8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5E5-4B91-AA22-64C570678B8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5E5-4B91-AA22-64C570678B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Con Internet oramai si può far decidere i cittadini su tutte le cose importanti</c:v>
                </c:pt>
                <c:pt idx="1">
                  <c:v>Sui social network come Facebook la gente finalmente può dire davvero quello che pensa</c:v>
                </c:pt>
                <c:pt idx="2">
                  <c:v>E’ necessario fare delle leggi per limitare la libertà d’espressione in Internet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65</c:v>
                </c:pt>
                <c:pt idx="1">
                  <c:v>59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8-4227-9BA8-EF90D5F36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78182576"/>
        <c:axId val="478150040"/>
      </c:barChart>
      <c:catAx>
        <c:axId val="4781825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solidFill>
            <a:schemeClr val="bg1">
              <a:lumMod val="65000"/>
            </a:schemeClr>
          </a:solidFill>
          <a:ln>
            <a:noFill/>
          </a:ln>
        </c:spPr>
        <c:txPr>
          <a:bodyPr/>
          <a:lstStyle/>
          <a:p>
            <a:pPr>
              <a:defRPr sz="1600" b="1" i="0" cap="none" baseline="0">
                <a:solidFill>
                  <a:schemeClr val="bg1"/>
                </a:solidFill>
              </a:defRPr>
            </a:pPr>
            <a:endParaRPr lang="it-IT"/>
          </a:p>
        </c:txPr>
        <c:crossAx val="478150040"/>
        <c:crosses val="autoZero"/>
        <c:auto val="1"/>
        <c:lblAlgn val="ctr"/>
        <c:lblOffset val="100"/>
        <c:noMultiLvlLbl val="0"/>
      </c:catAx>
      <c:valAx>
        <c:axId val="478150040"/>
        <c:scaling>
          <c:orientation val="minMax"/>
        </c:scaling>
        <c:delete val="1"/>
        <c:axPos val="b"/>
        <c:numFmt formatCode="#&quot;%&quot;" sourceLinked="0"/>
        <c:majorTickMark val="out"/>
        <c:minorTickMark val="none"/>
        <c:tickLblPos val="nextTo"/>
        <c:crossAx val="478182576"/>
        <c:crosses val="max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bg1">
            <a:lumMod val="65000"/>
          </a:schemeClr>
        </a:solidFill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4996545225944124"/>
          <c:y val="0.14026311117143567"/>
          <c:w val="0.50034547740558766"/>
          <c:h val="0.825181115047872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D'accordo (voti 6-10)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È giusto che i politici usino un linguaggio anche crudo e brutale, è meglio dire le cose senza tanti giri di parole</c:v>
                </c:pt>
                <c:pt idx="1">
                  <c:v>La democrazia oramai funziona male, è ora di cercare un modo migliore per governare l’Italia</c:v>
                </c:pt>
                <c:pt idx="2">
                  <c:v>I partiti non servono più, oramai contano solo le persone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69</c:v>
                </c:pt>
                <c:pt idx="1">
                  <c:v>66</c:v>
                </c:pt>
                <c:pt idx="2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D8-4227-9BA8-EF90D5F36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45776776"/>
        <c:axId val="445780304"/>
      </c:barChart>
      <c:catAx>
        <c:axId val="4457767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solidFill>
            <a:schemeClr val="bg1">
              <a:lumMod val="65000"/>
            </a:schemeClr>
          </a:solidFill>
          <a:ln>
            <a:noFill/>
          </a:ln>
        </c:spPr>
        <c:txPr>
          <a:bodyPr/>
          <a:lstStyle/>
          <a:p>
            <a:pPr>
              <a:defRPr sz="1600" b="1" i="0" cap="none" baseline="0">
                <a:solidFill>
                  <a:schemeClr val="bg1"/>
                </a:solidFill>
              </a:defRPr>
            </a:pPr>
            <a:endParaRPr lang="it-IT"/>
          </a:p>
        </c:txPr>
        <c:crossAx val="445780304"/>
        <c:crosses val="autoZero"/>
        <c:auto val="1"/>
        <c:lblAlgn val="ctr"/>
        <c:lblOffset val="100"/>
        <c:noMultiLvlLbl val="0"/>
      </c:catAx>
      <c:valAx>
        <c:axId val="445780304"/>
        <c:scaling>
          <c:orientation val="minMax"/>
          <c:max val="80"/>
        </c:scaling>
        <c:delete val="1"/>
        <c:axPos val="b"/>
        <c:numFmt formatCode="#&quot;%&quot;" sourceLinked="0"/>
        <c:majorTickMark val="out"/>
        <c:minorTickMark val="none"/>
        <c:tickLblPos val="nextTo"/>
        <c:crossAx val="445776776"/>
        <c:crosses val="max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499452045116793E-2"/>
          <c:y val="0"/>
          <c:w val="0.9608518196793856"/>
          <c:h val="0.86506963582677165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circle"/>
            <c:size val="4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</c:spPr>
          </c:marker>
          <c:dLbls>
            <c:dLbl>
              <c:idx val="0"/>
              <c:spPr>
                <a:solidFill>
                  <a:schemeClr val="accent2"/>
                </a:solidFill>
              </c:spPr>
              <c:txPr>
                <a:bodyPr/>
                <a:lstStyle/>
                <a:p>
                  <a:pPr>
                    <a:defRPr sz="700"/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BC-4FAE-8332-4B699AC0BBF0}"/>
                </c:ext>
              </c:extLst>
            </c:dLbl>
            <c:dLbl>
              <c:idx val="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67-4C8F-8B90-E75B0140028D}"/>
                </c:ext>
              </c:extLst>
            </c:dLbl>
            <c:dLbl>
              <c:idx val="6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6E-44B1-881D-A853E56F72EC}"/>
                </c:ext>
              </c:extLst>
            </c:dLbl>
            <c:dLbl>
              <c:idx val="2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67-4C8F-8B90-E75B0140028D}"/>
                </c:ext>
              </c:extLst>
            </c:dLbl>
            <c:dLbl>
              <c:idx val="2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6E-44B1-881D-A853E56F72EC}"/>
                </c:ext>
              </c:extLst>
            </c:dLbl>
            <c:dLbl>
              <c:idx val="5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67-4C8F-8B90-E75B0140028D}"/>
                </c:ext>
              </c:extLst>
            </c:dLbl>
            <c:dLbl>
              <c:idx val="5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6E-44B1-881D-A853E56F72EC}"/>
                </c:ext>
              </c:extLst>
            </c:dLbl>
            <c:dLbl>
              <c:idx val="6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67-4C8F-8B90-E75B0140028D}"/>
                </c:ext>
              </c:extLst>
            </c:dLbl>
            <c:dLbl>
              <c:idx val="6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6E-44B1-881D-A853E56F72EC}"/>
                </c:ext>
              </c:extLst>
            </c:dLbl>
            <c:dLbl>
              <c:idx val="78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67-4C8F-8B90-E75B0140028D}"/>
                </c:ext>
              </c:extLst>
            </c:dLbl>
            <c:dLbl>
              <c:idx val="79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6E-44B1-881D-A853E56F72EC}"/>
                </c:ext>
              </c:extLst>
            </c:dLbl>
            <c:dLbl>
              <c:idx val="12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67-4C8F-8B90-E75B0140028D}"/>
                </c:ext>
              </c:extLst>
            </c:dLbl>
            <c:dLbl>
              <c:idx val="12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6E-44B1-881D-A853E56F72EC}"/>
                </c:ext>
              </c:extLst>
            </c:dLbl>
            <c:dLbl>
              <c:idx val="14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6E-44B1-881D-A853E56F72EC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</c:spPr>
            <c:txPr>
              <a:bodyPr/>
              <a:lstStyle/>
              <a:p>
                <a:pPr>
                  <a:defRPr sz="700"/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Foglio1!$A$2:$A$146</c:f>
              <c:strCache>
                <c:ptCount val="145"/>
                <c:pt idx="0">
                  <c:v>gen-19</c:v>
                </c:pt>
                <c:pt idx="1">
                  <c:v>dic-18</c:v>
                </c:pt>
                <c:pt idx="2">
                  <c:v>nov-18</c:v>
                </c:pt>
                <c:pt idx="3">
                  <c:v>ott-18</c:v>
                </c:pt>
                <c:pt idx="4">
                  <c:v>set-18</c:v>
                </c:pt>
                <c:pt idx="5">
                  <c:v>lug-18</c:v>
                </c:pt>
                <c:pt idx="6">
                  <c:v>giu-18</c:v>
                </c:pt>
                <c:pt idx="7">
                  <c:v>mag-18</c:v>
                </c:pt>
                <c:pt idx="8">
                  <c:v>apr-18</c:v>
                </c:pt>
                <c:pt idx="9">
                  <c:v>mar-18</c:v>
                </c:pt>
                <c:pt idx="10">
                  <c:v>feb-18</c:v>
                </c:pt>
                <c:pt idx="11">
                  <c:v>gen-18</c:v>
                </c:pt>
                <c:pt idx="12">
                  <c:v>dic-17</c:v>
                </c:pt>
                <c:pt idx="13">
                  <c:v>nov-17</c:v>
                </c:pt>
                <c:pt idx="14">
                  <c:v>ott-17</c:v>
                </c:pt>
                <c:pt idx="15">
                  <c:v>set-17</c:v>
                </c:pt>
                <c:pt idx="16">
                  <c:v>lug-17</c:v>
                </c:pt>
                <c:pt idx="17">
                  <c:v>giu-17</c:v>
                </c:pt>
                <c:pt idx="18">
                  <c:v>mag-17</c:v>
                </c:pt>
                <c:pt idx="19">
                  <c:v>apr-17</c:v>
                </c:pt>
                <c:pt idx="20">
                  <c:v>mar-17</c:v>
                </c:pt>
                <c:pt idx="21">
                  <c:v>feb-17</c:v>
                </c:pt>
                <c:pt idx="22">
                  <c:v>gen-17</c:v>
                </c:pt>
                <c:pt idx="23">
                  <c:v>dic-16</c:v>
                </c:pt>
                <c:pt idx="24">
                  <c:v>nov-16</c:v>
                </c:pt>
                <c:pt idx="25">
                  <c:v>ott-16</c:v>
                </c:pt>
                <c:pt idx="26">
                  <c:v>set-16</c:v>
                </c:pt>
                <c:pt idx="27">
                  <c:v>lug-16</c:v>
                </c:pt>
                <c:pt idx="28">
                  <c:v>giu-16</c:v>
                </c:pt>
                <c:pt idx="29">
                  <c:v>mag-16</c:v>
                </c:pt>
                <c:pt idx="30">
                  <c:v>apr-16</c:v>
                </c:pt>
                <c:pt idx="31">
                  <c:v>mar-16</c:v>
                </c:pt>
                <c:pt idx="32">
                  <c:v>feb-16</c:v>
                </c:pt>
                <c:pt idx="33">
                  <c:v>gen-16</c:v>
                </c:pt>
                <c:pt idx="34">
                  <c:v>dic-15</c:v>
                </c:pt>
                <c:pt idx="35">
                  <c:v>nov-15</c:v>
                </c:pt>
                <c:pt idx="36">
                  <c:v>ott-15</c:v>
                </c:pt>
                <c:pt idx="37">
                  <c:v>set-15</c:v>
                </c:pt>
                <c:pt idx="38">
                  <c:v>lug-15</c:v>
                </c:pt>
                <c:pt idx="39">
                  <c:v>giu-15</c:v>
                </c:pt>
                <c:pt idx="40">
                  <c:v>mag-15</c:v>
                </c:pt>
                <c:pt idx="41">
                  <c:v>apr-15</c:v>
                </c:pt>
                <c:pt idx="42">
                  <c:v>mar-15</c:v>
                </c:pt>
                <c:pt idx="43">
                  <c:v>feb-15</c:v>
                </c:pt>
                <c:pt idx="44">
                  <c:v>gen-15</c:v>
                </c:pt>
                <c:pt idx="45">
                  <c:v>dic-14</c:v>
                </c:pt>
                <c:pt idx="46">
                  <c:v>nov-14</c:v>
                </c:pt>
                <c:pt idx="47">
                  <c:v>ott-14</c:v>
                </c:pt>
                <c:pt idx="48">
                  <c:v>set-14</c:v>
                </c:pt>
                <c:pt idx="49">
                  <c:v>lug-14</c:v>
                </c:pt>
                <c:pt idx="50">
                  <c:v>giu-14</c:v>
                </c:pt>
                <c:pt idx="51">
                  <c:v>mag-14</c:v>
                </c:pt>
                <c:pt idx="52">
                  <c:v>apr-14</c:v>
                </c:pt>
                <c:pt idx="53">
                  <c:v>mar-14</c:v>
                </c:pt>
                <c:pt idx="54">
                  <c:v>feb-14</c:v>
                </c:pt>
                <c:pt idx="55">
                  <c:v>gen-14</c:v>
                </c:pt>
                <c:pt idx="56">
                  <c:v>dic-13</c:v>
                </c:pt>
                <c:pt idx="57">
                  <c:v>nov-13</c:v>
                </c:pt>
                <c:pt idx="58">
                  <c:v>ott-13</c:v>
                </c:pt>
                <c:pt idx="59">
                  <c:v>set-13</c:v>
                </c:pt>
                <c:pt idx="60">
                  <c:v>ago-13</c:v>
                </c:pt>
                <c:pt idx="61">
                  <c:v>lug-13</c:v>
                </c:pt>
                <c:pt idx="62">
                  <c:v>giu-13</c:v>
                </c:pt>
                <c:pt idx="63">
                  <c:v>mag-13</c:v>
                </c:pt>
                <c:pt idx="64">
                  <c:v>mar-13</c:v>
                </c:pt>
                <c:pt idx="65">
                  <c:v>feb-13</c:v>
                </c:pt>
                <c:pt idx="66">
                  <c:v>gen-13</c:v>
                </c:pt>
                <c:pt idx="67">
                  <c:v>dic-12</c:v>
                </c:pt>
                <c:pt idx="68">
                  <c:v>nov-12</c:v>
                </c:pt>
                <c:pt idx="69">
                  <c:v>ott-12</c:v>
                </c:pt>
                <c:pt idx="70">
                  <c:v>set-12</c:v>
                </c:pt>
                <c:pt idx="71">
                  <c:v>ago-12</c:v>
                </c:pt>
                <c:pt idx="72">
                  <c:v>lug-12</c:v>
                </c:pt>
                <c:pt idx="73">
                  <c:v>giu-12</c:v>
                </c:pt>
                <c:pt idx="74">
                  <c:v>mag-12</c:v>
                </c:pt>
                <c:pt idx="75">
                  <c:v>apr-12</c:v>
                </c:pt>
                <c:pt idx="76">
                  <c:v>mar-12</c:v>
                </c:pt>
                <c:pt idx="77">
                  <c:v>feb-12</c:v>
                </c:pt>
                <c:pt idx="78">
                  <c:v>gen-12</c:v>
                </c:pt>
                <c:pt idx="79">
                  <c:v>dic-11</c:v>
                </c:pt>
                <c:pt idx="80">
                  <c:v>nov-11</c:v>
                </c:pt>
                <c:pt idx="81">
                  <c:v>ott-11</c:v>
                </c:pt>
                <c:pt idx="82">
                  <c:v>set-11</c:v>
                </c:pt>
                <c:pt idx="83">
                  <c:v>ago-11</c:v>
                </c:pt>
                <c:pt idx="84">
                  <c:v>lug-11</c:v>
                </c:pt>
                <c:pt idx="85">
                  <c:v>giu-11</c:v>
                </c:pt>
                <c:pt idx="86">
                  <c:v>mag-11</c:v>
                </c:pt>
                <c:pt idx="87">
                  <c:v>apr-11</c:v>
                </c:pt>
                <c:pt idx="88">
                  <c:v>mar-11</c:v>
                </c:pt>
                <c:pt idx="89">
                  <c:v>feb-11</c:v>
                </c:pt>
                <c:pt idx="90">
                  <c:v>gen-11</c:v>
                </c:pt>
                <c:pt idx="91">
                  <c:v>dic-10</c:v>
                </c:pt>
                <c:pt idx="92">
                  <c:v>nov-10</c:v>
                </c:pt>
                <c:pt idx="93">
                  <c:v>ott-10</c:v>
                </c:pt>
                <c:pt idx="94">
                  <c:v>set-10</c:v>
                </c:pt>
                <c:pt idx="95">
                  <c:v>ago-10</c:v>
                </c:pt>
                <c:pt idx="96">
                  <c:v>lug-10</c:v>
                </c:pt>
                <c:pt idx="97">
                  <c:v>giu-10</c:v>
                </c:pt>
                <c:pt idx="98">
                  <c:v>mag-10</c:v>
                </c:pt>
                <c:pt idx="99">
                  <c:v>apr-10</c:v>
                </c:pt>
                <c:pt idx="100">
                  <c:v>mar-10</c:v>
                </c:pt>
                <c:pt idx="101">
                  <c:v>feb-10</c:v>
                </c:pt>
                <c:pt idx="102">
                  <c:v>gen-10</c:v>
                </c:pt>
                <c:pt idx="103">
                  <c:v>dic-09</c:v>
                </c:pt>
                <c:pt idx="104">
                  <c:v>nov-09</c:v>
                </c:pt>
                <c:pt idx="105">
                  <c:v>ott-09</c:v>
                </c:pt>
                <c:pt idx="106">
                  <c:v>set-09</c:v>
                </c:pt>
                <c:pt idx="107">
                  <c:v>ago-09</c:v>
                </c:pt>
                <c:pt idx="108">
                  <c:v>lug-09</c:v>
                </c:pt>
                <c:pt idx="109">
                  <c:v>giu-09</c:v>
                </c:pt>
                <c:pt idx="110">
                  <c:v>mag-09</c:v>
                </c:pt>
                <c:pt idx="111">
                  <c:v>apr-09</c:v>
                </c:pt>
                <c:pt idx="112">
                  <c:v>mar-09</c:v>
                </c:pt>
                <c:pt idx="113">
                  <c:v>feb-09</c:v>
                </c:pt>
                <c:pt idx="114">
                  <c:v>gen-09</c:v>
                </c:pt>
                <c:pt idx="115">
                  <c:v>dic-08</c:v>
                </c:pt>
                <c:pt idx="116">
                  <c:v>nov-08</c:v>
                </c:pt>
                <c:pt idx="117">
                  <c:v>ott-08</c:v>
                </c:pt>
                <c:pt idx="118">
                  <c:v>set-08</c:v>
                </c:pt>
                <c:pt idx="119">
                  <c:v>ago-08</c:v>
                </c:pt>
                <c:pt idx="120">
                  <c:v>lug-08</c:v>
                </c:pt>
                <c:pt idx="121">
                  <c:v>giu-08</c:v>
                </c:pt>
                <c:pt idx="122">
                  <c:v>mag-08</c:v>
                </c:pt>
                <c:pt idx="123">
                  <c:v>mar-08</c:v>
                </c:pt>
                <c:pt idx="124">
                  <c:v>feb-08</c:v>
                </c:pt>
                <c:pt idx="125">
                  <c:v>gen-08</c:v>
                </c:pt>
                <c:pt idx="126">
                  <c:v>dic-07</c:v>
                </c:pt>
                <c:pt idx="127">
                  <c:v>nov-07</c:v>
                </c:pt>
                <c:pt idx="128">
                  <c:v>ott-07</c:v>
                </c:pt>
                <c:pt idx="129">
                  <c:v>set-07</c:v>
                </c:pt>
                <c:pt idx="130">
                  <c:v>ago-07</c:v>
                </c:pt>
                <c:pt idx="131">
                  <c:v>lug-07</c:v>
                </c:pt>
                <c:pt idx="132">
                  <c:v>giu-07</c:v>
                </c:pt>
                <c:pt idx="133">
                  <c:v>mag-07</c:v>
                </c:pt>
                <c:pt idx="134">
                  <c:v>apr-07</c:v>
                </c:pt>
                <c:pt idx="135">
                  <c:v>mar-07</c:v>
                </c:pt>
                <c:pt idx="136">
                  <c:v>feb-07</c:v>
                </c:pt>
                <c:pt idx="137">
                  <c:v>gen-07</c:v>
                </c:pt>
                <c:pt idx="138">
                  <c:v>dic-06</c:v>
                </c:pt>
                <c:pt idx="139">
                  <c:v>nov-06</c:v>
                </c:pt>
                <c:pt idx="140">
                  <c:v>ott-06</c:v>
                </c:pt>
                <c:pt idx="141">
                  <c:v>set-06</c:v>
                </c:pt>
                <c:pt idx="142">
                  <c:v>ago-06</c:v>
                </c:pt>
                <c:pt idx="143">
                  <c:v>lug-06</c:v>
                </c:pt>
                <c:pt idx="144">
                  <c:v>giu-06</c:v>
                </c:pt>
              </c:strCache>
            </c:strRef>
          </c:cat>
          <c:val>
            <c:numRef>
              <c:f>Foglio1!$B$2:$B$146</c:f>
              <c:numCache>
                <c:formatCode>0</c:formatCode>
                <c:ptCount val="145"/>
                <c:pt idx="0">
                  <c:v>59</c:v>
                </c:pt>
                <c:pt idx="1">
                  <c:v>60</c:v>
                </c:pt>
                <c:pt idx="2">
                  <c:v>60</c:v>
                </c:pt>
                <c:pt idx="3">
                  <c:v>63</c:v>
                </c:pt>
                <c:pt idx="4">
                  <c:v>65</c:v>
                </c:pt>
                <c:pt idx="5">
                  <c:v>69</c:v>
                </c:pt>
                <c:pt idx="6">
                  <c:v>64</c:v>
                </c:pt>
                <c:pt idx="7">
                  <c:v>46</c:v>
                </c:pt>
                <c:pt idx="8">
                  <c:v>42</c:v>
                </c:pt>
                <c:pt idx="9">
                  <c:v>42</c:v>
                </c:pt>
                <c:pt idx="10">
                  <c:v>45</c:v>
                </c:pt>
                <c:pt idx="11">
                  <c:v>44</c:v>
                </c:pt>
                <c:pt idx="12">
                  <c:v>41</c:v>
                </c:pt>
                <c:pt idx="13">
                  <c:v>39</c:v>
                </c:pt>
                <c:pt idx="14">
                  <c:v>42</c:v>
                </c:pt>
                <c:pt idx="15">
                  <c:v>44</c:v>
                </c:pt>
                <c:pt idx="16">
                  <c:v>42</c:v>
                </c:pt>
                <c:pt idx="17">
                  <c:v>41</c:v>
                </c:pt>
                <c:pt idx="18">
                  <c:v>39</c:v>
                </c:pt>
                <c:pt idx="19">
                  <c:v>39</c:v>
                </c:pt>
                <c:pt idx="20">
                  <c:v>39</c:v>
                </c:pt>
                <c:pt idx="21">
                  <c:v>38</c:v>
                </c:pt>
                <c:pt idx="22">
                  <c:v>42</c:v>
                </c:pt>
                <c:pt idx="23">
                  <c:v>35</c:v>
                </c:pt>
                <c:pt idx="24">
                  <c:v>38.700000000000003</c:v>
                </c:pt>
                <c:pt idx="25">
                  <c:v>36.700000000000003</c:v>
                </c:pt>
                <c:pt idx="26">
                  <c:v>36.700000000000003</c:v>
                </c:pt>
                <c:pt idx="27">
                  <c:v>37.799999999999997</c:v>
                </c:pt>
                <c:pt idx="28">
                  <c:v>36.700000000000003</c:v>
                </c:pt>
                <c:pt idx="29">
                  <c:v>34.9</c:v>
                </c:pt>
                <c:pt idx="30">
                  <c:v>36.700000000000003</c:v>
                </c:pt>
                <c:pt idx="31">
                  <c:v>40.299999999999997</c:v>
                </c:pt>
                <c:pt idx="32">
                  <c:v>40</c:v>
                </c:pt>
                <c:pt idx="33">
                  <c:v>38.6</c:v>
                </c:pt>
                <c:pt idx="34">
                  <c:v>38.6</c:v>
                </c:pt>
                <c:pt idx="35">
                  <c:v>39.5</c:v>
                </c:pt>
                <c:pt idx="36">
                  <c:v>39.1</c:v>
                </c:pt>
                <c:pt idx="37">
                  <c:v>36.700000000000003</c:v>
                </c:pt>
                <c:pt idx="38">
                  <c:v>33.9</c:v>
                </c:pt>
                <c:pt idx="39">
                  <c:v>37.4</c:v>
                </c:pt>
                <c:pt idx="40">
                  <c:v>39.5</c:v>
                </c:pt>
                <c:pt idx="41">
                  <c:v>40.6</c:v>
                </c:pt>
                <c:pt idx="42">
                  <c:v>44.3</c:v>
                </c:pt>
                <c:pt idx="43">
                  <c:v>44.8</c:v>
                </c:pt>
                <c:pt idx="44">
                  <c:v>42.9</c:v>
                </c:pt>
                <c:pt idx="45">
                  <c:v>44.5</c:v>
                </c:pt>
                <c:pt idx="46">
                  <c:v>46</c:v>
                </c:pt>
                <c:pt idx="47">
                  <c:v>50.7</c:v>
                </c:pt>
                <c:pt idx="48">
                  <c:v>55.7</c:v>
                </c:pt>
                <c:pt idx="49">
                  <c:v>62</c:v>
                </c:pt>
                <c:pt idx="50">
                  <c:v>64.099999999999994</c:v>
                </c:pt>
                <c:pt idx="51">
                  <c:v>64.400000000000006</c:v>
                </c:pt>
                <c:pt idx="52">
                  <c:v>64.3</c:v>
                </c:pt>
                <c:pt idx="53">
                  <c:v>62.6</c:v>
                </c:pt>
                <c:pt idx="54">
                  <c:v>40</c:v>
                </c:pt>
                <c:pt idx="55">
                  <c:v>45.7</c:v>
                </c:pt>
                <c:pt idx="56">
                  <c:v>48.1</c:v>
                </c:pt>
                <c:pt idx="57">
                  <c:v>51.8</c:v>
                </c:pt>
                <c:pt idx="58">
                  <c:v>53.8</c:v>
                </c:pt>
                <c:pt idx="59">
                  <c:v>60.4</c:v>
                </c:pt>
                <c:pt idx="60">
                  <c:v>55</c:v>
                </c:pt>
                <c:pt idx="61">
                  <c:v>55.9</c:v>
                </c:pt>
                <c:pt idx="62">
                  <c:v>58.9</c:v>
                </c:pt>
                <c:pt idx="63">
                  <c:v>60</c:v>
                </c:pt>
                <c:pt idx="64">
                  <c:v>45</c:v>
                </c:pt>
                <c:pt idx="65">
                  <c:v>47.166666666666671</c:v>
                </c:pt>
                <c:pt idx="66">
                  <c:v>49.333333333333336</c:v>
                </c:pt>
                <c:pt idx="67">
                  <c:v>51.5</c:v>
                </c:pt>
                <c:pt idx="68">
                  <c:v>50.3</c:v>
                </c:pt>
                <c:pt idx="69">
                  <c:v>52.2</c:v>
                </c:pt>
                <c:pt idx="70">
                  <c:v>52.2</c:v>
                </c:pt>
                <c:pt idx="71">
                  <c:v>50.147373841400622</c:v>
                </c:pt>
                <c:pt idx="72">
                  <c:v>48.094747682801241</c:v>
                </c:pt>
                <c:pt idx="73">
                  <c:v>46.494845360824741</c:v>
                </c:pt>
                <c:pt idx="74">
                  <c:v>47.352342158859464</c:v>
                </c:pt>
                <c:pt idx="75">
                  <c:v>48.827726809378198</c:v>
                </c:pt>
                <c:pt idx="76">
                  <c:v>56.06694560669456</c:v>
                </c:pt>
                <c:pt idx="77">
                  <c:v>63.664921465968582</c:v>
                </c:pt>
                <c:pt idx="78">
                  <c:v>57.799145299145295</c:v>
                </c:pt>
                <c:pt idx="79">
                  <c:v>60.944206008583691</c:v>
                </c:pt>
                <c:pt idx="80">
                  <c:v>28.44129554655871</c:v>
                </c:pt>
                <c:pt idx="81">
                  <c:v>29.8</c:v>
                </c:pt>
                <c:pt idx="82">
                  <c:v>31.3</c:v>
                </c:pt>
                <c:pt idx="83">
                  <c:v>32.35</c:v>
                </c:pt>
                <c:pt idx="84">
                  <c:v>33.4</c:v>
                </c:pt>
                <c:pt idx="85">
                  <c:v>33</c:v>
                </c:pt>
                <c:pt idx="86">
                  <c:v>37.5</c:v>
                </c:pt>
                <c:pt idx="87">
                  <c:v>39.200000000000003</c:v>
                </c:pt>
                <c:pt idx="88">
                  <c:v>39.299999999999997</c:v>
                </c:pt>
                <c:pt idx="89">
                  <c:v>38</c:v>
                </c:pt>
                <c:pt idx="90">
                  <c:v>38.5</c:v>
                </c:pt>
                <c:pt idx="91">
                  <c:v>38</c:v>
                </c:pt>
                <c:pt idx="92">
                  <c:v>38.9</c:v>
                </c:pt>
                <c:pt idx="93">
                  <c:v>39.9</c:v>
                </c:pt>
                <c:pt idx="94">
                  <c:v>41.4</c:v>
                </c:pt>
                <c:pt idx="95">
                  <c:v>42.849999999999994</c:v>
                </c:pt>
                <c:pt idx="96">
                  <c:v>44.3</c:v>
                </c:pt>
                <c:pt idx="97">
                  <c:v>46.8</c:v>
                </c:pt>
                <c:pt idx="98">
                  <c:v>50.2</c:v>
                </c:pt>
                <c:pt idx="99">
                  <c:v>48.6</c:v>
                </c:pt>
                <c:pt idx="100">
                  <c:v>49.8</c:v>
                </c:pt>
                <c:pt idx="101">
                  <c:v>50.5</c:v>
                </c:pt>
                <c:pt idx="102">
                  <c:v>53.5</c:v>
                </c:pt>
                <c:pt idx="103">
                  <c:v>54.5</c:v>
                </c:pt>
                <c:pt idx="104">
                  <c:v>54.1</c:v>
                </c:pt>
                <c:pt idx="105">
                  <c:v>55.1</c:v>
                </c:pt>
                <c:pt idx="106">
                  <c:v>54.6</c:v>
                </c:pt>
                <c:pt idx="107">
                  <c:v>54.900000000000006</c:v>
                </c:pt>
                <c:pt idx="108">
                  <c:v>55.2</c:v>
                </c:pt>
                <c:pt idx="109">
                  <c:v>54.5</c:v>
                </c:pt>
                <c:pt idx="110">
                  <c:v>55.7</c:v>
                </c:pt>
                <c:pt idx="111">
                  <c:v>56.6</c:v>
                </c:pt>
                <c:pt idx="112">
                  <c:v>53.1</c:v>
                </c:pt>
                <c:pt idx="113">
                  <c:v>52</c:v>
                </c:pt>
                <c:pt idx="114">
                  <c:v>52</c:v>
                </c:pt>
                <c:pt idx="115">
                  <c:v>51</c:v>
                </c:pt>
                <c:pt idx="116">
                  <c:v>51.5</c:v>
                </c:pt>
                <c:pt idx="117">
                  <c:v>54.1</c:v>
                </c:pt>
                <c:pt idx="118">
                  <c:v>54.6</c:v>
                </c:pt>
                <c:pt idx="119">
                  <c:v>52.55</c:v>
                </c:pt>
                <c:pt idx="120">
                  <c:v>50.5</c:v>
                </c:pt>
                <c:pt idx="121">
                  <c:v>57.8</c:v>
                </c:pt>
                <c:pt idx="122">
                  <c:v>63</c:v>
                </c:pt>
                <c:pt idx="123">
                  <c:v>33</c:v>
                </c:pt>
                <c:pt idx="124">
                  <c:v>33.075000000000003</c:v>
                </c:pt>
                <c:pt idx="125">
                  <c:v>33.15</c:v>
                </c:pt>
                <c:pt idx="126">
                  <c:v>33.299999999999997</c:v>
                </c:pt>
                <c:pt idx="127">
                  <c:v>33.474999999999994</c:v>
                </c:pt>
                <c:pt idx="128">
                  <c:v>33.65</c:v>
                </c:pt>
                <c:pt idx="129">
                  <c:v>37</c:v>
                </c:pt>
                <c:pt idx="130">
                  <c:v>34.274999999999999</c:v>
                </c:pt>
                <c:pt idx="131">
                  <c:v>34.549999999999997</c:v>
                </c:pt>
                <c:pt idx="132">
                  <c:v>35.1</c:v>
                </c:pt>
                <c:pt idx="133">
                  <c:v>36.275000000000006</c:v>
                </c:pt>
                <c:pt idx="134">
                  <c:v>37.450000000000003</c:v>
                </c:pt>
                <c:pt idx="135">
                  <c:v>39.799999999999997</c:v>
                </c:pt>
                <c:pt idx="136">
                  <c:v>39.224999999999994</c:v>
                </c:pt>
                <c:pt idx="137">
                  <c:v>38.65</c:v>
                </c:pt>
                <c:pt idx="138">
                  <c:v>37.5</c:v>
                </c:pt>
                <c:pt idx="139">
                  <c:v>39.674999999999997</c:v>
                </c:pt>
                <c:pt idx="140">
                  <c:v>41.85</c:v>
                </c:pt>
                <c:pt idx="141">
                  <c:v>46.2</c:v>
                </c:pt>
                <c:pt idx="142">
                  <c:v>48.075000000000003</c:v>
                </c:pt>
                <c:pt idx="143">
                  <c:v>49.95</c:v>
                </c:pt>
                <c:pt idx="144">
                  <c:v>53.7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28BC-4FAE-8332-4B699AC0B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447104"/>
        <c:axId val="96633216"/>
      </c:lineChart>
      <c:catAx>
        <c:axId val="96447104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it-IT"/>
          </a:p>
        </c:txPr>
        <c:crossAx val="96633216"/>
        <c:crosses val="autoZero"/>
        <c:auto val="1"/>
        <c:lblAlgn val="ctr"/>
        <c:lblOffset val="100"/>
        <c:noMultiLvlLbl val="0"/>
      </c:catAx>
      <c:valAx>
        <c:axId val="96633216"/>
        <c:scaling>
          <c:orientation val="minMax"/>
          <c:max val="70"/>
          <c:min val="25"/>
        </c:scaling>
        <c:delete val="1"/>
        <c:axPos val="r"/>
        <c:majorGridlines/>
        <c:numFmt formatCode="0" sourceLinked="1"/>
        <c:majorTickMark val="out"/>
        <c:minorTickMark val="none"/>
        <c:tickLblPos val="none"/>
        <c:crossAx val="96447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634016543441746E-3"/>
          <c:y val="3.437500000000001E-2"/>
          <c:w val="0.96686833718510745"/>
          <c:h val="0.86428617125984253"/>
        </c:manualLayout>
      </c:layout>
      <c:lineChart>
        <c:grouping val="standar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circle"/>
            <c:size val="4"/>
            <c:spPr>
              <a:solidFill>
                <a:srgbClr val="0070C0"/>
              </a:solidFill>
              <a:ln>
                <a:noFill/>
              </a:ln>
            </c:spPr>
          </c:marker>
          <c:dLbls>
            <c:dLbl>
              <c:idx val="0"/>
              <c:spPr>
                <a:solidFill>
                  <a:schemeClr val="accent2"/>
                </a:solidFill>
              </c:spPr>
              <c:txPr>
                <a:bodyPr/>
                <a:lstStyle/>
                <a:p>
                  <a:pPr>
                    <a:defRPr sz="700"/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A0-45CD-8F7E-9CF86845B80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47-40D3-9996-D654633E5092}"/>
                </c:ext>
              </c:extLst>
            </c:dLbl>
            <c:dLbl>
              <c:idx val="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84-4337-BE73-1144FECD5F7E}"/>
                </c:ext>
              </c:extLst>
            </c:dLbl>
            <c:dLbl>
              <c:idx val="6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14-4710-90C4-891B1849B4F1}"/>
                </c:ext>
              </c:extLst>
            </c:dLbl>
            <c:dLbl>
              <c:idx val="2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C84-4337-BE73-1144FECD5F7E}"/>
                </c:ext>
              </c:extLst>
            </c:dLbl>
            <c:dLbl>
              <c:idx val="2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14-4710-90C4-891B1849B4F1}"/>
                </c:ext>
              </c:extLst>
            </c:dLbl>
            <c:dLbl>
              <c:idx val="5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C84-4337-BE73-1144FECD5F7E}"/>
                </c:ext>
              </c:extLst>
            </c:dLbl>
            <c:dLbl>
              <c:idx val="5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14-4710-90C4-891B1849B4F1}"/>
                </c:ext>
              </c:extLst>
            </c:dLbl>
            <c:dLbl>
              <c:idx val="6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84-4337-BE73-1144FECD5F7E}"/>
                </c:ext>
              </c:extLst>
            </c:dLbl>
            <c:dLbl>
              <c:idx val="6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14-4710-90C4-891B1849B4F1}"/>
                </c:ext>
              </c:extLst>
            </c:dLbl>
            <c:dLbl>
              <c:idx val="79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84-4337-BE73-1144FECD5F7E}"/>
                </c:ext>
              </c:extLst>
            </c:dLbl>
            <c:dLbl>
              <c:idx val="8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14-4710-90C4-891B1849B4F1}"/>
                </c:ext>
              </c:extLst>
            </c:dLbl>
            <c:dLbl>
              <c:idx val="12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84-4337-BE73-1144FECD5F7E}"/>
                </c:ext>
              </c:extLst>
            </c:dLbl>
            <c:dLbl>
              <c:idx val="12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14-4710-90C4-891B1849B4F1}"/>
                </c:ext>
              </c:extLst>
            </c:dLbl>
            <c:dLbl>
              <c:idx val="14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E14-4710-90C4-891B1849B4F1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</c:spPr>
            <c:txPr>
              <a:bodyPr/>
              <a:lstStyle/>
              <a:p>
                <a:pPr>
                  <a:defRPr sz="700"/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Foglio1!$A$2:$A$146</c:f>
              <c:strCache>
                <c:ptCount val="145"/>
                <c:pt idx="0">
                  <c:v>gen-19</c:v>
                </c:pt>
                <c:pt idx="1">
                  <c:v>dic-18</c:v>
                </c:pt>
                <c:pt idx="2">
                  <c:v>nov-18</c:v>
                </c:pt>
                <c:pt idx="3">
                  <c:v>ott-18</c:v>
                </c:pt>
                <c:pt idx="4">
                  <c:v>set-18</c:v>
                </c:pt>
                <c:pt idx="5">
                  <c:v>lug-18</c:v>
                </c:pt>
                <c:pt idx="6">
                  <c:v>giu-18</c:v>
                </c:pt>
                <c:pt idx="7">
                  <c:v>mag-18</c:v>
                </c:pt>
                <c:pt idx="8">
                  <c:v>apr-18</c:v>
                </c:pt>
                <c:pt idx="9">
                  <c:v>mar-18</c:v>
                </c:pt>
                <c:pt idx="10">
                  <c:v>feb-18</c:v>
                </c:pt>
                <c:pt idx="11">
                  <c:v>gen-18</c:v>
                </c:pt>
                <c:pt idx="12">
                  <c:v>dic-17</c:v>
                </c:pt>
                <c:pt idx="13">
                  <c:v>nov-17</c:v>
                </c:pt>
                <c:pt idx="14">
                  <c:v>ott-17</c:v>
                </c:pt>
                <c:pt idx="15">
                  <c:v>set-17</c:v>
                </c:pt>
                <c:pt idx="16">
                  <c:v>lug-17</c:v>
                </c:pt>
                <c:pt idx="17">
                  <c:v>giu-17</c:v>
                </c:pt>
                <c:pt idx="18">
                  <c:v>mag-17</c:v>
                </c:pt>
                <c:pt idx="19">
                  <c:v>apr-17</c:v>
                </c:pt>
                <c:pt idx="20">
                  <c:v>mar-17</c:v>
                </c:pt>
                <c:pt idx="21">
                  <c:v>feb-17</c:v>
                </c:pt>
                <c:pt idx="22">
                  <c:v>gen-17</c:v>
                </c:pt>
                <c:pt idx="23">
                  <c:v>dic-16</c:v>
                </c:pt>
                <c:pt idx="24">
                  <c:v>nov-16</c:v>
                </c:pt>
                <c:pt idx="25">
                  <c:v>ott-16</c:v>
                </c:pt>
                <c:pt idx="26">
                  <c:v>set-16</c:v>
                </c:pt>
                <c:pt idx="27">
                  <c:v>lug-16</c:v>
                </c:pt>
                <c:pt idx="28">
                  <c:v>giu-16</c:v>
                </c:pt>
                <c:pt idx="29">
                  <c:v>mag-16</c:v>
                </c:pt>
                <c:pt idx="30">
                  <c:v>apr-16</c:v>
                </c:pt>
                <c:pt idx="31">
                  <c:v>mar-16</c:v>
                </c:pt>
                <c:pt idx="32">
                  <c:v>feb-16</c:v>
                </c:pt>
                <c:pt idx="33">
                  <c:v>gen-16</c:v>
                </c:pt>
                <c:pt idx="34">
                  <c:v>dic-15</c:v>
                </c:pt>
                <c:pt idx="35">
                  <c:v>nov-15</c:v>
                </c:pt>
                <c:pt idx="36">
                  <c:v>ott-15</c:v>
                </c:pt>
                <c:pt idx="37">
                  <c:v>set-15</c:v>
                </c:pt>
                <c:pt idx="38">
                  <c:v>lug-15</c:v>
                </c:pt>
                <c:pt idx="39">
                  <c:v>giu-15</c:v>
                </c:pt>
                <c:pt idx="40">
                  <c:v>mag-15</c:v>
                </c:pt>
                <c:pt idx="41">
                  <c:v>apr-15</c:v>
                </c:pt>
                <c:pt idx="42">
                  <c:v>mar-15</c:v>
                </c:pt>
                <c:pt idx="43">
                  <c:v>feb-15</c:v>
                </c:pt>
                <c:pt idx="44">
                  <c:v>gen-15</c:v>
                </c:pt>
                <c:pt idx="45">
                  <c:v>dic-14</c:v>
                </c:pt>
                <c:pt idx="46">
                  <c:v>nov-14</c:v>
                </c:pt>
                <c:pt idx="47">
                  <c:v>ott-14</c:v>
                </c:pt>
                <c:pt idx="48">
                  <c:v>set-14</c:v>
                </c:pt>
                <c:pt idx="49">
                  <c:v>lug-14</c:v>
                </c:pt>
                <c:pt idx="50">
                  <c:v>giu-14</c:v>
                </c:pt>
                <c:pt idx="51">
                  <c:v>mag-14</c:v>
                </c:pt>
                <c:pt idx="52">
                  <c:v>apr-14</c:v>
                </c:pt>
                <c:pt idx="53">
                  <c:v>mar-14</c:v>
                </c:pt>
                <c:pt idx="54">
                  <c:v>feb-14</c:v>
                </c:pt>
                <c:pt idx="55">
                  <c:v>gen-14</c:v>
                </c:pt>
                <c:pt idx="56">
                  <c:v>dic-13</c:v>
                </c:pt>
                <c:pt idx="57">
                  <c:v>nov-13</c:v>
                </c:pt>
                <c:pt idx="58">
                  <c:v>ott-13</c:v>
                </c:pt>
                <c:pt idx="59">
                  <c:v>set-13</c:v>
                </c:pt>
                <c:pt idx="60">
                  <c:v>ago-13</c:v>
                </c:pt>
                <c:pt idx="61">
                  <c:v>lug-13</c:v>
                </c:pt>
                <c:pt idx="62">
                  <c:v>giu-13</c:v>
                </c:pt>
                <c:pt idx="63">
                  <c:v>mag-13</c:v>
                </c:pt>
                <c:pt idx="64">
                  <c:v>mar-13</c:v>
                </c:pt>
                <c:pt idx="65">
                  <c:v>feb-13</c:v>
                </c:pt>
                <c:pt idx="66">
                  <c:v>gen-13</c:v>
                </c:pt>
                <c:pt idx="67">
                  <c:v>dic-12</c:v>
                </c:pt>
                <c:pt idx="68">
                  <c:v>nov-12</c:v>
                </c:pt>
                <c:pt idx="69">
                  <c:v>ott-12</c:v>
                </c:pt>
                <c:pt idx="70">
                  <c:v>set-12</c:v>
                </c:pt>
                <c:pt idx="71">
                  <c:v>ago-12</c:v>
                </c:pt>
                <c:pt idx="72">
                  <c:v>lug-12</c:v>
                </c:pt>
                <c:pt idx="73">
                  <c:v>giu-12</c:v>
                </c:pt>
                <c:pt idx="74">
                  <c:v>mag-12</c:v>
                </c:pt>
                <c:pt idx="75">
                  <c:v>apr-12</c:v>
                </c:pt>
                <c:pt idx="76">
                  <c:v>mar-12</c:v>
                </c:pt>
                <c:pt idx="77">
                  <c:v>feb-12</c:v>
                </c:pt>
                <c:pt idx="78">
                  <c:v>gen-12</c:v>
                </c:pt>
                <c:pt idx="79">
                  <c:v>dic-11</c:v>
                </c:pt>
                <c:pt idx="80">
                  <c:v>nov-11</c:v>
                </c:pt>
                <c:pt idx="81">
                  <c:v>ott-11</c:v>
                </c:pt>
                <c:pt idx="82">
                  <c:v>set-11</c:v>
                </c:pt>
                <c:pt idx="83">
                  <c:v>ago-11</c:v>
                </c:pt>
                <c:pt idx="84">
                  <c:v>lug-11</c:v>
                </c:pt>
                <c:pt idx="85">
                  <c:v>giu-11</c:v>
                </c:pt>
                <c:pt idx="86">
                  <c:v>mag-11</c:v>
                </c:pt>
                <c:pt idx="87">
                  <c:v>apr-11</c:v>
                </c:pt>
                <c:pt idx="88">
                  <c:v>mar-11</c:v>
                </c:pt>
                <c:pt idx="89">
                  <c:v>feb-11</c:v>
                </c:pt>
                <c:pt idx="90">
                  <c:v>gen-11</c:v>
                </c:pt>
                <c:pt idx="91">
                  <c:v>dic-10</c:v>
                </c:pt>
                <c:pt idx="92">
                  <c:v>nov-10</c:v>
                </c:pt>
                <c:pt idx="93">
                  <c:v>ott-10</c:v>
                </c:pt>
                <c:pt idx="94">
                  <c:v>set-10</c:v>
                </c:pt>
                <c:pt idx="95">
                  <c:v>ago-10</c:v>
                </c:pt>
                <c:pt idx="96">
                  <c:v>lug-10</c:v>
                </c:pt>
                <c:pt idx="97">
                  <c:v>giu-10</c:v>
                </c:pt>
                <c:pt idx="98">
                  <c:v>mag-10</c:v>
                </c:pt>
                <c:pt idx="99">
                  <c:v>apr-10</c:v>
                </c:pt>
                <c:pt idx="100">
                  <c:v>mar-10</c:v>
                </c:pt>
                <c:pt idx="101">
                  <c:v>feb-10</c:v>
                </c:pt>
                <c:pt idx="102">
                  <c:v>gen-10</c:v>
                </c:pt>
                <c:pt idx="103">
                  <c:v>dic-09</c:v>
                </c:pt>
                <c:pt idx="104">
                  <c:v>nov-09</c:v>
                </c:pt>
                <c:pt idx="105">
                  <c:v>ott-09</c:v>
                </c:pt>
                <c:pt idx="106">
                  <c:v>set-09</c:v>
                </c:pt>
                <c:pt idx="107">
                  <c:v>ago-09</c:v>
                </c:pt>
                <c:pt idx="108">
                  <c:v>lug-09</c:v>
                </c:pt>
                <c:pt idx="109">
                  <c:v>giu-09</c:v>
                </c:pt>
                <c:pt idx="110">
                  <c:v>mag-09</c:v>
                </c:pt>
                <c:pt idx="111">
                  <c:v>apr-09</c:v>
                </c:pt>
                <c:pt idx="112">
                  <c:v>mar-09</c:v>
                </c:pt>
                <c:pt idx="113">
                  <c:v>feb-09</c:v>
                </c:pt>
                <c:pt idx="114">
                  <c:v>gen-09</c:v>
                </c:pt>
                <c:pt idx="115">
                  <c:v>dic-08</c:v>
                </c:pt>
                <c:pt idx="116">
                  <c:v>nov-08</c:v>
                </c:pt>
                <c:pt idx="117">
                  <c:v>ott-08</c:v>
                </c:pt>
                <c:pt idx="118">
                  <c:v>set-08</c:v>
                </c:pt>
                <c:pt idx="119">
                  <c:v>ago-08</c:v>
                </c:pt>
                <c:pt idx="120">
                  <c:v>lug-08</c:v>
                </c:pt>
                <c:pt idx="121">
                  <c:v>giu-08</c:v>
                </c:pt>
                <c:pt idx="122">
                  <c:v>mag-08</c:v>
                </c:pt>
                <c:pt idx="123">
                  <c:v>mar-08</c:v>
                </c:pt>
                <c:pt idx="124">
                  <c:v>feb-08</c:v>
                </c:pt>
                <c:pt idx="125">
                  <c:v>gen-08</c:v>
                </c:pt>
                <c:pt idx="126">
                  <c:v>dic-07</c:v>
                </c:pt>
                <c:pt idx="127">
                  <c:v>nov-07</c:v>
                </c:pt>
                <c:pt idx="128">
                  <c:v>ott-07</c:v>
                </c:pt>
                <c:pt idx="129">
                  <c:v>set-07</c:v>
                </c:pt>
                <c:pt idx="130">
                  <c:v>ago-07</c:v>
                </c:pt>
                <c:pt idx="131">
                  <c:v>lug-07</c:v>
                </c:pt>
                <c:pt idx="132">
                  <c:v>giu-07</c:v>
                </c:pt>
                <c:pt idx="133">
                  <c:v>mag-07</c:v>
                </c:pt>
                <c:pt idx="134">
                  <c:v>apr-07</c:v>
                </c:pt>
                <c:pt idx="135">
                  <c:v>mar-07</c:v>
                </c:pt>
                <c:pt idx="136">
                  <c:v>feb-07</c:v>
                </c:pt>
                <c:pt idx="137">
                  <c:v>gen-07</c:v>
                </c:pt>
                <c:pt idx="138">
                  <c:v>dic-06</c:v>
                </c:pt>
                <c:pt idx="139">
                  <c:v>nov-06</c:v>
                </c:pt>
                <c:pt idx="140">
                  <c:v>ott-06</c:v>
                </c:pt>
                <c:pt idx="141">
                  <c:v>set-06</c:v>
                </c:pt>
                <c:pt idx="142">
                  <c:v>ago-06</c:v>
                </c:pt>
                <c:pt idx="143">
                  <c:v>lug-06</c:v>
                </c:pt>
                <c:pt idx="144">
                  <c:v>giu-06</c:v>
                </c:pt>
              </c:strCache>
            </c:strRef>
          </c:cat>
          <c:val>
            <c:numRef>
              <c:f>Foglio1!$B$2:$B$146</c:f>
              <c:numCache>
                <c:formatCode>0</c:formatCode>
                <c:ptCount val="145"/>
                <c:pt idx="0">
                  <c:v>65</c:v>
                </c:pt>
                <c:pt idx="1">
                  <c:v>62</c:v>
                </c:pt>
                <c:pt idx="2">
                  <c:v>62</c:v>
                </c:pt>
                <c:pt idx="3">
                  <c:v>64</c:v>
                </c:pt>
                <c:pt idx="4">
                  <c:v>66</c:v>
                </c:pt>
                <c:pt idx="5">
                  <c:v>69</c:v>
                </c:pt>
                <c:pt idx="6">
                  <c:v>67</c:v>
                </c:pt>
                <c:pt idx="7">
                  <c:v>47</c:v>
                </c:pt>
                <c:pt idx="8">
                  <c:v>42</c:v>
                </c:pt>
                <c:pt idx="9">
                  <c:v>43</c:v>
                </c:pt>
                <c:pt idx="10">
                  <c:v>47</c:v>
                </c:pt>
                <c:pt idx="11">
                  <c:v>45</c:v>
                </c:pt>
                <c:pt idx="12">
                  <c:v>43</c:v>
                </c:pt>
                <c:pt idx="13">
                  <c:v>40</c:v>
                </c:pt>
                <c:pt idx="14">
                  <c:v>43</c:v>
                </c:pt>
                <c:pt idx="15">
                  <c:v>45</c:v>
                </c:pt>
                <c:pt idx="16">
                  <c:v>44</c:v>
                </c:pt>
                <c:pt idx="17">
                  <c:v>44</c:v>
                </c:pt>
                <c:pt idx="18">
                  <c:v>43</c:v>
                </c:pt>
                <c:pt idx="19">
                  <c:v>42</c:v>
                </c:pt>
                <c:pt idx="20">
                  <c:v>42</c:v>
                </c:pt>
                <c:pt idx="21">
                  <c:v>41</c:v>
                </c:pt>
                <c:pt idx="22">
                  <c:v>43.7</c:v>
                </c:pt>
                <c:pt idx="23">
                  <c:v>34.299999999999997</c:v>
                </c:pt>
                <c:pt idx="24">
                  <c:v>38.1</c:v>
                </c:pt>
                <c:pt idx="25">
                  <c:v>36</c:v>
                </c:pt>
                <c:pt idx="26">
                  <c:v>33</c:v>
                </c:pt>
                <c:pt idx="27">
                  <c:v>35.5</c:v>
                </c:pt>
                <c:pt idx="28">
                  <c:v>36.4</c:v>
                </c:pt>
                <c:pt idx="29">
                  <c:v>34</c:v>
                </c:pt>
                <c:pt idx="30">
                  <c:v>37.9</c:v>
                </c:pt>
                <c:pt idx="31">
                  <c:v>39.5</c:v>
                </c:pt>
                <c:pt idx="32">
                  <c:v>38.799999999999997</c:v>
                </c:pt>
                <c:pt idx="33">
                  <c:v>38.799999999999997</c:v>
                </c:pt>
                <c:pt idx="34">
                  <c:v>38.700000000000003</c:v>
                </c:pt>
                <c:pt idx="35">
                  <c:v>38.799999999999997</c:v>
                </c:pt>
                <c:pt idx="36">
                  <c:v>37.9</c:v>
                </c:pt>
                <c:pt idx="37">
                  <c:v>35.299999999999997</c:v>
                </c:pt>
                <c:pt idx="38">
                  <c:v>33</c:v>
                </c:pt>
                <c:pt idx="39">
                  <c:v>36.4</c:v>
                </c:pt>
                <c:pt idx="40">
                  <c:v>39.200000000000003</c:v>
                </c:pt>
                <c:pt idx="41">
                  <c:v>41.7</c:v>
                </c:pt>
                <c:pt idx="42">
                  <c:v>44.9</c:v>
                </c:pt>
                <c:pt idx="43">
                  <c:v>47.7</c:v>
                </c:pt>
                <c:pt idx="44">
                  <c:v>47.5</c:v>
                </c:pt>
                <c:pt idx="45">
                  <c:v>49.5</c:v>
                </c:pt>
                <c:pt idx="46">
                  <c:v>51.8</c:v>
                </c:pt>
                <c:pt idx="47">
                  <c:v>55</c:v>
                </c:pt>
                <c:pt idx="48">
                  <c:v>58</c:v>
                </c:pt>
                <c:pt idx="49">
                  <c:v>68</c:v>
                </c:pt>
                <c:pt idx="50">
                  <c:v>70</c:v>
                </c:pt>
                <c:pt idx="51">
                  <c:v>71</c:v>
                </c:pt>
                <c:pt idx="52">
                  <c:v>66</c:v>
                </c:pt>
                <c:pt idx="53">
                  <c:v>65</c:v>
                </c:pt>
                <c:pt idx="54">
                  <c:v>61</c:v>
                </c:pt>
                <c:pt idx="55">
                  <c:v>46.938775510204081</c:v>
                </c:pt>
                <c:pt idx="56">
                  <c:v>50</c:v>
                </c:pt>
                <c:pt idx="57">
                  <c:v>58.333333333333336</c:v>
                </c:pt>
                <c:pt idx="58">
                  <c:v>58.333333333333336</c:v>
                </c:pt>
                <c:pt idx="59">
                  <c:v>63.541666666666664</c:v>
                </c:pt>
                <c:pt idx="60">
                  <c:v>65</c:v>
                </c:pt>
                <c:pt idx="61">
                  <c:v>66.326530612244895</c:v>
                </c:pt>
                <c:pt idx="62">
                  <c:v>68</c:v>
                </c:pt>
                <c:pt idx="63">
                  <c:v>67</c:v>
                </c:pt>
                <c:pt idx="64">
                  <c:v>25</c:v>
                </c:pt>
                <c:pt idx="65">
                  <c:v>33</c:v>
                </c:pt>
                <c:pt idx="66">
                  <c:v>33</c:v>
                </c:pt>
                <c:pt idx="67">
                  <c:v>43.4</c:v>
                </c:pt>
                <c:pt idx="68">
                  <c:v>49</c:v>
                </c:pt>
                <c:pt idx="69">
                  <c:v>53</c:v>
                </c:pt>
                <c:pt idx="70">
                  <c:v>52.5</c:v>
                </c:pt>
                <c:pt idx="71">
                  <c:v>50</c:v>
                </c:pt>
                <c:pt idx="72">
                  <c:v>48</c:v>
                </c:pt>
                <c:pt idx="73">
                  <c:v>48</c:v>
                </c:pt>
                <c:pt idx="74">
                  <c:v>48</c:v>
                </c:pt>
                <c:pt idx="75">
                  <c:v>48</c:v>
                </c:pt>
                <c:pt idx="76">
                  <c:v>61.9</c:v>
                </c:pt>
                <c:pt idx="77">
                  <c:v>66</c:v>
                </c:pt>
                <c:pt idx="78">
                  <c:v>59</c:v>
                </c:pt>
                <c:pt idx="79">
                  <c:v>59.8</c:v>
                </c:pt>
                <c:pt idx="80">
                  <c:v>76</c:v>
                </c:pt>
                <c:pt idx="81">
                  <c:v>27</c:v>
                </c:pt>
                <c:pt idx="82">
                  <c:v>27.6</c:v>
                </c:pt>
                <c:pt idx="83">
                  <c:v>29</c:v>
                </c:pt>
                <c:pt idx="84">
                  <c:v>30</c:v>
                </c:pt>
                <c:pt idx="85">
                  <c:v>31.3</c:v>
                </c:pt>
                <c:pt idx="86">
                  <c:v>30</c:v>
                </c:pt>
                <c:pt idx="87">
                  <c:v>35</c:v>
                </c:pt>
                <c:pt idx="88">
                  <c:v>37.4</c:v>
                </c:pt>
                <c:pt idx="89">
                  <c:v>35</c:v>
                </c:pt>
                <c:pt idx="90">
                  <c:v>39</c:v>
                </c:pt>
                <c:pt idx="91">
                  <c:v>38.4</c:v>
                </c:pt>
                <c:pt idx="92">
                  <c:v>36.700000000000003</c:v>
                </c:pt>
                <c:pt idx="93">
                  <c:v>39.4</c:v>
                </c:pt>
                <c:pt idx="94">
                  <c:v>42.4</c:v>
                </c:pt>
                <c:pt idx="95">
                  <c:v>42.4</c:v>
                </c:pt>
                <c:pt idx="96">
                  <c:v>42.4</c:v>
                </c:pt>
                <c:pt idx="97">
                  <c:v>45.5</c:v>
                </c:pt>
                <c:pt idx="98">
                  <c:v>46.5</c:v>
                </c:pt>
                <c:pt idx="99">
                  <c:v>47.5</c:v>
                </c:pt>
                <c:pt idx="100">
                  <c:v>48.5</c:v>
                </c:pt>
                <c:pt idx="101">
                  <c:v>50.5</c:v>
                </c:pt>
                <c:pt idx="102">
                  <c:v>52</c:v>
                </c:pt>
                <c:pt idx="103">
                  <c:v>56</c:v>
                </c:pt>
                <c:pt idx="104">
                  <c:v>52</c:v>
                </c:pt>
                <c:pt idx="105">
                  <c:v>50.5</c:v>
                </c:pt>
                <c:pt idx="106">
                  <c:v>52.5</c:v>
                </c:pt>
                <c:pt idx="107">
                  <c:v>52</c:v>
                </c:pt>
                <c:pt idx="108">
                  <c:v>51.5</c:v>
                </c:pt>
                <c:pt idx="109">
                  <c:v>52</c:v>
                </c:pt>
                <c:pt idx="110">
                  <c:v>52</c:v>
                </c:pt>
                <c:pt idx="111">
                  <c:v>54.5</c:v>
                </c:pt>
                <c:pt idx="112">
                  <c:v>53.5</c:v>
                </c:pt>
                <c:pt idx="113">
                  <c:v>52.5</c:v>
                </c:pt>
                <c:pt idx="114">
                  <c:v>53.5</c:v>
                </c:pt>
                <c:pt idx="115">
                  <c:v>52.5</c:v>
                </c:pt>
                <c:pt idx="116">
                  <c:v>53</c:v>
                </c:pt>
                <c:pt idx="117">
                  <c:v>48</c:v>
                </c:pt>
                <c:pt idx="118">
                  <c:v>52</c:v>
                </c:pt>
                <c:pt idx="119">
                  <c:v>52.3</c:v>
                </c:pt>
                <c:pt idx="120">
                  <c:v>52.5</c:v>
                </c:pt>
                <c:pt idx="121">
                  <c:v>55.6</c:v>
                </c:pt>
                <c:pt idx="122">
                  <c:v>56.6</c:v>
                </c:pt>
                <c:pt idx="123">
                  <c:v>36.200000000000003</c:v>
                </c:pt>
                <c:pt idx="124">
                  <c:v>33.299999999999997</c:v>
                </c:pt>
                <c:pt idx="125">
                  <c:v>36.4</c:v>
                </c:pt>
                <c:pt idx="126">
                  <c:v>38.4</c:v>
                </c:pt>
                <c:pt idx="127">
                  <c:v>37.4</c:v>
                </c:pt>
                <c:pt idx="128">
                  <c:v>39.4</c:v>
                </c:pt>
                <c:pt idx="129">
                  <c:v>38.4</c:v>
                </c:pt>
                <c:pt idx="130">
                  <c:v>40.4</c:v>
                </c:pt>
                <c:pt idx="131">
                  <c:v>42.4</c:v>
                </c:pt>
                <c:pt idx="132">
                  <c:v>40.4</c:v>
                </c:pt>
                <c:pt idx="133">
                  <c:v>41.4</c:v>
                </c:pt>
                <c:pt idx="134">
                  <c:v>41.7</c:v>
                </c:pt>
                <c:pt idx="135">
                  <c:v>40.4</c:v>
                </c:pt>
                <c:pt idx="136">
                  <c:v>41.4</c:v>
                </c:pt>
                <c:pt idx="137">
                  <c:v>40.4</c:v>
                </c:pt>
                <c:pt idx="138">
                  <c:v>41.4</c:v>
                </c:pt>
                <c:pt idx="139">
                  <c:v>42.4</c:v>
                </c:pt>
                <c:pt idx="140">
                  <c:v>43.4</c:v>
                </c:pt>
                <c:pt idx="141">
                  <c:v>50.5</c:v>
                </c:pt>
                <c:pt idx="142">
                  <c:v>53.3</c:v>
                </c:pt>
                <c:pt idx="143">
                  <c:v>56.1</c:v>
                </c:pt>
                <c:pt idx="144">
                  <c:v>55.1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6A0-45CD-8F7E-9CF86845B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7967872"/>
        <c:axId val="137973760"/>
      </c:lineChart>
      <c:catAx>
        <c:axId val="137967872"/>
        <c:scaling>
          <c:orientation val="maxMin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it-IT"/>
          </a:p>
        </c:txPr>
        <c:crossAx val="137973760"/>
        <c:crosses val="autoZero"/>
        <c:auto val="1"/>
        <c:lblAlgn val="ctr"/>
        <c:lblOffset val="100"/>
        <c:noMultiLvlLbl val="0"/>
      </c:catAx>
      <c:valAx>
        <c:axId val="137973760"/>
        <c:scaling>
          <c:orientation val="minMax"/>
          <c:max val="80"/>
          <c:min val="20"/>
        </c:scaling>
        <c:delete val="1"/>
        <c:axPos val="r"/>
        <c:majorGridlines/>
        <c:numFmt formatCode="0" sourceLinked="1"/>
        <c:majorTickMark val="out"/>
        <c:minorTickMark val="none"/>
        <c:tickLblPos val="none"/>
        <c:crossAx val="13796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it-IT" dirty="0">
                <a:solidFill>
                  <a:schemeClr val="bg1"/>
                </a:solidFill>
              </a:rPr>
              <a:t>Variazioni consumi 2007-2017 a prezzi costanti </a:t>
            </a:r>
            <a:endParaRPr lang="en-US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Foglio1!$A$2:$A$13</c:f>
              <c:strCache>
                <c:ptCount val="12"/>
                <c:pt idx="0">
                  <c:v>trasporti</c:v>
                </c:pt>
                <c:pt idx="1">
                  <c:v>mobili elettrodomestici</c:v>
                </c:pt>
                <c:pt idx="2">
                  <c:v>alcolici e tabacco</c:v>
                </c:pt>
                <c:pt idx="3">
                  <c:v>alimentari</c:v>
                </c:pt>
                <c:pt idx="4">
                  <c:v>istruzione</c:v>
                </c:pt>
                <c:pt idx="5">
                  <c:v>vestiario e calzature</c:v>
                </c:pt>
                <c:pt idx="6">
                  <c:v>ricreazione e cultura</c:v>
                </c:pt>
                <c:pt idx="7">
                  <c:v>sanità</c:v>
                </c:pt>
                <c:pt idx="8">
                  <c:v>altri beni e servizi</c:v>
                </c:pt>
                <c:pt idx="9">
                  <c:v>abitazione e utenze</c:v>
                </c:pt>
                <c:pt idx="10">
                  <c:v>albergi e ristoranti</c:v>
                </c:pt>
                <c:pt idx="11">
                  <c:v>comunicazioni</c:v>
                </c:pt>
              </c:strCache>
            </c:strRef>
          </c:cat>
          <c:val>
            <c:numRef>
              <c:f>Foglio1!$B$2:$B$13</c:f>
              <c:numCache>
                <c:formatCode>0.0%</c:formatCode>
                <c:ptCount val="12"/>
                <c:pt idx="0">
                  <c:v>-0.14000000000000001</c:v>
                </c:pt>
                <c:pt idx="1">
                  <c:v>-0.125</c:v>
                </c:pt>
                <c:pt idx="2">
                  <c:v>-0.124</c:v>
                </c:pt>
                <c:pt idx="3">
                  <c:v>-9.8000000000000004E-2</c:v>
                </c:pt>
                <c:pt idx="4">
                  <c:v>-5.6000000000000001E-2</c:v>
                </c:pt>
                <c:pt idx="5">
                  <c:v>-4.8000000000000001E-2</c:v>
                </c:pt>
                <c:pt idx="6">
                  <c:v>0.01</c:v>
                </c:pt>
                <c:pt idx="7">
                  <c:v>3.2000000000000001E-2</c:v>
                </c:pt>
                <c:pt idx="8">
                  <c:v>3.3000000000000002E-2</c:v>
                </c:pt>
                <c:pt idx="9">
                  <c:v>4.2000000000000003E-2</c:v>
                </c:pt>
                <c:pt idx="10">
                  <c:v>7.8E-2</c:v>
                </c:pt>
                <c:pt idx="11">
                  <c:v>0.152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3-48D2-9708-688D9B8899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61349848"/>
        <c:axId val="561350176"/>
      </c:barChart>
      <c:catAx>
        <c:axId val="561349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solidFill>
            <a:schemeClr val="bg1">
              <a:lumMod val="65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1350176"/>
        <c:crosses val="autoZero"/>
        <c:auto val="1"/>
        <c:lblAlgn val="ctr"/>
        <c:lblOffset val="100"/>
        <c:noMultiLvlLbl val="0"/>
      </c:catAx>
      <c:valAx>
        <c:axId val="561350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1349848"/>
        <c:crosses val="autoZero"/>
        <c:crossBetween val="between"/>
      </c:valAx>
      <c:spPr>
        <a:solidFill>
          <a:schemeClr val="bg1">
            <a:lumMod val="65000"/>
          </a:schemeClr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39277636148375E-2"/>
          <c:y val="7.5036077474067542E-2"/>
          <c:w val="0.94088989826038372"/>
          <c:h val="0.821359192143660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PIL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9"/>
              <c:layout>
                <c:manualLayout>
                  <c:x val="-3.4224610459256649E-2"/>
                  <c:y val="-3.37181677687624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E87722">
                          <a:lumMod val="75000"/>
                        </a:srgb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09-42B8-96BC-F036FF9F6E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+mn-lt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Sheet1!$A$2:$A$21</c:f>
              <c:strCache>
                <c:ptCount val="20"/>
                <c:pt idx="0">
                  <c:v>2007 Q1</c:v>
                </c:pt>
                <c:pt idx="1">
                  <c:v>2008 Q1</c:v>
                </c:pt>
                <c:pt idx="2">
                  <c:v>2009 Q1</c:v>
                </c:pt>
                <c:pt idx="3">
                  <c:v>2010 Q1</c:v>
                </c:pt>
                <c:pt idx="4">
                  <c:v>2011 Q1</c:v>
                </c:pt>
                <c:pt idx="5">
                  <c:v>2012 Q1</c:v>
                </c:pt>
                <c:pt idx="6">
                  <c:v>2013 Q1</c:v>
                </c:pt>
                <c:pt idx="7">
                  <c:v>2014 Q1</c:v>
                </c:pt>
                <c:pt idx="8">
                  <c:v>2015 Q1</c:v>
                </c:pt>
                <c:pt idx="9">
                  <c:v>2016 Q1</c:v>
                </c:pt>
                <c:pt idx="10">
                  <c:v>2016 Q2</c:v>
                </c:pt>
                <c:pt idx="11">
                  <c:v>2016 Q3</c:v>
                </c:pt>
                <c:pt idx="12">
                  <c:v>2016 Q4</c:v>
                </c:pt>
                <c:pt idx="13">
                  <c:v>2017 Q1</c:v>
                </c:pt>
                <c:pt idx="14">
                  <c:v>2017 Q2</c:v>
                </c:pt>
                <c:pt idx="15">
                  <c:v>2017 Q3</c:v>
                </c:pt>
                <c:pt idx="16">
                  <c:v>2017 Q4</c:v>
                </c:pt>
                <c:pt idx="17">
                  <c:v>2018 Q1</c:v>
                </c:pt>
                <c:pt idx="18">
                  <c:v>2018 Q2</c:v>
                </c:pt>
                <c:pt idx="19">
                  <c:v>2018 q3</c:v>
                </c:pt>
              </c:strCache>
            </c:strRef>
          </c:cat>
          <c:val>
            <c:numRef>
              <c:f>Sheet1!$B$2:$B$21</c:f>
              <c:numCache>
                <c:formatCode>0.0</c:formatCode>
                <c:ptCount val="20"/>
                <c:pt idx="0">
                  <c:v>100.13</c:v>
                </c:pt>
                <c:pt idx="1">
                  <c:v>100.95</c:v>
                </c:pt>
                <c:pt idx="2">
                  <c:v>93.68</c:v>
                </c:pt>
                <c:pt idx="3">
                  <c:v>94.224999999999994</c:v>
                </c:pt>
                <c:pt idx="4">
                  <c:v>96.15</c:v>
                </c:pt>
                <c:pt idx="5">
                  <c:v>93.96</c:v>
                </c:pt>
                <c:pt idx="6">
                  <c:v>91.21</c:v>
                </c:pt>
                <c:pt idx="7">
                  <c:v>91.45</c:v>
                </c:pt>
                <c:pt idx="8">
                  <c:v>91.814999999999998</c:v>
                </c:pt>
                <c:pt idx="9">
                  <c:v>92.88</c:v>
                </c:pt>
                <c:pt idx="10">
                  <c:v>92.97</c:v>
                </c:pt>
                <c:pt idx="11">
                  <c:v>93.18</c:v>
                </c:pt>
                <c:pt idx="12">
                  <c:v>93.63</c:v>
                </c:pt>
                <c:pt idx="13">
                  <c:v>94.11</c:v>
                </c:pt>
                <c:pt idx="14">
                  <c:v>94.48</c:v>
                </c:pt>
                <c:pt idx="15">
                  <c:v>94.8</c:v>
                </c:pt>
                <c:pt idx="16">
                  <c:v>95.14</c:v>
                </c:pt>
                <c:pt idx="17">
                  <c:v>95.405000000000001</c:v>
                </c:pt>
                <c:pt idx="18" formatCode="0.00">
                  <c:v>95.89</c:v>
                </c:pt>
                <c:pt idx="19" formatCode="0.00">
                  <c:v>95.78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F-4A14-BF78-1306DA72663B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consumi e investimenti</c:v>
                </c:pt>
              </c:strCache>
            </c:strRef>
          </c:tx>
          <c:spPr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none"/>
          </c:marker>
          <c:dLbls>
            <c:dLbl>
              <c:idx val="19"/>
              <c:layout>
                <c:manualLayout>
                  <c:x val="-4.1354737638268323E-2"/>
                  <c:y val="4.2914031705697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222223">
                          <a:lumMod val="90000"/>
                          <a:lumOff val="10000"/>
                        </a:srgb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09-42B8-96BC-F036FF9F6E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Sheet1!$A$2:$A$21</c:f>
              <c:strCache>
                <c:ptCount val="20"/>
                <c:pt idx="0">
                  <c:v>2007 Q1</c:v>
                </c:pt>
                <c:pt idx="1">
                  <c:v>2008 Q1</c:v>
                </c:pt>
                <c:pt idx="2">
                  <c:v>2009 Q1</c:v>
                </c:pt>
                <c:pt idx="3">
                  <c:v>2010 Q1</c:v>
                </c:pt>
                <c:pt idx="4">
                  <c:v>2011 Q1</c:v>
                </c:pt>
                <c:pt idx="5">
                  <c:v>2012 Q1</c:v>
                </c:pt>
                <c:pt idx="6">
                  <c:v>2013 Q1</c:v>
                </c:pt>
                <c:pt idx="7">
                  <c:v>2014 Q1</c:v>
                </c:pt>
                <c:pt idx="8">
                  <c:v>2015 Q1</c:v>
                </c:pt>
                <c:pt idx="9">
                  <c:v>2016 Q1</c:v>
                </c:pt>
                <c:pt idx="10">
                  <c:v>2016 Q2</c:v>
                </c:pt>
                <c:pt idx="11">
                  <c:v>2016 Q3</c:v>
                </c:pt>
                <c:pt idx="12">
                  <c:v>2016 Q4</c:v>
                </c:pt>
                <c:pt idx="13">
                  <c:v>2017 Q1</c:v>
                </c:pt>
                <c:pt idx="14">
                  <c:v>2017 Q2</c:v>
                </c:pt>
                <c:pt idx="15">
                  <c:v>2017 Q3</c:v>
                </c:pt>
                <c:pt idx="16">
                  <c:v>2017 Q4</c:v>
                </c:pt>
                <c:pt idx="17">
                  <c:v>2018 Q1</c:v>
                </c:pt>
                <c:pt idx="18">
                  <c:v>2018 Q2</c:v>
                </c:pt>
                <c:pt idx="19">
                  <c:v>2018 q3</c:v>
                </c:pt>
              </c:strCache>
            </c:strRef>
          </c:cat>
          <c:val>
            <c:numRef>
              <c:f>Sheet1!$C$2:$C$21</c:f>
              <c:numCache>
                <c:formatCode>0.0</c:formatCode>
                <c:ptCount val="20"/>
                <c:pt idx="0">
                  <c:v>100.08</c:v>
                </c:pt>
                <c:pt idx="1">
                  <c:v>99.94</c:v>
                </c:pt>
                <c:pt idx="2">
                  <c:v>96.01</c:v>
                </c:pt>
                <c:pt idx="3">
                  <c:v>96.17</c:v>
                </c:pt>
                <c:pt idx="4">
                  <c:v>96.69</c:v>
                </c:pt>
                <c:pt idx="5">
                  <c:v>92.72</c:v>
                </c:pt>
                <c:pt idx="6">
                  <c:v>89.42</c:v>
                </c:pt>
                <c:pt idx="7">
                  <c:v>88.64</c:v>
                </c:pt>
                <c:pt idx="8">
                  <c:v>89.19</c:v>
                </c:pt>
                <c:pt idx="9">
                  <c:v>90.94</c:v>
                </c:pt>
                <c:pt idx="10">
                  <c:v>91.02</c:v>
                </c:pt>
                <c:pt idx="11">
                  <c:v>91.46</c:v>
                </c:pt>
                <c:pt idx="12">
                  <c:v>92.1</c:v>
                </c:pt>
                <c:pt idx="13">
                  <c:v>92.21</c:v>
                </c:pt>
                <c:pt idx="14">
                  <c:v>92.51</c:v>
                </c:pt>
                <c:pt idx="15">
                  <c:v>93.14</c:v>
                </c:pt>
                <c:pt idx="16">
                  <c:v>93.41</c:v>
                </c:pt>
                <c:pt idx="17">
                  <c:v>93.43</c:v>
                </c:pt>
                <c:pt idx="18" formatCode="0.00">
                  <c:v>94.02</c:v>
                </c:pt>
                <c:pt idx="19" formatCode="0.00">
                  <c:v>93.89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641736"/>
        <c:axId val="454631544"/>
      </c:lineChart>
      <c:lineChart>
        <c:grouping val="standard"/>
        <c:varyColors val="0"/>
        <c:ser>
          <c:idx val="1"/>
          <c:order val="2"/>
          <c:tx>
            <c:strRef>
              <c:f>Sheet1!$D$1</c:f>
              <c:strCache>
                <c:ptCount val="1"/>
                <c:pt idx="0">
                  <c:v>esportazioni (scala destra)</c:v>
                </c:pt>
              </c:strCache>
            </c:strRef>
          </c:tx>
          <c:spPr>
            <a:ln w="31750"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19"/>
              <c:layout>
                <c:manualLayout>
                  <c:x val="-5.5614991996291989E-2"/>
                  <c:y val="-4.29140317056975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400" b="1" i="0" u="none" strike="noStrike" kern="1200" baseline="0">
                      <a:solidFill>
                        <a:srgbClr val="B7BF12">
                          <a:lumMod val="75000"/>
                        </a:srgb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09-42B8-96BC-F036FF9F6E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Sheet1!$A$2:$A$21</c:f>
              <c:strCache>
                <c:ptCount val="20"/>
                <c:pt idx="0">
                  <c:v>2007 Q1</c:v>
                </c:pt>
                <c:pt idx="1">
                  <c:v>2008 Q1</c:v>
                </c:pt>
                <c:pt idx="2">
                  <c:v>2009 Q1</c:v>
                </c:pt>
                <c:pt idx="3">
                  <c:v>2010 Q1</c:v>
                </c:pt>
                <c:pt idx="4">
                  <c:v>2011 Q1</c:v>
                </c:pt>
                <c:pt idx="5">
                  <c:v>2012 Q1</c:v>
                </c:pt>
                <c:pt idx="6">
                  <c:v>2013 Q1</c:v>
                </c:pt>
                <c:pt idx="7">
                  <c:v>2014 Q1</c:v>
                </c:pt>
                <c:pt idx="8">
                  <c:v>2015 Q1</c:v>
                </c:pt>
                <c:pt idx="9">
                  <c:v>2016 Q1</c:v>
                </c:pt>
                <c:pt idx="10">
                  <c:v>2016 Q2</c:v>
                </c:pt>
                <c:pt idx="11">
                  <c:v>2016 Q3</c:v>
                </c:pt>
                <c:pt idx="12">
                  <c:v>2016 Q4</c:v>
                </c:pt>
                <c:pt idx="13">
                  <c:v>2017 Q1</c:v>
                </c:pt>
                <c:pt idx="14">
                  <c:v>2017 Q2</c:v>
                </c:pt>
                <c:pt idx="15">
                  <c:v>2017 Q3</c:v>
                </c:pt>
                <c:pt idx="16">
                  <c:v>2017 Q4</c:v>
                </c:pt>
                <c:pt idx="17">
                  <c:v>2018 Q1</c:v>
                </c:pt>
                <c:pt idx="18">
                  <c:v>2018 Q2</c:v>
                </c:pt>
                <c:pt idx="19">
                  <c:v>2018 q3</c:v>
                </c:pt>
              </c:strCache>
            </c:strRef>
          </c:cat>
          <c:val>
            <c:numRef>
              <c:f>Sheet1!$D$2:$D$21</c:f>
              <c:numCache>
                <c:formatCode>0.0</c:formatCode>
                <c:ptCount val="20"/>
                <c:pt idx="0">
                  <c:v>98.89</c:v>
                </c:pt>
                <c:pt idx="1">
                  <c:v>101.94</c:v>
                </c:pt>
                <c:pt idx="2">
                  <c:v>79.13</c:v>
                </c:pt>
                <c:pt idx="3">
                  <c:v>84.24</c:v>
                </c:pt>
                <c:pt idx="4">
                  <c:v>93.05</c:v>
                </c:pt>
                <c:pt idx="5">
                  <c:v>94.54</c:v>
                </c:pt>
                <c:pt idx="6">
                  <c:v>96.14</c:v>
                </c:pt>
                <c:pt idx="7">
                  <c:v>97.69</c:v>
                </c:pt>
                <c:pt idx="8">
                  <c:v>102.37</c:v>
                </c:pt>
                <c:pt idx="9">
                  <c:v>103.5</c:v>
                </c:pt>
                <c:pt idx="10">
                  <c:v>105.22</c:v>
                </c:pt>
                <c:pt idx="11">
                  <c:v>106.01</c:v>
                </c:pt>
                <c:pt idx="12">
                  <c:v>107.86</c:v>
                </c:pt>
                <c:pt idx="13">
                  <c:v>110.58</c:v>
                </c:pt>
                <c:pt idx="14">
                  <c:v>110.44</c:v>
                </c:pt>
                <c:pt idx="15">
                  <c:v>112.42</c:v>
                </c:pt>
                <c:pt idx="16">
                  <c:v>114.39</c:v>
                </c:pt>
                <c:pt idx="17">
                  <c:v>111.98</c:v>
                </c:pt>
                <c:pt idx="18" formatCode="0.00">
                  <c:v>111.46</c:v>
                </c:pt>
                <c:pt idx="19" formatCode="0.00">
                  <c:v>113.49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1975568"/>
        <c:axId val="401978192"/>
      </c:lineChart>
      <c:dateAx>
        <c:axId val="454641736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2580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8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31544"/>
        <c:crosses val="autoZero"/>
        <c:auto val="1"/>
        <c:lblOffset val="100"/>
        <c:baseTimeUnit val="months"/>
        <c:majorTimeUnit val="months"/>
        <c:minorTimeUnit val="months"/>
      </c:dateAx>
      <c:valAx>
        <c:axId val="454631544"/>
        <c:scaling>
          <c:orientation val="minMax"/>
          <c:max val="110"/>
          <c:min val="85"/>
        </c:scaling>
        <c:delete val="0"/>
        <c:axPos val="l"/>
        <c:numFmt formatCode="0.0" sourceLinked="1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41736"/>
        <c:crosses val="autoZero"/>
        <c:crossBetween val="between"/>
      </c:valAx>
      <c:valAx>
        <c:axId val="401978192"/>
        <c:scaling>
          <c:orientation val="minMax"/>
          <c:max val="115"/>
          <c:min val="75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="0">
                <a:solidFill>
                  <a:schemeClr val="bg1"/>
                </a:solidFill>
                <a:latin typeface="+mn-lt"/>
              </a:defRPr>
            </a:pPr>
            <a:endParaRPr lang="it-IT"/>
          </a:p>
        </c:txPr>
        <c:crossAx val="401975568"/>
        <c:crosses val="max"/>
        <c:crossBetween val="between"/>
      </c:valAx>
      <c:catAx>
        <c:axId val="401975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197819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5024907162375564"/>
          <c:y val="6.7188940247882828E-2"/>
          <c:w val="0.29138774956567981"/>
          <c:h val="0.23297395446526775"/>
        </c:manualLayout>
      </c:layout>
      <c:overlay val="0"/>
      <c:spPr>
        <a:noFill/>
        <a:ln w="25162">
          <a:noFill/>
        </a:ln>
      </c:spPr>
      <c:txPr>
        <a:bodyPr/>
        <a:lstStyle/>
        <a:p>
          <a:pPr>
            <a:defRPr lang="it-IT" sz="1600" b="1" i="0" u="none" strike="noStrike" kern="1200" baseline="0">
              <a:solidFill>
                <a:schemeClr val="bg1"/>
              </a:solidFill>
              <a:latin typeface="+mn-lt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it-IT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Leader </c:v>
                </c:pt>
                <c:pt idx="1">
                  <c:v>Follower</c:v>
                </c:pt>
                <c:pt idx="2">
                  <c:v>Piccoli brand</c:v>
                </c:pt>
                <c:pt idx="3">
                  <c:v>Marca del distributore</c:v>
                </c:pt>
              </c:strCache>
            </c:strRef>
          </c:cat>
          <c:val>
            <c:numRef>
              <c:f>Foglio1!$B$2:$B$5</c:f>
              <c:numCache>
                <c:formatCode>0.0%</c:formatCode>
                <c:ptCount val="4"/>
                <c:pt idx="0">
                  <c:v>2E-3</c:v>
                </c:pt>
                <c:pt idx="1">
                  <c:v>2.5999999999999999E-2</c:v>
                </c:pt>
                <c:pt idx="2">
                  <c:v>3.5999999999999997E-2</c:v>
                </c:pt>
                <c:pt idx="3">
                  <c:v>4.5999999999999999E-2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3-48D2-9708-688D9B8899BC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I sem. 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Leader </c:v>
                </c:pt>
                <c:pt idx="1">
                  <c:v>Follower</c:v>
                </c:pt>
                <c:pt idx="2">
                  <c:v>Piccoli brand</c:v>
                </c:pt>
                <c:pt idx="3">
                  <c:v>Marca del distributore</c:v>
                </c:pt>
              </c:strCache>
            </c:strRef>
          </c:cat>
          <c:val>
            <c:numRef>
              <c:f>Foglio1!$C$2:$C$5</c:f>
              <c:numCache>
                <c:formatCode>0.0%</c:formatCode>
                <c:ptCount val="4"/>
                <c:pt idx="0">
                  <c:v>-0.01</c:v>
                </c:pt>
                <c:pt idx="1">
                  <c:v>-2E-3</c:v>
                </c:pt>
                <c:pt idx="2">
                  <c:v>4.2999999999999997E-2</c:v>
                </c:pt>
                <c:pt idx="3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9-4334-833F-DA40E33EB4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61349848"/>
        <c:axId val="561350176"/>
      </c:barChart>
      <c:catAx>
        <c:axId val="561349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solidFill>
            <a:schemeClr val="bg1">
              <a:lumMod val="65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1350176"/>
        <c:crosses val="autoZero"/>
        <c:auto val="1"/>
        <c:lblAlgn val="ctr"/>
        <c:lblOffset val="100"/>
        <c:noMultiLvlLbl val="0"/>
      </c:catAx>
      <c:valAx>
        <c:axId val="561350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61349848"/>
        <c:crosses val="autoZero"/>
        <c:crossBetween val="between"/>
      </c:valAx>
      <c:spPr>
        <a:solidFill>
          <a:schemeClr val="bg1">
            <a:lumMod val="65000"/>
          </a:schemeClr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636606896688481E-2"/>
          <c:y val="0.13560574148060703"/>
          <c:w val="0.94672678620662298"/>
          <c:h val="0.68085430203480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Da meno di 1 volta al mese a tutti i giorni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TELEVISIONE</c:v>
                </c:pt>
                <c:pt idx="1">
                  <c:v>INTERNET</c:v>
                </c:pt>
                <c:pt idx="2">
                  <c:v>RADIO</c:v>
                </c:pt>
                <c:pt idx="3">
                  <c:v>QUOTIDIANI</c:v>
                </c:pt>
              </c:strCache>
            </c:strRef>
          </c:cat>
          <c:val>
            <c:numRef>
              <c:f>Foglio1!$B$2:$B$5</c:f>
              <c:numCache>
                <c:formatCode>0%</c:formatCode>
                <c:ptCount val="4"/>
                <c:pt idx="0">
                  <c:v>0.9</c:v>
                </c:pt>
                <c:pt idx="1">
                  <c:v>0.7</c:v>
                </c:pt>
                <c:pt idx="2">
                  <c:v>0.66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83-4EA6-8369-3F6B3165808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Tutti i giorni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TELEVISIONE</c:v>
                </c:pt>
                <c:pt idx="1">
                  <c:v>INTERNET</c:v>
                </c:pt>
                <c:pt idx="2">
                  <c:v>RADIO</c:v>
                </c:pt>
                <c:pt idx="3">
                  <c:v>QUOTIDIANI</c:v>
                </c:pt>
              </c:strCache>
            </c:strRef>
          </c:cat>
          <c:val>
            <c:numRef>
              <c:f>Foglio1!$C$2:$C$5</c:f>
              <c:numCache>
                <c:formatCode>0%</c:formatCode>
                <c:ptCount val="4"/>
                <c:pt idx="0">
                  <c:v>0.69</c:v>
                </c:pt>
                <c:pt idx="1">
                  <c:v>0.42</c:v>
                </c:pt>
                <c:pt idx="2">
                  <c:v>0.25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83-4EA6-8369-3F6B31658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1565960"/>
        <c:axId val="335702816"/>
      </c:barChart>
      <c:catAx>
        <c:axId val="33156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5702816"/>
        <c:crosses val="autoZero"/>
        <c:auto val="1"/>
        <c:lblAlgn val="ctr"/>
        <c:lblOffset val="100"/>
        <c:noMultiLvlLbl val="0"/>
      </c:catAx>
      <c:valAx>
        <c:axId val="3357028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3156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636606896688481E-2"/>
          <c:y val="0.13560574148060703"/>
          <c:w val="0.94672678620662298"/>
          <c:h val="0.789443323086253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Fonti utilizzate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Foglio1!$A$2:$A$12</c:f>
              <c:strCache>
                <c:ptCount val="11"/>
                <c:pt idx="0">
                  <c:v>Social Network</c:v>
                </c:pt>
                <c:pt idx="1">
                  <c:v>Motori di ricerca</c:v>
                </c:pt>
                <c:pt idx="2">
                  <c:v>Aggregatori di notizie e portali</c:v>
                </c:pt>
                <c:pt idx="3">
                  <c:v>Siti web/app di quotidiani locali</c:v>
                </c:pt>
                <c:pt idx="4">
                  <c:v>Siti web/app di quotidiani nazionali</c:v>
                </c:pt>
                <c:pt idx="5">
                  <c:v>Siti web/app di TV nazionali</c:v>
                </c:pt>
                <c:pt idx="6">
                  <c:v>Siti web/app di riviste e periodici</c:v>
                </c:pt>
                <c:pt idx="7">
                  <c:v>Testate native digitali</c:v>
                </c:pt>
                <c:pt idx="8">
                  <c:v>Siti web/app di TV locali</c:v>
                </c:pt>
                <c:pt idx="9">
                  <c:v>Siti web/app di radio locali</c:v>
                </c:pt>
                <c:pt idx="10">
                  <c:v>Siti web/app di radio nazionali</c:v>
                </c:pt>
              </c:strCache>
            </c:strRef>
          </c:cat>
          <c:val>
            <c:numRef>
              <c:f>Foglio1!$B$2:$B$12</c:f>
              <c:numCache>
                <c:formatCode>0%</c:formatCode>
                <c:ptCount val="11"/>
                <c:pt idx="0">
                  <c:v>0.37</c:v>
                </c:pt>
                <c:pt idx="1">
                  <c:v>0.37</c:v>
                </c:pt>
                <c:pt idx="2">
                  <c:v>0.16</c:v>
                </c:pt>
                <c:pt idx="3">
                  <c:v>0.17</c:v>
                </c:pt>
                <c:pt idx="4">
                  <c:v>0.15</c:v>
                </c:pt>
                <c:pt idx="5">
                  <c:v>0.09</c:v>
                </c:pt>
                <c:pt idx="6">
                  <c:v>0.09</c:v>
                </c:pt>
                <c:pt idx="7">
                  <c:v>0.09</c:v>
                </c:pt>
                <c:pt idx="8">
                  <c:v>0.08</c:v>
                </c:pt>
                <c:pt idx="9">
                  <c:v>0.06</c:v>
                </c:pt>
                <c:pt idx="1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3-49DF-8CF6-E91E00B731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31565960"/>
        <c:axId val="335702816"/>
      </c:barChart>
      <c:catAx>
        <c:axId val="3315659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5702816"/>
        <c:crosses val="autoZero"/>
        <c:auto val="1"/>
        <c:lblAlgn val="ctr"/>
        <c:lblOffset val="100"/>
        <c:noMultiLvlLbl val="0"/>
      </c:catAx>
      <c:valAx>
        <c:axId val="33570281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33156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DB-426D-9A00-93617B801C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DB-426D-9A00-93617B801C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Fonti agoritmiche</c:v>
                </c:pt>
                <c:pt idx="1">
                  <c:v>Fonti editoriali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D3-461B-A531-5A500A08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65000"/>
      </a:schemeClr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6653648192243E-2"/>
          <c:y val="0.10326402066395081"/>
          <c:w val="0.45362026691542562"/>
          <c:h val="0.79347195867209841"/>
        </c:manualLayout>
      </c:layout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Conoscenza Sostenibilità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75-4756-AABF-382C4791596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75-4756-AABF-382C4791596E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75-4756-AABF-382C4791596E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381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75-4756-AABF-382C4791596E}"/>
              </c:ext>
            </c:extLst>
          </c:dPt>
          <c:dLbls>
            <c:dLbl>
              <c:idx val="0"/>
              <c:layout>
                <c:manualLayout>
                  <c:x val="4.2371764523756383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75-4756-AABF-382C4791596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6875-4756-AABF-382C4791596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6875-4756-AABF-382C4791596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6875-4756-AABF-382C479159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So bene di cosa si tratta</c:v>
                </c:pt>
                <c:pt idx="1">
                  <c:v>Conosco a grandi linee</c:v>
                </c:pt>
                <c:pt idx="2">
                  <c:v>Ne ho solo sentito parlare</c:v>
                </c:pt>
                <c:pt idx="3">
                  <c:v>Non ne ho sentito parlare</c:v>
                </c:pt>
              </c:strCache>
            </c:strRef>
          </c:cat>
          <c:val>
            <c:numRef>
              <c:f>Foglio1!$B$2:$B$5</c:f>
              <c:numCache>
                <c:formatCode>0</c:formatCode>
                <c:ptCount val="4"/>
                <c:pt idx="0">
                  <c:v>19.600000000000001</c:v>
                </c:pt>
                <c:pt idx="1">
                  <c:v>52</c:v>
                </c:pt>
                <c:pt idx="2">
                  <c:v>21.7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75-4756-AABF-382C47915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558453850976172"/>
          <c:y val="0.22239687939793953"/>
          <c:w val="0.37993800527256844"/>
          <c:h val="0.549876626324109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927912193665802"/>
          <c:h val="0.78975617977407475"/>
        </c:manualLayout>
      </c:layout>
      <c:lineChart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 So bene di cosa si tratta</c:v>
                </c:pt>
              </c:strCache>
            </c:strRef>
          </c:tx>
          <c:spPr>
            <a:ln w="57150" cap="rnd">
              <a:solidFill>
                <a:srgbClr val="38572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fld id="{05314395-1AAD-461B-A790-7BC736E1DA2E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45D-46F9-A69B-F9E264561A6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5D-46F9-A69B-F9E264561A6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20%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5D-46F9-A69B-F9E264561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Foglio1!$A$2:$A$4</c:f>
              <c:numCache>
                <c:formatCode>General</c:formatCode>
                <c:ptCount val="3"/>
                <c:pt idx="0">
                  <c:v>2014</c:v>
                </c:pt>
              </c:numCache>
            </c:num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12</c:v>
                </c:pt>
                <c:pt idx="1">
                  <c:v>15</c:v>
                </c:pt>
                <c:pt idx="2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45D-46F9-A69B-F9E264561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1486080"/>
        <c:axId val="391506744"/>
      </c:lineChart>
      <c:catAx>
        <c:axId val="391486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91506744"/>
        <c:crosses val="autoZero"/>
        <c:auto val="1"/>
        <c:lblAlgn val="ctr"/>
        <c:lblOffset val="100"/>
        <c:noMultiLvlLbl val="0"/>
      </c:catAx>
      <c:valAx>
        <c:axId val="391506744"/>
        <c:scaling>
          <c:orientation val="minMax"/>
          <c:max val="2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9148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9822156047950348"/>
          <c:w val="1"/>
          <c:h val="0.290815588937094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885020804251399E-2"/>
          <c:y val="7.5036162719215524E-2"/>
          <c:w val="0.94088989826038372"/>
          <c:h val="0.821359192143660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Reddito disponibile (*)</c:v>
                </c:pt>
              </c:strCache>
            </c:strRef>
          </c:tx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0F-449F-802A-CDB9CF397867}"/>
                </c:ext>
              </c:extLst>
            </c:dLbl>
            <c:dLbl>
              <c:idx val="6"/>
              <c:layout>
                <c:manualLayout>
                  <c:x val="-1.7112305229628377E-2"/>
                  <c:y val="-1.83917278738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0F-449F-802A-CDB9CF3978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200" b="1" i="0" u="none" strike="noStrike" kern="1200" baseline="0">
                    <a:solidFill>
                      <a:srgbClr val="D3734D"/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-5.3</c:v>
                </c:pt>
                <c:pt idx="1">
                  <c:v>-0.66</c:v>
                </c:pt>
                <c:pt idx="2">
                  <c:v>0.39</c:v>
                </c:pt>
                <c:pt idx="3">
                  <c:v>1.4</c:v>
                </c:pt>
                <c:pt idx="4">
                  <c:v>1.32</c:v>
                </c:pt>
                <c:pt idx="5">
                  <c:v>0.57999999999999996</c:v>
                </c:pt>
                <c:pt idx="6">
                  <c:v>0.84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9DF-4A14-BF78-1306DA72663B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 Spesa per consumi (*)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5650635895058902E-2"/>
                  <c:y val="1.22611519159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63-45D1-A261-C586CAFD8162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63-45D1-A261-C586CAFD81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-3.95</c:v>
                </c:pt>
                <c:pt idx="1">
                  <c:v>-2.46</c:v>
                </c:pt>
                <c:pt idx="2">
                  <c:v>0.26</c:v>
                </c:pt>
                <c:pt idx="3">
                  <c:v>1.87</c:v>
                </c:pt>
                <c:pt idx="4">
                  <c:v>1.43</c:v>
                </c:pt>
                <c:pt idx="5">
                  <c:v>1.37</c:v>
                </c:pt>
                <c:pt idx="6">
                  <c:v>0.53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7E-428A-9FC3-6ED0C3D5F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641736"/>
        <c:axId val="454631544"/>
      </c:lineChart>
      <c:lineChart>
        <c:grouping val="standard"/>
        <c:varyColors val="0"/>
        <c:ser>
          <c:idx val="3"/>
          <c:order val="1"/>
          <c:tx>
            <c:strRef>
              <c:f>Sheet1!$C$1</c:f>
              <c:strCache>
                <c:ptCount val="1"/>
                <c:pt idx="0">
                  <c:v>Propensione al risparmio (scala destra)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0F-449F-802A-CDB9CF39786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0F-449F-802A-CDB9CF39786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Sheet1!$C$2:$C$8</c:f>
              <c:numCache>
                <c:formatCode>0.0</c:formatCode>
                <c:ptCount val="7"/>
                <c:pt idx="0">
                  <c:v>7.74</c:v>
                </c:pt>
                <c:pt idx="1">
                  <c:v>7.96</c:v>
                </c:pt>
                <c:pt idx="2">
                  <c:v>9.18</c:v>
                </c:pt>
                <c:pt idx="3">
                  <c:v>8.73</c:v>
                </c:pt>
                <c:pt idx="4">
                  <c:v>8.51</c:v>
                </c:pt>
                <c:pt idx="5">
                  <c:v>8</c:v>
                </c:pt>
                <c:pt idx="6">
                  <c:v>8.1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2864256"/>
        <c:axId val="392863272"/>
      </c:lineChart>
      <c:dateAx>
        <c:axId val="454641736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2580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31544"/>
        <c:crosses val="autoZero"/>
        <c:auto val="1"/>
        <c:lblOffset val="100"/>
        <c:baseTimeUnit val="months"/>
        <c:majorTimeUnit val="months"/>
        <c:minorTimeUnit val="months"/>
      </c:dateAx>
      <c:valAx>
        <c:axId val="454631544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41736"/>
        <c:crosses val="autoZero"/>
        <c:crossBetween val="between"/>
      </c:valAx>
      <c:valAx>
        <c:axId val="392863272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solidFill>
                  <a:schemeClr val="bg1"/>
                </a:solidFill>
                <a:latin typeface="+mn-lt"/>
              </a:defRPr>
            </a:pPr>
            <a:endParaRPr lang="it-IT"/>
          </a:p>
        </c:txPr>
        <c:crossAx val="392864256"/>
        <c:crosses val="max"/>
        <c:crossBetween val="between"/>
      </c:valAx>
      <c:catAx>
        <c:axId val="39286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286327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8.0373825269440202E-2"/>
          <c:y val="8.8645920042970117E-2"/>
          <c:w val="0.28707430333604617"/>
          <c:h val="0.17297999332394759"/>
        </c:manualLayout>
      </c:layout>
      <c:overlay val="0"/>
      <c:spPr>
        <a:noFill/>
        <a:ln w="25162">
          <a:noFill/>
        </a:ln>
      </c:spPr>
      <c:txPr>
        <a:bodyPr/>
        <a:lstStyle/>
        <a:p>
          <a:pPr>
            <a:defRPr lang="it-IT" sz="1060" b="1" i="0" u="none" strike="noStrike" kern="1200" baseline="0">
              <a:solidFill>
                <a:schemeClr val="bg1"/>
              </a:solidFill>
              <a:latin typeface="+mn-lt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885020804251399E-2"/>
          <c:y val="7.5036162719215524E-2"/>
          <c:w val="0.94088989826038372"/>
          <c:h val="0.821359192143660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totale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1390381537035347E-2"/>
                  <c:y val="-2.452230383182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0F-449F-802A-CDB9CF397867}"/>
                </c:ext>
              </c:extLst>
            </c:dLbl>
            <c:dLbl>
              <c:idx val="24"/>
              <c:layout>
                <c:manualLayout>
                  <c:x val="-3.1372559587651831E-2"/>
                  <c:y val="-2.7587591810805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F5-4833-8963-35D82008384E}"/>
                </c:ext>
              </c:extLst>
            </c:dLbl>
            <c:dLbl>
              <c:idx val="42"/>
              <c:layout>
                <c:manualLayout>
                  <c:x val="-3.1372559587651831E-2"/>
                  <c:y val="3.6783455747740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FA-4953-AF03-57899BECF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200" b="1" i="0" u="none" strike="noStrike" kern="1200" baseline="0">
                    <a:solidFill>
                      <a:srgbClr val="FFC000"/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Sheet1!$A$2:$A$44</c:f>
              <c:strCache>
                <c:ptCount val="43"/>
                <c:pt idx="0">
                  <c:v>2008 Q1</c:v>
                </c:pt>
                <c:pt idx="1">
                  <c:v>2008 Q2</c:v>
                </c:pt>
                <c:pt idx="2">
                  <c:v>2008 Q3</c:v>
                </c:pt>
                <c:pt idx="3">
                  <c:v>2008 Q4</c:v>
                </c:pt>
                <c:pt idx="4">
                  <c:v>2009 Q1</c:v>
                </c:pt>
                <c:pt idx="5">
                  <c:v>2009 Q2</c:v>
                </c:pt>
                <c:pt idx="6">
                  <c:v>2009 Q3</c:v>
                </c:pt>
                <c:pt idx="7">
                  <c:v>2009 Q4</c:v>
                </c:pt>
                <c:pt idx="8">
                  <c:v>2010 Q1</c:v>
                </c:pt>
                <c:pt idx="9">
                  <c:v>2010 Q2</c:v>
                </c:pt>
                <c:pt idx="10">
                  <c:v>2010 Q3</c:v>
                </c:pt>
                <c:pt idx="11">
                  <c:v>2010 Q4</c:v>
                </c:pt>
                <c:pt idx="12">
                  <c:v>2011 Q1</c:v>
                </c:pt>
                <c:pt idx="13">
                  <c:v>2011 Q2</c:v>
                </c:pt>
                <c:pt idx="14">
                  <c:v>2011 Q3</c:v>
                </c:pt>
                <c:pt idx="15">
                  <c:v>2011 Q4</c:v>
                </c:pt>
                <c:pt idx="16">
                  <c:v>2012 Q1</c:v>
                </c:pt>
                <c:pt idx="17">
                  <c:v>2012 Q2</c:v>
                </c:pt>
                <c:pt idx="18">
                  <c:v>2012 Q3</c:v>
                </c:pt>
                <c:pt idx="19">
                  <c:v>2012 Q4</c:v>
                </c:pt>
                <c:pt idx="20">
                  <c:v>2013 Q1</c:v>
                </c:pt>
                <c:pt idx="21">
                  <c:v>2013 Q2</c:v>
                </c:pt>
                <c:pt idx="22">
                  <c:v>2013 Q3</c:v>
                </c:pt>
                <c:pt idx="23">
                  <c:v>2013 Q4</c:v>
                </c:pt>
                <c:pt idx="24">
                  <c:v>2014 Q1</c:v>
                </c:pt>
                <c:pt idx="25">
                  <c:v>2014 Q2</c:v>
                </c:pt>
                <c:pt idx="26">
                  <c:v>2014 Q3</c:v>
                </c:pt>
                <c:pt idx="27">
                  <c:v>2014 Q4</c:v>
                </c:pt>
                <c:pt idx="28">
                  <c:v>2015 Q1</c:v>
                </c:pt>
                <c:pt idx="29">
                  <c:v>2015 Q2</c:v>
                </c:pt>
                <c:pt idx="30">
                  <c:v>2015 Q3</c:v>
                </c:pt>
                <c:pt idx="31">
                  <c:v>2015 Q4</c:v>
                </c:pt>
                <c:pt idx="32">
                  <c:v>2016 Q1</c:v>
                </c:pt>
                <c:pt idx="33">
                  <c:v>2016 Q2</c:v>
                </c:pt>
                <c:pt idx="34">
                  <c:v>2016 Q3</c:v>
                </c:pt>
                <c:pt idx="35">
                  <c:v>2016 Q4</c:v>
                </c:pt>
                <c:pt idx="36">
                  <c:v>2017 Q1</c:v>
                </c:pt>
                <c:pt idx="37">
                  <c:v>2017 Q2</c:v>
                </c:pt>
                <c:pt idx="38">
                  <c:v>2017 Q3</c:v>
                </c:pt>
                <c:pt idx="39">
                  <c:v>2017 Q4</c:v>
                </c:pt>
                <c:pt idx="40">
                  <c:v>2018 Q1</c:v>
                </c:pt>
                <c:pt idx="41">
                  <c:v>2018 Q2</c:v>
                </c:pt>
                <c:pt idx="42">
                  <c:v>2018 Q3</c:v>
                </c:pt>
              </c:strCache>
            </c:strRef>
          </c:cat>
          <c:val>
            <c:numRef>
              <c:f>Sheet1!$B$2:$B$44</c:f>
              <c:numCache>
                <c:formatCode>0.00</c:formatCode>
                <c:ptCount val="43"/>
                <c:pt idx="0">
                  <c:v>6.56</c:v>
                </c:pt>
                <c:pt idx="1">
                  <c:v>6.77</c:v>
                </c:pt>
                <c:pt idx="2">
                  <c:v>6.68</c:v>
                </c:pt>
                <c:pt idx="3">
                  <c:v>6.89</c:v>
                </c:pt>
                <c:pt idx="4">
                  <c:v>7.33</c:v>
                </c:pt>
                <c:pt idx="5">
                  <c:v>7.47</c:v>
                </c:pt>
                <c:pt idx="6">
                  <c:v>7.95</c:v>
                </c:pt>
                <c:pt idx="7">
                  <c:v>8.19</c:v>
                </c:pt>
                <c:pt idx="8">
                  <c:v>8.4499999999999993</c:v>
                </c:pt>
                <c:pt idx="9">
                  <c:v>8.4600000000000009</c:v>
                </c:pt>
                <c:pt idx="10">
                  <c:v>8.19</c:v>
                </c:pt>
                <c:pt idx="11">
                  <c:v>8.23</c:v>
                </c:pt>
                <c:pt idx="12">
                  <c:v>7.98</c:v>
                </c:pt>
                <c:pt idx="13">
                  <c:v>8</c:v>
                </c:pt>
                <c:pt idx="14">
                  <c:v>8.49</c:v>
                </c:pt>
                <c:pt idx="15">
                  <c:v>9.18</c:v>
                </c:pt>
                <c:pt idx="16">
                  <c:v>9.99</c:v>
                </c:pt>
                <c:pt idx="17">
                  <c:v>10.57</c:v>
                </c:pt>
                <c:pt idx="18">
                  <c:v>10.8</c:v>
                </c:pt>
                <c:pt idx="19">
                  <c:v>11.34</c:v>
                </c:pt>
                <c:pt idx="20">
                  <c:v>11.81</c:v>
                </c:pt>
                <c:pt idx="21">
                  <c:v>12.15</c:v>
                </c:pt>
                <c:pt idx="22">
                  <c:v>12.22</c:v>
                </c:pt>
                <c:pt idx="23">
                  <c:v>12.34</c:v>
                </c:pt>
                <c:pt idx="24">
                  <c:v>12.76</c:v>
                </c:pt>
                <c:pt idx="25">
                  <c:v>12.430999755859375</c:v>
                </c:pt>
                <c:pt idx="26">
                  <c:v>12.56</c:v>
                </c:pt>
                <c:pt idx="27">
                  <c:v>12.76</c:v>
                </c:pt>
                <c:pt idx="28">
                  <c:v>12.38</c:v>
                </c:pt>
                <c:pt idx="29">
                  <c:v>12.19</c:v>
                </c:pt>
                <c:pt idx="30">
                  <c:v>11.54</c:v>
                </c:pt>
                <c:pt idx="31">
                  <c:v>11.53</c:v>
                </c:pt>
                <c:pt idx="32">
                  <c:v>11.58</c:v>
                </c:pt>
                <c:pt idx="33">
                  <c:v>11.65</c:v>
                </c:pt>
                <c:pt idx="34">
                  <c:v>11.65</c:v>
                </c:pt>
                <c:pt idx="35">
                  <c:v>11.77</c:v>
                </c:pt>
                <c:pt idx="36">
                  <c:v>11.56</c:v>
                </c:pt>
                <c:pt idx="37">
                  <c:v>11.2</c:v>
                </c:pt>
                <c:pt idx="38">
                  <c:v>11.32</c:v>
                </c:pt>
                <c:pt idx="39">
                  <c:v>10.99</c:v>
                </c:pt>
                <c:pt idx="40">
                  <c:v>10.94</c:v>
                </c:pt>
                <c:pt idx="41">
                  <c:v>10.71</c:v>
                </c:pt>
                <c:pt idx="42">
                  <c:v>10.24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4641736"/>
        <c:axId val="454631544"/>
      </c:lineChart>
      <c:lineChart>
        <c:grouping val="standard"/>
        <c:varyColors val="0"/>
        <c:ser>
          <c:idx val="3"/>
          <c:order val="1"/>
          <c:tx>
            <c:strRef>
              <c:f>Sheet1!$C$1</c:f>
              <c:strCache>
                <c:ptCount val="1"/>
                <c:pt idx="0">
                  <c:v>15-24 anni (scala destra)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0F-449F-802A-CDB9CF39786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A0F-449F-802A-CDB9CF397867}"/>
                </c:ext>
              </c:extLst>
            </c:dLbl>
            <c:dLbl>
              <c:idx val="24"/>
              <c:layout>
                <c:manualLayout>
                  <c:x val="-3.1372559587651831E-2"/>
                  <c:y val="-3.67834557477408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F5-4833-8963-35D82008384E}"/>
                </c:ext>
              </c:extLst>
            </c:dLbl>
            <c:dLbl>
              <c:idx val="42"/>
              <c:layout>
                <c:manualLayout>
                  <c:x val="-3.2798585023454292E-2"/>
                  <c:y val="-2.14570158528487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3FA-4953-AF03-57899BECF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Sheet1!$A$2:$A$44</c:f>
              <c:strCache>
                <c:ptCount val="43"/>
                <c:pt idx="0">
                  <c:v>2008 Q1</c:v>
                </c:pt>
                <c:pt idx="1">
                  <c:v>2008 Q2</c:v>
                </c:pt>
                <c:pt idx="2">
                  <c:v>2008 Q3</c:v>
                </c:pt>
                <c:pt idx="3">
                  <c:v>2008 Q4</c:v>
                </c:pt>
                <c:pt idx="4">
                  <c:v>2009 Q1</c:v>
                </c:pt>
                <c:pt idx="5">
                  <c:v>2009 Q2</c:v>
                </c:pt>
                <c:pt idx="6">
                  <c:v>2009 Q3</c:v>
                </c:pt>
                <c:pt idx="7">
                  <c:v>2009 Q4</c:v>
                </c:pt>
                <c:pt idx="8">
                  <c:v>2010 Q1</c:v>
                </c:pt>
                <c:pt idx="9">
                  <c:v>2010 Q2</c:v>
                </c:pt>
                <c:pt idx="10">
                  <c:v>2010 Q3</c:v>
                </c:pt>
                <c:pt idx="11">
                  <c:v>2010 Q4</c:v>
                </c:pt>
                <c:pt idx="12">
                  <c:v>2011 Q1</c:v>
                </c:pt>
                <c:pt idx="13">
                  <c:v>2011 Q2</c:v>
                </c:pt>
                <c:pt idx="14">
                  <c:v>2011 Q3</c:v>
                </c:pt>
                <c:pt idx="15">
                  <c:v>2011 Q4</c:v>
                </c:pt>
                <c:pt idx="16">
                  <c:v>2012 Q1</c:v>
                </c:pt>
                <c:pt idx="17">
                  <c:v>2012 Q2</c:v>
                </c:pt>
                <c:pt idx="18">
                  <c:v>2012 Q3</c:v>
                </c:pt>
                <c:pt idx="19">
                  <c:v>2012 Q4</c:v>
                </c:pt>
                <c:pt idx="20">
                  <c:v>2013 Q1</c:v>
                </c:pt>
                <c:pt idx="21">
                  <c:v>2013 Q2</c:v>
                </c:pt>
                <c:pt idx="22">
                  <c:v>2013 Q3</c:v>
                </c:pt>
                <c:pt idx="23">
                  <c:v>2013 Q4</c:v>
                </c:pt>
                <c:pt idx="24">
                  <c:v>2014 Q1</c:v>
                </c:pt>
                <c:pt idx="25">
                  <c:v>2014 Q2</c:v>
                </c:pt>
                <c:pt idx="26">
                  <c:v>2014 Q3</c:v>
                </c:pt>
                <c:pt idx="27">
                  <c:v>2014 Q4</c:v>
                </c:pt>
                <c:pt idx="28">
                  <c:v>2015 Q1</c:v>
                </c:pt>
                <c:pt idx="29">
                  <c:v>2015 Q2</c:v>
                </c:pt>
                <c:pt idx="30">
                  <c:v>2015 Q3</c:v>
                </c:pt>
                <c:pt idx="31">
                  <c:v>2015 Q4</c:v>
                </c:pt>
                <c:pt idx="32">
                  <c:v>2016 Q1</c:v>
                </c:pt>
                <c:pt idx="33">
                  <c:v>2016 Q2</c:v>
                </c:pt>
                <c:pt idx="34">
                  <c:v>2016 Q3</c:v>
                </c:pt>
                <c:pt idx="35">
                  <c:v>2016 Q4</c:v>
                </c:pt>
                <c:pt idx="36">
                  <c:v>2017 Q1</c:v>
                </c:pt>
                <c:pt idx="37">
                  <c:v>2017 Q2</c:v>
                </c:pt>
                <c:pt idx="38">
                  <c:v>2017 Q3</c:v>
                </c:pt>
                <c:pt idx="39">
                  <c:v>2017 Q4</c:v>
                </c:pt>
                <c:pt idx="40">
                  <c:v>2018 Q1</c:v>
                </c:pt>
                <c:pt idx="41">
                  <c:v>2018 Q2</c:v>
                </c:pt>
                <c:pt idx="42">
                  <c:v>2018 Q3</c:v>
                </c:pt>
              </c:strCache>
            </c:strRef>
          </c:cat>
          <c:val>
            <c:numRef>
              <c:f>Sheet1!$C$2:$C$44</c:f>
              <c:numCache>
                <c:formatCode>0.00</c:formatCode>
                <c:ptCount val="43"/>
                <c:pt idx="0">
                  <c:v>20.59</c:v>
                </c:pt>
                <c:pt idx="1">
                  <c:v>21.23</c:v>
                </c:pt>
                <c:pt idx="2">
                  <c:v>21.39</c:v>
                </c:pt>
                <c:pt idx="3">
                  <c:v>22.59</c:v>
                </c:pt>
                <c:pt idx="4">
                  <c:v>24.13</c:v>
                </c:pt>
                <c:pt idx="5">
                  <c:v>24.55</c:v>
                </c:pt>
                <c:pt idx="6">
                  <c:v>25.93</c:v>
                </c:pt>
                <c:pt idx="7">
                  <c:v>26.46</c:v>
                </c:pt>
                <c:pt idx="8">
                  <c:v>27.12</c:v>
                </c:pt>
                <c:pt idx="9">
                  <c:v>28.36</c:v>
                </c:pt>
                <c:pt idx="10">
                  <c:v>27.57</c:v>
                </c:pt>
                <c:pt idx="11">
                  <c:v>28.17</c:v>
                </c:pt>
                <c:pt idx="12">
                  <c:v>27.65</c:v>
                </c:pt>
                <c:pt idx="13">
                  <c:v>28.34</c:v>
                </c:pt>
                <c:pt idx="14">
                  <c:v>29.95</c:v>
                </c:pt>
                <c:pt idx="15">
                  <c:v>31.06</c:v>
                </c:pt>
                <c:pt idx="16">
                  <c:v>33.159999999999997</c:v>
                </c:pt>
                <c:pt idx="17">
                  <c:v>34.840000000000003</c:v>
                </c:pt>
                <c:pt idx="18">
                  <c:v>35.65</c:v>
                </c:pt>
                <c:pt idx="19">
                  <c:v>37.44</c:v>
                </c:pt>
                <c:pt idx="20">
                  <c:v>39.06</c:v>
                </c:pt>
                <c:pt idx="21">
                  <c:v>39.130000000000003</c:v>
                </c:pt>
                <c:pt idx="22">
                  <c:v>40.6</c:v>
                </c:pt>
                <c:pt idx="23">
                  <c:v>41.71</c:v>
                </c:pt>
                <c:pt idx="24">
                  <c:v>43.16</c:v>
                </c:pt>
                <c:pt idx="25">
                  <c:v>42.8</c:v>
                </c:pt>
                <c:pt idx="26">
                  <c:v>42.61</c:v>
                </c:pt>
                <c:pt idx="27">
                  <c:v>42.08</c:v>
                </c:pt>
                <c:pt idx="28">
                  <c:v>41.92</c:v>
                </c:pt>
                <c:pt idx="29">
                  <c:v>41.62</c:v>
                </c:pt>
                <c:pt idx="30">
                  <c:v>38.96</c:v>
                </c:pt>
                <c:pt idx="31">
                  <c:v>38.450000000000003</c:v>
                </c:pt>
                <c:pt idx="32">
                  <c:v>38.67</c:v>
                </c:pt>
                <c:pt idx="33">
                  <c:v>37.159999999999997</c:v>
                </c:pt>
                <c:pt idx="34">
                  <c:v>37.03</c:v>
                </c:pt>
                <c:pt idx="35">
                  <c:v>37.86</c:v>
                </c:pt>
                <c:pt idx="36">
                  <c:v>36.36</c:v>
                </c:pt>
                <c:pt idx="37">
                  <c:v>35.61</c:v>
                </c:pt>
                <c:pt idx="38">
                  <c:v>34.61</c:v>
                </c:pt>
                <c:pt idx="39">
                  <c:v>33.36</c:v>
                </c:pt>
                <c:pt idx="40">
                  <c:v>32.51</c:v>
                </c:pt>
                <c:pt idx="41">
                  <c:v>32.19</c:v>
                </c:pt>
                <c:pt idx="42">
                  <c:v>31.97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117744"/>
        <c:axId val="380124632"/>
      </c:lineChart>
      <c:dateAx>
        <c:axId val="454641736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12580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8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31544"/>
        <c:crosses val="autoZero"/>
        <c:auto val="1"/>
        <c:lblOffset val="100"/>
        <c:baseTimeUnit val="months"/>
        <c:majorTimeUnit val="months"/>
        <c:minorTimeUnit val="months"/>
      </c:dateAx>
      <c:valAx>
        <c:axId val="454631544"/>
        <c:scaling>
          <c:orientation val="minMax"/>
          <c:max val="18"/>
          <c:min val="6"/>
        </c:scaling>
        <c:delete val="0"/>
        <c:axPos val="l"/>
        <c:numFmt formatCode="0.00" sourceLinked="1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41736"/>
        <c:crosses val="autoZero"/>
        <c:crossBetween val="between"/>
      </c:valAx>
      <c:valAx>
        <c:axId val="380124632"/>
        <c:scaling>
          <c:orientation val="minMax"/>
          <c:max val="45"/>
          <c:min val="20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000" b="0">
                <a:solidFill>
                  <a:schemeClr val="bg1"/>
                </a:solidFill>
                <a:latin typeface="+mn-lt"/>
              </a:defRPr>
            </a:pPr>
            <a:endParaRPr lang="it-IT"/>
          </a:p>
        </c:txPr>
        <c:crossAx val="380117744"/>
        <c:crosses val="max"/>
        <c:crossBetween val="between"/>
      </c:valAx>
      <c:catAx>
        <c:axId val="3801177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0124632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163945316079099"/>
          <c:y val="9.477653205868844E-2"/>
          <c:w val="0.24718747361291515"/>
          <c:h val="0.17356046714988799"/>
        </c:manualLayout>
      </c:layout>
      <c:overlay val="0"/>
      <c:spPr>
        <a:noFill/>
        <a:ln w="25162">
          <a:noFill/>
        </a:ln>
      </c:spPr>
      <c:txPr>
        <a:bodyPr/>
        <a:lstStyle/>
        <a:p>
          <a:pPr>
            <a:defRPr lang="it-IT" sz="1060" b="1" i="0" u="none" strike="noStrike" kern="1200" baseline="0">
              <a:solidFill>
                <a:schemeClr val="bg1"/>
              </a:solidFill>
              <a:latin typeface="+mn-lt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2963362237055"/>
          <c:y val="5.1443588237736766E-2"/>
          <c:w val="0.81857037401574806"/>
          <c:h val="0.898549815778553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26-4F59-AB4B-51AA1A06236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26-4F59-AB4B-51AA1A06236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626-4F59-AB4B-51AA1A06236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626-4F59-AB4B-51AA1A0623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Foglio1!$A$2:$A$4</c:f>
              <c:strCache>
                <c:ptCount val="3"/>
                <c:pt idx="0">
                  <c:v>Permanenti </c:v>
                </c:pt>
                <c:pt idx="1">
                  <c:v>A termine:</c:v>
                </c:pt>
                <c:pt idx="2">
                  <c:v>Autonomi: </c:v>
                </c:pt>
              </c:strCache>
            </c:strRef>
          </c:cat>
          <c:val>
            <c:numRef>
              <c:f>Foglio1!$B$2:$B$4</c:f>
              <c:numCache>
                <c:formatCode>#,##0</c:formatCode>
                <c:ptCount val="3"/>
                <c:pt idx="0">
                  <c:v>-88000</c:v>
                </c:pt>
                <c:pt idx="1">
                  <c:v>257000</c:v>
                </c:pt>
                <c:pt idx="2">
                  <c:v>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26-4F59-AB4B-51AA1A062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88539464"/>
        <c:axId val="288537824"/>
      </c:barChart>
      <c:catAx>
        <c:axId val="288539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8537824"/>
        <c:crosses val="autoZero"/>
        <c:auto val="1"/>
        <c:lblAlgn val="ctr"/>
        <c:lblOffset val="100"/>
        <c:noMultiLvlLbl val="0"/>
      </c:catAx>
      <c:valAx>
        <c:axId val="28853782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88539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45988688564105E-2"/>
          <c:y val="0.12823449803149609"/>
          <c:w val="0.93807710677560474"/>
          <c:h val="0.79768184055118108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Foglio1!$B$2:$E$2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1.5</c:v>
                </c:pt>
                <c:pt idx="2">
                  <c:v>1.1000000000000001</c:v>
                </c:pt>
                <c:pt idx="3">
                  <c:v>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19-4C41-822B-90E0569E1ED7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France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Foglio1!$B$3:$E$3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1.5</c:v>
                </c:pt>
                <c:pt idx="2">
                  <c:v>1.3</c:v>
                </c:pt>
                <c:pt idx="3">
                  <c:v>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19-4C41-822B-90E0569E1ED7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Italy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Foglio1!$B$4:$E$4</c:f>
              <c:numCache>
                <c:formatCode>General</c:formatCode>
                <c:ptCount val="4"/>
                <c:pt idx="0">
                  <c:v>1.6</c:v>
                </c:pt>
                <c:pt idx="1">
                  <c:v>1</c:v>
                </c:pt>
                <c:pt idx="2">
                  <c:v>0.2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19-4C41-822B-90E0569E1ED7}"/>
            </c:ext>
          </c:extLst>
        </c:ser>
        <c:ser>
          <c:idx val="3"/>
          <c:order val="3"/>
          <c:tx>
            <c:strRef>
              <c:f>Foglio1!$A$5</c:f>
              <c:strCache>
                <c:ptCount val="1"/>
                <c:pt idx="0">
                  <c:v>Spain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Foglio1!$B$5:$E$5</c:f>
              <c:numCache>
                <c:formatCode>General</c:formatCode>
                <c:ptCount val="4"/>
                <c:pt idx="0">
                  <c:v>3</c:v>
                </c:pt>
                <c:pt idx="1">
                  <c:v>2.5</c:v>
                </c:pt>
                <c:pt idx="2">
                  <c:v>2.1</c:v>
                </c:pt>
                <c:pt idx="3">
                  <c:v>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EB-446B-B913-102BC1261B8E}"/>
            </c:ext>
          </c:extLst>
        </c:ser>
        <c:ser>
          <c:idx val="4"/>
          <c:order val="4"/>
          <c:tx>
            <c:strRef>
              <c:f>Foglio1!$A$6</c:f>
              <c:strCache>
                <c:ptCount val="1"/>
                <c:pt idx="0">
                  <c:v>Euro area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Foglio1!$B$1:$E$1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strCache>
            </c:strRef>
          </c:cat>
          <c:val>
            <c:numRef>
              <c:f>Foglio1!$B$6:$E$6</c:f>
              <c:numCache>
                <c:formatCode>General</c:formatCode>
                <c:ptCount val="4"/>
                <c:pt idx="0">
                  <c:v>2.4</c:v>
                </c:pt>
                <c:pt idx="1">
                  <c:v>1.9</c:v>
                </c:pt>
                <c:pt idx="2">
                  <c:v>1.3</c:v>
                </c:pt>
                <c:pt idx="3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EB-446B-B913-102BC1261B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2054024"/>
        <c:axId val="392053368"/>
      </c:lineChart>
      <c:catAx>
        <c:axId val="392054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2053368"/>
        <c:crosses val="autoZero"/>
        <c:auto val="1"/>
        <c:lblAlgn val="ctr"/>
        <c:lblOffset val="100"/>
        <c:noMultiLvlLbl val="0"/>
      </c:catAx>
      <c:valAx>
        <c:axId val="392053368"/>
        <c:scaling>
          <c:orientation val="minMax"/>
          <c:max val="4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9205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559145912180916E-2"/>
          <c:y val="0.11730019685039368"/>
          <c:w val="0.25921453378962356"/>
          <c:h val="0.16707480314960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670852668890814E-2"/>
          <c:y val="7.1695435066644886E-2"/>
          <c:w val="0.94088989826038372"/>
          <c:h val="0.7629285324492918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Clima di Fiducia dei consumatori</c:v>
                </c:pt>
              </c:strCache>
            </c:strRef>
          </c:tx>
          <c:spPr>
            <a:ln w="31750">
              <a:solidFill>
                <a:srgbClr val="CC3399"/>
              </a:solidFill>
              <a:prstDash val="solid"/>
            </a:ln>
          </c:spPr>
          <c:marker>
            <c:symbol val="none"/>
          </c:marker>
          <c:dLbls>
            <c:dLbl>
              <c:idx val="42"/>
              <c:layout>
                <c:manualLayout>
                  <c:x val="-7.1301271790117802E-3"/>
                  <c:y val="-3.8953719453983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C2-4ACC-90AC-DF960E0412FD}"/>
                </c:ext>
              </c:extLst>
            </c:dLbl>
            <c:dLbl>
              <c:idx val="46"/>
              <c:layout>
                <c:manualLayout>
                  <c:x val="-2.8520508716047121E-3"/>
                  <c:y val="-3.3407276525706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7A-431C-8B6C-78BF484E2F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600" b="1" i="0" u="none" strike="noStrike" kern="1200" baseline="0">
                    <a:solidFill>
                      <a:srgbClr val="D60093"/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Sheet1!$A$2:$A$69</c:f>
              <c:strCache>
                <c:ptCount val="43"/>
                <c:pt idx="0">
                  <c:v>Gen-2011</c:v>
                </c:pt>
                <c:pt idx="1">
                  <c:v>Giu-2011</c:v>
                </c:pt>
                <c:pt idx="2">
                  <c:v>Dic-2011</c:v>
                </c:pt>
                <c:pt idx="3">
                  <c:v>Gen-2012</c:v>
                </c:pt>
                <c:pt idx="4">
                  <c:v>Giu-2012</c:v>
                </c:pt>
                <c:pt idx="5">
                  <c:v>Dic-2012</c:v>
                </c:pt>
                <c:pt idx="6">
                  <c:v>Gen-2013</c:v>
                </c:pt>
                <c:pt idx="7">
                  <c:v>Giu-2013</c:v>
                </c:pt>
                <c:pt idx="8">
                  <c:v>Dic-2013</c:v>
                </c:pt>
                <c:pt idx="9">
                  <c:v>Gen-2014</c:v>
                </c:pt>
                <c:pt idx="10">
                  <c:v>Giu-2014</c:v>
                </c:pt>
                <c:pt idx="11">
                  <c:v>Dic-2014</c:v>
                </c:pt>
                <c:pt idx="12">
                  <c:v>Gen-2015</c:v>
                </c:pt>
                <c:pt idx="13">
                  <c:v>Giu-2015</c:v>
                </c:pt>
                <c:pt idx="14">
                  <c:v>Dic-2015</c:v>
                </c:pt>
                <c:pt idx="15">
                  <c:v>Gen-2016</c:v>
                </c:pt>
                <c:pt idx="16">
                  <c:v>Giu-2016</c:v>
                </c:pt>
                <c:pt idx="17">
                  <c:v>Dic-2016</c:v>
                </c:pt>
                <c:pt idx="18">
                  <c:v>Gen-2017</c:v>
                </c:pt>
                <c:pt idx="19">
                  <c:v>Feb-2017</c:v>
                </c:pt>
                <c:pt idx="20">
                  <c:v>Mar-2017</c:v>
                </c:pt>
                <c:pt idx="21">
                  <c:v>Apr-2017</c:v>
                </c:pt>
                <c:pt idx="22">
                  <c:v>Mag-17</c:v>
                </c:pt>
                <c:pt idx="23">
                  <c:v>Giu-17</c:v>
                </c:pt>
                <c:pt idx="24">
                  <c:v>Lug-17</c:v>
                </c:pt>
                <c:pt idx="25">
                  <c:v>Ago-17</c:v>
                </c:pt>
                <c:pt idx="26">
                  <c:v>Set-17</c:v>
                </c:pt>
                <c:pt idx="27">
                  <c:v>Ott-17</c:v>
                </c:pt>
                <c:pt idx="28">
                  <c:v>Nov-17</c:v>
                </c:pt>
                <c:pt idx="29">
                  <c:v>Dic-17</c:v>
                </c:pt>
                <c:pt idx="30">
                  <c:v>Gen-18</c:v>
                </c:pt>
                <c:pt idx="31">
                  <c:v>Feb-18</c:v>
                </c:pt>
                <c:pt idx="32">
                  <c:v>Mar-18</c:v>
                </c:pt>
                <c:pt idx="33">
                  <c:v>apr-18</c:v>
                </c:pt>
                <c:pt idx="34">
                  <c:v>mag-18</c:v>
                </c:pt>
                <c:pt idx="35">
                  <c:v>giu-28</c:v>
                </c:pt>
                <c:pt idx="36">
                  <c:v>lug-18</c:v>
                </c:pt>
                <c:pt idx="37">
                  <c:v>ago-18</c:v>
                </c:pt>
                <c:pt idx="38">
                  <c:v>Set-18</c:v>
                </c:pt>
                <c:pt idx="39">
                  <c:v>Ott-18</c:v>
                </c:pt>
                <c:pt idx="40">
                  <c:v>Nov-18</c:v>
                </c:pt>
                <c:pt idx="41">
                  <c:v>Dic-18</c:v>
                </c:pt>
                <c:pt idx="42">
                  <c:v>gen-19</c:v>
                </c:pt>
              </c:strCache>
            </c:strRef>
          </c:cat>
          <c:val>
            <c:numRef>
              <c:f>Sheet1!$B$2:$B$69</c:f>
              <c:numCache>
                <c:formatCode>#,##0.0</c:formatCode>
                <c:ptCount val="43"/>
                <c:pt idx="0">
                  <c:v>99.3</c:v>
                </c:pt>
                <c:pt idx="1">
                  <c:v>99.4</c:v>
                </c:pt>
                <c:pt idx="2">
                  <c:v>89.9</c:v>
                </c:pt>
                <c:pt idx="3">
                  <c:v>89.5</c:v>
                </c:pt>
                <c:pt idx="4">
                  <c:v>82.8</c:v>
                </c:pt>
                <c:pt idx="5">
                  <c:v>84.2</c:v>
                </c:pt>
                <c:pt idx="6">
                  <c:v>82.7</c:v>
                </c:pt>
                <c:pt idx="7">
                  <c:v>93.4</c:v>
                </c:pt>
                <c:pt idx="8">
                  <c:v>94.5</c:v>
                </c:pt>
                <c:pt idx="9">
                  <c:v>95.6</c:v>
                </c:pt>
                <c:pt idx="10">
                  <c:v>103.1</c:v>
                </c:pt>
                <c:pt idx="11">
                  <c:v>97.4</c:v>
                </c:pt>
                <c:pt idx="12">
                  <c:v>101.5</c:v>
                </c:pt>
                <c:pt idx="13">
                  <c:v>109.7</c:v>
                </c:pt>
                <c:pt idx="14">
                  <c:v>117.4</c:v>
                </c:pt>
                <c:pt idx="15" formatCode="0.0">
                  <c:v>118.4</c:v>
                </c:pt>
                <c:pt idx="16" formatCode="0.0">
                  <c:v>110.1</c:v>
                </c:pt>
                <c:pt idx="17" formatCode="0.0">
                  <c:v>110.9</c:v>
                </c:pt>
                <c:pt idx="18" formatCode="0.0">
                  <c:v>108.7</c:v>
                </c:pt>
                <c:pt idx="19" formatCode="0.0">
                  <c:v>106.6</c:v>
                </c:pt>
                <c:pt idx="20" formatCode="0.0">
                  <c:v>107.6</c:v>
                </c:pt>
                <c:pt idx="21" formatCode="0.0">
                  <c:v>107.5</c:v>
                </c:pt>
                <c:pt idx="22" formatCode="0.0">
                  <c:v>105.4</c:v>
                </c:pt>
                <c:pt idx="23" formatCode="0.0">
                  <c:v>106.6</c:v>
                </c:pt>
                <c:pt idx="24" formatCode="0.0">
                  <c:v>106.9</c:v>
                </c:pt>
                <c:pt idx="25" formatCode="0.0">
                  <c:v>110.8</c:v>
                </c:pt>
                <c:pt idx="26" formatCode="0.0">
                  <c:v>115.6</c:v>
                </c:pt>
                <c:pt idx="27" formatCode="General">
                  <c:v>116.1</c:v>
                </c:pt>
                <c:pt idx="28" formatCode="General">
                  <c:v>114.4</c:v>
                </c:pt>
                <c:pt idx="29" formatCode="General">
                  <c:v>116.6</c:v>
                </c:pt>
                <c:pt idx="30" formatCode="0.0">
                  <c:v>115.5</c:v>
                </c:pt>
                <c:pt idx="31" formatCode="0.0">
                  <c:v>115.7</c:v>
                </c:pt>
                <c:pt idx="32" formatCode="0.0">
                  <c:v>117.5</c:v>
                </c:pt>
                <c:pt idx="33" formatCode="General">
                  <c:v>116.9</c:v>
                </c:pt>
                <c:pt idx="34" formatCode="General">
                  <c:v>113.7</c:v>
                </c:pt>
                <c:pt idx="35" formatCode="General">
                  <c:v>116.2</c:v>
                </c:pt>
                <c:pt idx="36" formatCode="General">
                  <c:v>116.3</c:v>
                </c:pt>
                <c:pt idx="37" formatCode="General">
                  <c:v>115.2</c:v>
                </c:pt>
                <c:pt idx="38" formatCode="General">
                  <c:v>115.9</c:v>
                </c:pt>
                <c:pt idx="39" formatCode="General">
                  <c:v>116.4</c:v>
                </c:pt>
                <c:pt idx="40" formatCode="General">
                  <c:v>114.7</c:v>
                </c:pt>
                <c:pt idx="41" formatCode="General">
                  <c:v>113.1</c:v>
                </c:pt>
                <c:pt idx="42" formatCode="General">
                  <c:v>114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59DF-4A14-BF78-1306DA72663B}"/>
            </c:ext>
          </c:extLst>
        </c:ser>
        <c:ser>
          <c:idx val="3"/>
          <c:order val="1"/>
          <c:tx>
            <c:strRef>
              <c:f>Sheet1!$C$1</c:f>
              <c:strCache>
                <c:ptCount val="1"/>
                <c:pt idx="0">
                  <c:v>Clima economico </c:v>
                </c:pt>
              </c:strCache>
            </c:strRef>
          </c:tx>
          <c:spPr>
            <a:ln w="28575">
              <a:solidFill>
                <a:srgbClr val="0070C0"/>
              </a:solidFill>
              <a:prstDash val="solid"/>
            </a:ln>
          </c:spPr>
          <c:marker>
            <c:symbol val="none"/>
          </c:marker>
          <c:dLbls>
            <c:dLbl>
              <c:idx val="42"/>
              <c:layout>
                <c:manualLayout>
                  <c:x val="-1.045739905778433E-16"/>
                  <c:y val="-4.86921493174792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1" i="0" u="none" strike="noStrike" kern="1200" baseline="0">
                      <a:solidFill>
                        <a:srgbClr val="71B2C9">
                          <a:lumMod val="50000"/>
                        </a:srgbClr>
                      </a:solidFill>
                      <a:latin typeface="+mj-lt"/>
                      <a:ea typeface="Arial Black"/>
                      <a:cs typeface="Arial Black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C2-4ACC-90AC-DF960E0412FD}"/>
                </c:ext>
              </c:extLst>
            </c:dLbl>
            <c:dLbl>
              <c:idx val="46"/>
              <c:layout>
                <c:manualLayout>
                  <c:x val="-7.1301271790118843E-3"/>
                  <c:y val="-9.68811019245484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>
                      <a:solidFill>
                        <a:srgbClr val="0070C0"/>
                      </a:solidFill>
                      <a:latin typeface="+mn-l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7A-431C-8B6C-78BF484E2F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Sheet1!$A$2:$A$69</c:f>
              <c:strCache>
                <c:ptCount val="43"/>
                <c:pt idx="0">
                  <c:v>Gen-2011</c:v>
                </c:pt>
                <c:pt idx="1">
                  <c:v>Giu-2011</c:v>
                </c:pt>
                <c:pt idx="2">
                  <c:v>Dic-2011</c:v>
                </c:pt>
                <c:pt idx="3">
                  <c:v>Gen-2012</c:v>
                </c:pt>
                <c:pt idx="4">
                  <c:v>Giu-2012</c:v>
                </c:pt>
                <c:pt idx="5">
                  <c:v>Dic-2012</c:v>
                </c:pt>
                <c:pt idx="6">
                  <c:v>Gen-2013</c:v>
                </c:pt>
                <c:pt idx="7">
                  <c:v>Giu-2013</c:v>
                </c:pt>
                <c:pt idx="8">
                  <c:v>Dic-2013</c:v>
                </c:pt>
                <c:pt idx="9">
                  <c:v>Gen-2014</c:v>
                </c:pt>
                <c:pt idx="10">
                  <c:v>Giu-2014</c:v>
                </c:pt>
                <c:pt idx="11">
                  <c:v>Dic-2014</c:v>
                </c:pt>
                <c:pt idx="12">
                  <c:v>Gen-2015</c:v>
                </c:pt>
                <c:pt idx="13">
                  <c:v>Giu-2015</c:v>
                </c:pt>
                <c:pt idx="14">
                  <c:v>Dic-2015</c:v>
                </c:pt>
                <c:pt idx="15">
                  <c:v>Gen-2016</c:v>
                </c:pt>
                <c:pt idx="16">
                  <c:v>Giu-2016</c:v>
                </c:pt>
                <c:pt idx="17">
                  <c:v>Dic-2016</c:v>
                </c:pt>
                <c:pt idx="18">
                  <c:v>Gen-2017</c:v>
                </c:pt>
                <c:pt idx="19">
                  <c:v>Feb-2017</c:v>
                </c:pt>
                <c:pt idx="20">
                  <c:v>Mar-2017</c:v>
                </c:pt>
                <c:pt idx="21">
                  <c:v>Apr-2017</c:v>
                </c:pt>
                <c:pt idx="22">
                  <c:v>Mag-17</c:v>
                </c:pt>
                <c:pt idx="23">
                  <c:v>Giu-17</c:v>
                </c:pt>
                <c:pt idx="24">
                  <c:v>Lug-17</c:v>
                </c:pt>
                <c:pt idx="25">
                  <c:v>Ago-17</c:v>
                </c:pt>
                <c:pt idx="26">
                  <c:v>Set-17</c:v>
                </c:pt>
                <c:pt idx="27">
                  <c:v>Ott-17</c:v>
                </c:pt>
                <c:pt idx="28">
                  <c:v>Nov-17</c:v>
                </c:pt>
                <c:pt idx="29">
                  <c:v>Dic-17</c:v>
                </c:pt>
                <c:pt idx="30">
                  <c:v>Gen-18</c:v>
                </c:pt>
                <c:pt idx="31">
                  <c:v>Feb-18</c:v>
                </c:pt>
                <c:pt idx="32">
                  <c:v>Mar-18</c:v>
                </c:pt>
                <c:pt idx="33">
                  <c:v>apr-18</c:v>
                </c:pt>
                <c:pt idx="34">
                  <c:v>mag-18</c:v>
                </c:pt>
                <c:pt idx="35">
                  <c:v>giu-28</c:v>
                </c:pt>
                <c:pt idx="36">
                  <c:v>lug-18</c:v>
                </c:pt>
                <c:pt idx="37">
                  <c:v>ago-18</c:v>
                </c:pt>
                <c:pt idx="38">
                  <c:v>Set-18</c:v>
                </c:pt>
                <c:pt idx="39">
                  <c:v>Ott-18</c:v>
                </c:pt>
                <c:pt idx="40">
                  <c:v>Nov-18</c:v>
                </c:pt>
                <c:pt idx="41">
                  <c:v>Dic-18</c:v>
                </c:pt>
                <c:pt idx="42">
                  <c:v>gen-19</c:v>
                </c:pt>
              </c:strCache>
            </c:strRef>
          </c:cat>
          <c:val>
            <c:numRef>
              <c:f>Sheet1!$C$2:$C$69</c:f>
              <c:numCache>
                <c:formatCode>#,##0.0</c:formatCode>
                <c:ptCount val="43"/>
                <c:pt idx="0">
                  <c:v>97.3</c:v>
                </c:pt>
                <c:pt idx="1">
                  <c:v>98.3</c:v>
                </c:pt>
                <c:pt idx="2">
                  <c:v>82.8</c:v>
                </c:pt>
                <c:pt idx="3">
                  <c:v>81.099999999999994</c:v>
                </c:pt>
                <c:pt idx="4">
                  <c:v>62.5</c:v>
                </c:pt>
                <c:pt idx="5">
                  <c:v>78.900000000000006</c:v>
                </c:pt>
                <c:pt idx="6">
                  <c:v>78.5</c:v>
                </c:pt>
                <c:pt idx="7">
                  <c:v>96.7</c:v>
                </c:pt>
                <c:pt idx="8">
                  <c:v>100.2</c:v>
                </c:pt>
                <c:pt idx="9">
                  <c:v>98.7</c:v>
                </c:pt>
                <c:pt idx="10">
                  <c:v>123.1</c:v>
                </c:pt>
                <c:pt idx="11">
                  <c:v>109.8</c:v>
                </c:pt>
                <c:pt idx="12">
                  <c:v>116.3</c:v>
                </c:pt>
                <c:pt idx="13">
                  <c:v>139.69999999999999</c:v>
                </c:pt>
                <c:pt idx="14">
                  <c:v>152.19999999999999</c:v>
                </c:pt>
                <c:pt idx="15" formatCode="0.0">
                  <c:v>152</c:v>
                </c:pt>
                <c:pt idx="16" formatCode="0.0">
                  <c:v>134.30000000000001</c:v>
                </c:pt>
                <c:pt idx="17" formatCode="0.0">
                  <c:v>130</c:v>
                </c:pt>
                <c:pt idx="18" formatCode="0.0">
                  <c:v>124.4</c:v>
                </c:pt>
                <c:pt idx="19" formatCode="0.0">
                  <c:v>120.8</c:v>
                </c:pt>
                <c:pt idx="20" formatCode="0.0">
                  <c:v>126.4</c:v>
                </c:pt>
                <c:pt idx="21" formatCode="0.0">
                  <c:v>125</c:v>
                </c:pt>
                <c:pt idx="22" formatCode="0.0">
                  <c:v>122</c:v>
                </c:pt>
                <c:pt idx="23" formatCode="0.0">
                  <c:v>123.8</c:v>
                </c:pt>
                <c:pt idx="24" formatCode="0.0">
                  <c:v>123.1</c:v>
                </c:pt>
                <c:pt idx="25" formatCode="0.0">
                  <c:v>128.1</c:v>
                </c:pt>
                <c:pt idx="26" formatCode="0.0">
                  <c:v>143.80000000000001</c:v>
                </c:pt>
                <c:pt idx="27" formatCode="General">
                  <c:v>143.5</c:v>
                </c:pt>
                <c:pt idx="28" formatCode="General">
                  <c:v>139.4</c:v>
                </c:pt>
                <c:pt idx="29" formatCode="General">
                  <c:v>143</c:v>
                </c:pt>
                <c:pt idx="30" formatCode="0.0">
                  <c:v>141.1</c:v>
                </c:pt>
                <c:pt idx="31" formatCode="0.0">
                  <c:v>140.1</c:v>
                </c:pt>
                <c:pt idx="32" formatCode="0.0">
                  <c:v>141.9</c:v>
                </c:pt>
                <c:pt idx="33" formatCode="General">
                  <c:v>141.80000000000001</c:v>
                </c:pt>
                <c:pt idx="34" formatCode="General">
                  <c:v>132.6</c:v>
                </c:pt>
                <c:pt idx="35" formatCode="General">
                  <c:v>142.80000000000001</c:v>
                </c:pt>
                <c:pt idx="36" formatCode="General">
                  <c:v>141.69999999999999</c:v>
                </c:pt>
                <c:pt idx="37" formatCode="General">
                  <c:v>136.6</c:v>
                </c:pt>
                <c:pt idx="38" formatCode="General">
                  <c:v>137.30000000000001</c:v>
                </c:pt>
                <c:pt idx="39" formatCode="General">
                  <c:v>137.1</c:v>
                </c:pt>
                <c:pt idx="40" formatCode="General">
                  <c:v>131.5</c:v>
                </c:pt>
                <c:pt idx="41" formatCode="General">
                  <c:v>129.4</c:v>
                </c:pt>
                <c:pt idx="42" formatCode="General">
                  <c:v>130.80000000000001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9DF-4A14-BF78-1306DA72663B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Clima personale</c:v>
                </c:pt>
              </c:strCache>
            </c:strRef>
          </c:tx>
          <c:spPr>
            <a:ln w="31750">
              <a:solidFill>
                <a:srgbClr val="FFC000"/>
              </a:solidFill>
            </a:ln>
          </c:spPr>
          <c:marker>
            <c:symbol val="none"/>
          </c:marker>
          <c:dLbls>
            <c:dLbl>
              <c:idx val="42"/>
              <c:layout>
                <c:manualLayout>
                  <c:x val="-8.5561526148141363E-3"/>
                  <c:y val="4.2199862741815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C2-4ACC-90AC-DF960E0412FD}"/>
                </c:ext>
              </c:extLst>
            </c:dLbl>
            <c:dLbl>
              <c:idx val="46"/>
              <c:layout>
                <c:manualLayout>
                  <c:x val="0"/>
                  <c:y val="4.3429459483418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7A-431C-8B6C-78BF484E2F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800" b="1" i="0" u="none" strike="noStrike" kern="1200" baseline="0">
                    <a:solidFill>
                      <a:srgbClr val="FFC000"/>
                    </a:solidFill>
                    <a:latin typeface="+mn-lt"/>
                    <a:ea typeface="Arial Black"/>
                    <a:cs typeface="Arial Black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Sheet1!$A$2:$A$69</c:f>
              <c:strCache>
                <c:ptCount val="43"/>
                <c:pt idx="0">
                  <c:v>Gen-2011</c:v>
                </c:pt>
                <c:pt idx="1">
                  <c:v>Giu-2011</c:v>
                </c:pt>
                <c:pt idx="2">
                  <c:v>Dic-2011</c:v>
                </c:pt>
                <c:pt idx="3">
                  <c:v>Gen-2012</c:v>
                </c:pt>
                <c:pt idx="4">
                  <c:v>Giu-2012</c:v>
                </c:pt>
                <c:pt idx="5">
                  <c:v>Dic-2012</c:v>
                </c:pt>
                <c:pt idx="6">
                  <c:v>Gen-2013</c:v>
                </c:pt>
                <c:pt idx="7">
                  <c:v>Giu-2013</c:v>
                </c:pt>
                <c:pt idx="8">
                  <c:v>Dic-2013</c:v>
                </c:pt>
                <c:pt idx="9">
                  <c:v>Gen-2014</c:v>
                </c:pt>
                <c:pt idx="10">
                  <c:v>Giu-2014</c:v>
                </c:pt>
                <c:pt idx="11">
                  <c:v>Dic-2014</c:v>
                </c:pt>
                <c:pt idx="12">
                  <c:v>Gen-2015</c:v>
                </c:pt>
                <c:pt idx="13">
                  <c:v>Giu-2015</c:v>
                </c:pt>
                <c:pt idx="14">
                  <c:v>Dic-2015</c:v>
                </c:pt>
                <c:pt idx="15">
                  <c:v>Gen-2016</c:v>
                </c:pt>
                <c:pt idx="16">
                  <c:v>Giu-2016</c:v>
                </c:pt>
                <c:pt idx="17">
                  <c:v>Dic-2016</c:v>
                </c:pt>
                <c:pt idx="18">
                  <c:v>Gen-2017</c:v>
                </c:pt>
                <c:pt idx="19">
                  <c:v>Feb-2017</c:v>
                </c:pt>
                <c:pt idx="20">
                  <c:v>Mar-2017</c:v>
                </c:pt>
                <c:pt idx="21">
                  <c:v>Apr-2017</c:v>
                </c:pt>
                <c:pt idx="22">
                  <c:v>Mag-17</c:v>
                </c:pt>
                <c:pt idx="23">
                  <c:v>Giu-17</c:v>
                </c:pt>
                <c:pt idx="24">
                  <c:v>Lug-17</c:v>
                </c:pt>
                <c:pt idx="25">
                  <c:v>Ago-17</c:v>
                </c:pt>
                <c:pt idx="26">
                  <c:v>Set-17</c:v>
                </c:pt>
                <c:pt idx="27">
                  <c:v>Ott-17</c:v>
                </c:pt>
                <c:pt idx="28">
                  <c:v>Nov-17</c:v>
                </c:pt>
                <c:pt idx="29">
                  <c:v>Dic-17</c:v>
                </c:pt>
                <c:pt idx="30">
                  <c:v>Gen-18</c:v>
                </c:pt>
                <c:pt idx="31">
                  <c:v>Feb-18</c:v>
                </c:pt>
                <c:pt idx="32">
                  <c:v>Mar-18</c:v>
                </c:pt>
                <c:pt idx="33">
                  <c:v>apr-18</c:v>
                </c:pt>
                <c:pt idx="34">
                  <c:v>mag-18</c:v>
                </c:pt>
                <c:pt idx="35">
                  <c:v>giu-28</c:v>
                </c:pt>
                <c:pt idx="36">
                  <c:v>lug-18</c:v>
                </c:pt>
                <c:pt idx="37">
                  <c:v>ago-18</c:v>
                </c:pt>
                <c:pt idx="38">
                  <c:v>Set-18</c:v>
                </c:pt>
                <c:pt idx="39">
                  <c:v>Ott-18</c:v>
                </c:pt>
                <c:pt idx="40">
                  <c:v>Nov-18</c:v>
                </c:pt>
                <c:pt idx="41">
                  <c:v>Dic-18</c:v>
                </c:pt>
                <c:pt idx="42">
                  <c:v>gen-19</c:v>
                </c:pt>
              </c:strCache>
            </c:strRef>
          </c:cat>
          <c:val>
            <c:numRef>
              <c:f>Sheet1!$D$2:$D$69</c:f>
              <c:numCache>
                <c:formatCode>#,##0.0</c:formatCode>
                <c:ptCount val="43"/>
                <c:pt idx="0">
                  <c:v>100.2</c:v>
                </c:pt>
                <c:pt idx="1">
                  <c:v>99.9</c:v>
                </c:pt>
                <c:pt idx="2">
                  <c:v>91.9</c:v>
                </c:pt>
                <c:pt idx="3">
                  <c:v>92.5</c:v>
                </c:pt>
                <c:pt idx="4">
                  <c:v>89.6</c:v>
                </c:pt>
                <c:pt idx="5">
                  <c:v>85.7</c:v>
                </c:pt>
                <c:pt idx="6">
                  <c:v>84.4</c:v>
                </c:pt>
                <c:pt idx="7">
                  <c:v>92.4</c:v>
                </c:pt>
                <c:pt idx="8">
                  <c:v>92</c:v>
                </c:pt>
                <c:pt idx="9">
                  <c:v>94.8</c:v>
                </c:pt>
                <c:pt idx="10">
                  <c:v>96.6</c:v>
                </c:pt>
                <c:pt idx="11">
                  <c:v>92.6</c:v>
                </c:pt>
                <c:pt idx="12">
                  <c:v>96.6</c:v>
                </c:pt>
                <c:pt idx="13">
                  <c:v>100</c:v>
                </c:pt>
                <c:pt idx="14">
                  <c:v>104.5</c:v>
                </c:pt>
                <c:pt idx="15" formatCode="0.0">
                  <c:v>107.6</c:v>
                </c:pt>
                <c:pt idx="16" formatCode="0.0">
                  <c:v>103</c:v>
                </c:pt>
                <c:pt idx="17" formatCode="0.0">
                  <c:v>102.7</c:v>
                </c:pt>
                <c:pt idx="18" formatCode="0.0">
                  <c:v>103.8</c:v>
                </c:pt>
                <c:pt idx="19" formatCode="0.0">
                  <c:v>102.1</c:v>
                </c:pt>
                <c:pt idx="20" formatCode="0.0">
                  <c:v>101</c:v>
                </c:pt>
                <c:pt idx="21" formatCode="0.0">
                  <c:v>101.5</c:v>
                </c:pt>
                <c:pt idx="22" formatCode="0.0">
                  <c:v>100.2</c:v>
                </c:pt>
                <c:pt idx="23" formatCode="0.0">
                  <c:v>100.9</c:v>
                </c:pt>
                <c:pt idx="24" formatCode="0.0">
                  <c:v>101.6</c:v>
                </c:pt>
                <c:pt idx="25" formatCode="0.0">
                  <c:v>105.6</c:v>
                </c:pt>
                <c:pt idx="26" formatCode="General">
                  <c:v>106.5</c:v>
                </c:pt>
                <c:pt idx="27" formatCode="General">
                  <c:v>105.9</c:v>
                </c:pt>
                <c:pt idx="28" formatCode="General">
                  <c:v>105.7</c:v>
                </c:pt>
                <c:pt idx="29" formatCode="General">
                  <c:v>106.9</c:v>
                </c:pt>
                <c:pt idx="30" formatCode="0.0">
                  <c:v>107.6</c:v>
                </c:pt>
                <c:pt idx="31" formatCode="0.0">
                  <c:v>108</c:v>
                </c:pt>
                <c:pt idx="32" formatCode="0.0">
                  <c:v>109.3</c:v>
                </c:pt>
                <c:pt idx="33" formatCode="0.0">
                  <c:v>108</c:v>
                </c:pt>
                <c:pt idx="34" formatCode="General">
                  <c:v>107.7</c:v>
                </c:pt>
                <c:pt idx="35" formatCode="General">
                  <c:v>107.1</c:v>
                </c:pt>
                <c:pt idx="36" formatCode="General">
                  <c:v>107.8</c:v>
                </c:pt>
                <c:pt idx="37" formatCode="General">
                  <c:v>108.5</c:v>
                </c:pt>
                <c:pt idx="38" formatCode="General">
                  <c:v>109.3</c:v>
                </c:pt>
                <c:pt idx="39" formatCode="General">
                  <c:v>108.7</c:v>
                </c:pt>
                <c:pt idx="40" formatCode="General">
                  <c:v>108.9</c:v>
                </c:pt>
                <c:pt idx="41" formatCode="General">
                  <c:v>107</c:v>
                </c:pt>
                <c:pt idx="42" formatCode="General">
                  <c:v>108.9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9DF-4A14-BF78-1306DA726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4641736"/>
        <c:axId val="454631544"/>
      </c:lineChart>
      <c:dateAx>
        <c:axId val="454641736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-2700000" vert="horz"/>
          <a:lstStyle/>
          <a:p>
            <a:pPr>
              <a:defRPr sz="8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31544"/>
        <c:crosses val="autoZero"/>
        <c:auto val="1"/>
        <c:lblOffset val="100"/>
        <c:baseTimeUnit val="months"/>
        <c:majorUnit val="1"/>
        <c:majorTimeUnit val="months"/>
        <c:minorUnit val="1"/>
        <c:minorTimeUnit val="months"/>
      </c:dateAx>
      <c:valAx>
        <c:axId val="454631544"/>
        <c:scaling>
          <c:orientation val="minMax"/>
          <c:max val="160"/>
          <c:min val="60"/>
        </c:scaling>
        <c:delete val="0"/>
        <c:axPos val="l"/>
        <c:numFmt formatCode="#,##0.0" sourceLinked="1"/>
        <c:majorTickMark val="out"/>
        <c:minorTickMark val="none"/>
        <c:tickLblPos val="nextTo"/>
        <c:spPr>
          <a:ln w="1258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99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454641736"/>
        <c:crosses val="autoZero"/>
        <c:crossBetween val="between"/>
        <c:majorUnit val="15"/>
      </c:valAx>
      <c:spPr>
        <a:noFill/>
        <a:ln w="25400"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43973223509163395"/>
          <c:y val="0.58830596050696071"/>
          <c:w val="0.26044288532330123"/>
          <c:h val="0.23059385774339899"/>
        </c:manualLayout>
      </c:layout>
      <c:overlay val="0"/>
      <c:spPr>
        <a:noFill/>
        <a:ln w="25162">
          <a:noFill/>
        </a:ln>
      </c:spPr>
      <c:txPr>
        <a:bodyPr/>
        <a:lstStyle/>
        <a:p>
          <a:pPr>
            <a:defRPr lang="it-IT" sz="1060" b="1" i="0" u="none" strike="noStrike" kern="1200" baseline="0">
              <a:solidFill>
                <a:schemeClr val="bg1"/>
              </a:solidFill>
              <a:latin typeface="+mn-lt"/>
              <a:ea typeface="Arial"/>
              <a:cs typeface="Arial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51" b="1" i="0" u="none" strike="noStrike" baseline="0">
          <a:solidFill>
            <a:schemeClr val="tx1"/>
          </a:solidFill>
          <a:latin typeface="Arial Black"/>
          <a:ea typeface="Arial Black"/>
          <a:cs typeface="Arial Black"/>
        </a:defRPr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3690293789206E-3"/>
          <c:y val="5.836101415158175E-2"/>
          <c:w val="0.67748091603053595"/>
          <c:h val="0.91791021998538869"/>
        </c:manualLayout>
      </c:layout>
      <c:barChart>
        <c:barDir val="col"/>
        <c:grouping val="percentStacked"/>
        <c:varyColors val="0"/>
        <c:ser>
          <c:idx val="1"/>
          <c:order val="0"/>
          <c:tx>
            <c:strRef>
              <c:f>Sheet1!$A$5</c:f>
              <c:strCache>
                <c:ptCount val="1"/>
                <c:pt idx="0">
                  <c:v>Mi aspetto che peggiori</c:v>
                </c:pt>
              </c:strCache>
            </c:strRef>
          </c:tx>
          <c:spPr>
            <a:solidFill>
              <a:srgbClr val="C00000"/>
            </a:solidFill>
            <a:ln w="3728">
              <a:solidFill>
                <a:srgbClr val="FFFFFF"/>
              </a:solidFill>
              <a:prstDash val="solid"/>
            </a:ln>
          </c:spPr>
          <c:invertIfNegative val="0"/>
          <c:dLbls>
            <c:numFmt formatCode="0%" sourceLinked="0"/>
            <c:spPr>
              <a:noFill/>
              <a:ln w="745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totale Italia</c:v>
                </c:pt>
              </c:strCache>
            </c:strRef>
          </c:cat>
          <c:val>
            <c:numRef>
              <c:f>Sheet1!$B$5:$B$5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03-4ACA-9516-5C5E7949C84C}"/>
            </c:ext>
          </c:extLst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Mi aspetto che resti invariata</c:v>
                </c:pt>
              </c:strCache>
            </c:strRef>
          </c:tx>
          <c:spPr>
            <a:solidFill>
              <a:srgbClr val="969696"/>
            </a:solidFill>
            <a:ln w="7456">
              <a:solidFill>
                <a:srgbClr val="FFFFFF"/>
              </a:solidFill>
              <a:prstDash val="solid"/>
            </a:ln>
          </c:spPr>
          <c:invertIfNegative val="0"/>
          <c:dLbls>
            <c:numFmt formatCode="0%" sourceLinked="0"/>
            <c:spPr>
              <a:noFill/>
              <a:ln w="745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totale Italia</c:v>
                </c:pt>
              </c:strCache>
            </c:strRef>
          </c:cat>
          <c:val>
            <c:numRef>
              <c:f>Sheet1!$B$3:$B$3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03-4ACA-9516-5C5E7949C84C}"/>
            </c:ext>
          </c:extLst>
        </c:ser>
        <c:ser>
          <c:idx val="4"/>
          <c:order val="2"/>
          <c:tx>
            <c:strRef>
              <c:f>Sheet1!$A$4</c:f>
              <c:strCache>
                <c:ptCount val="1"/>
                <c:pt idx="0">
                  <c:v>(Non so)</c:v>
                </c:pt>
              </c:strCache>
            </c:strRef>
          </c:tx>
          <c:spPr>
            <a:solidFill>
              <a:srgbClr val="EAEAEA"/>
            </a:solidFill>
            <a:ln w="7456">
              <a:solidFill>
                <a:srgbClr val="FFFFFF"/>
              </a:solidFill>
              <a:prstDash val="solid"/>
            </a:ln>
          </c:spPr>
          <c:invertIfNegative val="0"/>
          <c:cat>
            <c:strRef>
              <c:f>Sheet1!$B$1:$B$1</c:f>
              <c:strCache>
                <c:ptCount val="1"/>
                <c:pt idx="0">
                  <c:v>totale Italia</c:v>
                </c:pt>
              </c:strCache>
            </c:strRef>
          </c:cat>
          <c:val>
            <c:numRef>
              <c:f>Sheet1!$B$4:$B$4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03-4ACA-9516-5C5E7949C84C}"/>
            </c:ext>
          </c:extLst>
        </c:ser>
        <c:ser>
          <c:idx val="0"/>
          <c:order val="3"/>
          <c:tx>
            <c:strRef>
              <c:f>Sheet1!$A$2</c:f>
              <c:strCache>
                <c:ptCount val="1"/>
                <c:pt idx="0">
                  <c:v>Mi aspetto che migliori</c:v>
                </c:pt>
              </c:strCache>
            </c:strRef>
          </c:tx>
          <c:spPr>
            <a:solidFill>
              <a:srgbClr val="008000"/>
            </a:solidFill>
            <a:ln w="7456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265993215562612E-2"/>
                  <c:y val="1.5566543435958185E-2"/>
                </c:manualLayout>
              </c:layout>
              <c:numFmt formatCode="0%" sourceLinked="0"/>
              <c:spPr>
                <a:noFill/>
                <a:ln w="7456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03-4ACA-9516-5C5E7949C84C}"/>
                </c:ext>
              </c:extLst>
            </c:dLbl>
            <c:dLbl>
              <c:idx val="1"/>
              <c:layout>
                <c:manualLayout>
                  <c:xMode val="edge"/>
                  <c:yMode val="edge"/>
                  <c:x val="0.20419847328244306"/>
                  <c:y val="0.3949152542372889"/>
                </c:manualLayout>
              </c:layout>
              <c:numFmt formatCode="0%" sourceLinked="0"/>
              <c:spPr>
                <a:noFill/>
                <a:ln w="7456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03-4ACA-9516-5C5E7949C84C}"/>
                </c:ext>
              </c:extLst>
            </c:dLbl>
            <c:dLbl>
              <c:idx val="2"/>
              <c:layout>
                <c:manualLayout>
                  <c:xMode val="edge"/>
                  <c:yMode val="edge"/>
                  <c:x val="0.39122137404580254"/>
                  <c:y val="0.26101694915254314"/>
                </c:manualLayout>
              </c:layout>
              <c:numFmt formatCode="0%" sourceLinked="0"/>
              <c:spPr>
                <a:noFill/>
                <a:ln w="7456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03-4ACA-9516-5C5E7949C84C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30152671755725313"/>
                  <c:y val="0.34237288135593391"/>
                </c:manualLayout>
              </c:layout>
              <c:numFmt formatCode="0%" sourceLinked="0"/>
              <c:spPr>
                <a:noFill/>
                <a:ln w="7456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it-IT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03-4ACA-9516-5C5E7949C84C}"/>
                </c:ext>
              </c:extLst>
            </c:dLbl>
            <c:numFmt formatCode="0%" sourceLinked="0"/>
            <c:spPr>
              <a:noFill/>
              <a:ln w="7456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totale Italia</c:v>
                </c:pt>
              </c:strCache>
            </c:strRef>
          </c:cat>
          <c:val>
            <c:numRef>
              <c:f>Sheet1!$B$2:$B$2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F03-4ACA-9516-5C5E7949C8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7580416"/>
        <c:axId val="107598592"/>
      </c:barChart>
      <c:catAx>
        <c:axId val="10758041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spPr>
          <a:ln w="2796">
            <a:noFill/>
          </a:ln>
        </c:spPr>
        <c:txPr>
          <a:bodyPr rot="0" vert="horz"/>
          <a:lstStyle/>
          <a:p>
            <a:pPr>
              <a:defRPr sz="1026" b="1" i="0" u="none" strike="noStrike" baseline="0">
                <a:solidFill>
                  <a:schemeClr val="tx2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07598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7598592"/>
        <c:scaling>
          <c:orientation val="maxMin"/>
          <c:max val="1"/>
        </c:scaling>
        <c:delete val="1"/>
        <c:axPos val="l"/>
        <c:numFmt formatCode="0%" sourceLinked="1"/>
        <c:majorTickMark val="out"/>
        <c:minorTickMark val="none"/>
        <c:tickLblPos val="none"/>
        <c:crossAx val="107580416"/>
        <c:crosses val="autoZero"/>
        <c:crossBetween val="between"/>
        <c:majorUnit val="0.2"/>
        <c:minorUnit val="0.1"/>
      </c:valAx>
      <c:spPr>
        <a:noFill/>
        <a:ln w="1862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45" b="1" i="0" u="none" strike="noStrike" baseline="0">
          <a:solidFill>
            <a:srgbClr val="FFFFFF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652808113452787E-2"/>
          <c:y val="4.5551906652025374E-2"/>
          <c:w val="0.90257013481782411"/>
          <c:h val="0.8235224082078058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ottimisti</c:v>
                </c:pt>
              </c:strCache>
            </c:strRef>
          </c:tx>
          <c:spPr>
            <a:ln w="28509">
              <a:solidFill>
                <a:srgbClr val="0080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6033723844987979E-2"/>
                  <c:y val="-4.7138808515935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27-444E-A29D-C11DCCF68D5F}"/>
                </c:ext>
              </c:extLst>
            </c:dLbl>
            <c:dLbl>
              <c:idx val="15"/>
              <c:layout>
                <c:manualLayout>
                  <c:x val="-4.8101171534963932E-2"/>
                  <c:y val="3.26345597418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27-444E-A29D-C11DCCF68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 rtl="0">
                  <a:defRPr lang="fr-FR" sz="1100" b="1" i="0" u="none" strike="noStrike" kern="1200" baseline="0">
                    <a:solidFill>
                      <a:schemeClr val="bg1"/>
                    </a:solidFill>
                    <a:latin typeface="+mn-lt"/>
                    <a:ea typeface="Arial"/>
                    <a:cs typeface="Arial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Sheet1!$B$1:$Q$1</c:f>
              <c:strCache>
                <c:ptCount val="16"/>
                <c:pt idx="0">
                  <c:v>gen-19</c:v>
                </c:pt>
                <c:pt idx="1">
                  <c:v>dic-18</c:v>
                </c:pt>
                <c:pt idx="2">
                  <c:v>nov-18</c:v>
                </c:pt>
                <c:pt idx="3">
                  <c:v>ott-18</c:v>
                </c:pt>
                <c:pt idx="4">
                  <c:v>set-18</c:v>
                </c:pt>
                <c:pt idx="5">
                  <c:v>I sem. 2018</c:v>
                </c:pt>
                <c:pt idx="6">
                  <c:v>II sem. 2017</c:v>
                </c:pt>
                <c:pt idx="7">
                  <c:v>II sem. 2016</c:v>
                </c:pt>
                <c:pt idx="8">
                  <c:v>II sem. 2015</c:v>
                </c:pt>
                <c:pt idx="9">
                  <c:v>II sem. 2014</c:v>
                </c:pt>
                <c:pt idx="10">
                  <c:v>II sem. 2013</c:v>
                </c:pt>
                <c:pt idx="11">
                  <c:v>II sem. 2012</c:v>
                </c:pt>
                <c:pt idx="12">
                  <c:v>II sem. 2011</c:v>
                </c:pt>
                <c:pt idx="13">
                  <c:v>II sem. 2010</c:v>
                </c:pt>
                <c:pt idx="14">
                  <c:v>II sem. 2009</c:v>
                </c:pt>
                <c:pt idx="15">
                  <c:v>II sem. 2008</c:v>
                </c:pt>
              </c:strCache>
            </c:strRef>
          </c:cat>
          <c:val>
            <c:numRef>
              <c:f>Sheet1!$B$2:$Q$2</c:f>
              <c:numCache>
                <c:formatCode>0%</c:formatCode>
                <c:ptCount val="16"/>
                <c:pt idx="0">
                  <c:v>0.27</c:v>
                </c:pt>
                <c:pt idx="1">
                  <c:v>0.25</c:v>
                </c:pt>
                <c:pt idx="2">
                  <c:v>0.26</c:v>
                </c:pt>
                <c:pt idx="3">
                  <c:v>0.27</c:v>
                </c:pt>
                <c:pt idx="4">
                  <c:v>0.32</c:v>
                </c:pt>
                <c:pt idx="5">
                  <c:v>0.3</c:v>
                </c:pt>
                <c:pt idx="6">
                  <c:v>0.22</c:v>
                </c:pt>
                <c:pt idx="7">
                  <c:v>0.2</c:v>
                </c:pt>
                <c:pt idx="8">
                  <c:v>0.24</c:v>
                </c:pt>
                <c:pt idx="9">
                  <c:v>0.21</c:v>
                </c:pt>
                <c:pt idx="10">
                  <c:v>0.21</c:v>
                </c:pt>
                <c:pt idx="11">
                  <c:v>0.22</c:v>
                </c:pt>
                <c:pt idx="12">
                  <c:v>0.17</c:v>
                </c:pt>
                <c:pt idx="13">
                  <c:v>0.25</c:v>
                </c:pt>
                <c:pt idx="14">
                  <c:v>0.28999999999999998</c:v>
                </c:pt>
                <c:pt idx="15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66A-4B4B-8C77-326E3F0D946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pessimisti</c:v>
                </c:pt>
              </c:strCache>
            </c:strRef>
          </c:tx>
          <c:spPr>
            <a:ln w="28509">
              <a:solidFill>
                <a:srgbClr val="CA2316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CA2316"/>
              </a:solidFill>
              <a:ln>
                <a:solidFill>
                  <a:srgbClr val="CA231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0042154806234973E-3"/>
                  <c:y val="3.988668412886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Arial"/>
                      <a:cs typeface="Arial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27-444E-A29D-C11DCCF68D5F}"/>
                </c:ext>
              </c:extLst>
            </c:dLbl>
            <c:dLbl>
              <c:idx val="15"/>
              <c:layout>
                <c:manualLayout>
                  <c:x val="-4.2088525093093444E-2"/>
                  <c:y val="-3.26345597418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27-444E-A29D-C11DCCF68D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solidFill>
                      <a:schemeClr val="bg1"/>
                    </a:solidFill>
                    <a:latin typeface="+mn-lt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Sheet1!$B$1:$Q$1</c:f>
              <c:strCache>
                <c:ptCount val="16"/>
                <c:pt idx="0">
                  <c:v>gen-19</c:v>
                </c:pt>
                <c:pt idx="1">
                  <c:v>dic-18</c:v>
                </c:pt>
                <c:pt idx="2">
                  <c:v>nov-18</c:v>
                </c:pt>
                <c:pt idx="3">
                  <c:v>ott-18</c:v>
                </c:pt>
                <c:pt idx="4">
                  <c:v>set-18</c:v>
                </c:pt>
                <c:pt idx="5">
                  <c:v>I sem. 2018</c:v>
                </c:pt>
                <c:pt idx="6">
                  <c:v>II sem. 2017</c:v>
                </c:pt>
                <c:pt idx="7">
                  <c:v>II sem. 2016</c:v>
                </c:pt>
                <c:pt idx="8">
                  <c:v>II sem. 2015</c:v>
                </c:pt>
                <c:pt idx="9">
                  <c:v>II sem. 2014</c:v>
                </c:pt>
                <c:pt idx="10">
                  <c:v>II sem. 2013</c:v>
                </c:pt>
                <c:pt idx="11">
                  <c:v>II sem. 2012</c:v>
                </c:pt>
                <c:pt idx="12">
                  <c:v>II sem. 2011</c:v>
                </c:pt>
                <c:pt idx="13">
                  <c:v>II sem. 2010</c:v>
                </c:pt>
                <c:pt idx="14">
                  <c:v>II sem. 2009</c:v>
                </c:pt>
                <c:pt idx="15">
                  <c:v>II sem. 2008</c:v>
                </c:pt>
              </c:strCache>
            </c:strRef>
          </c:cat>
          <c:val>
            <c:numRef>
              <c:f>Sheet1!$B$3:$Q$3</c:f>
              <c:numCache>
                <c:formatCode>0%</c:formatCode>
                <c:ptCount val="16"/>
                <c:pt idx="0">
                  <c:v>0.21</c:v>
                </c:pt>
                <c:pt idx="1">
                  <c:v>0.22</c:v>
                </c:pt>
                <c:pt idx="2">
                  <c:v>0.21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0.24</c:v>
                </c:pt>
                <c:pt idx="6">
                  <c:v>0.24</c:v>
                </c:pt>
                <c:pt idx="7">
                  <c:v>0.26</c:v>
                </c:pt>
                <c:pt idx="8">
                  <c:v>0.27</c:v>
                </c:pt>
                <c:pt idx="9">
                  <c:v>0.31</c:v>
                </c:pt>
                <c:pt idx="10">
                  <c:v>0.25</c:v>
                </c:pt>
                <c:pt idx="11">
                  <c:v>0.32</c:v>
                </c:pt>
                <c:pt idx="12">
                  <c:v>0.35</c:v>
                </c:pt>
                <c:pt idx="13">
                  <c:v>0.24</c:v>
                </c:pt>
                <c:pt idx="14">
                  <c:v>0.2</c:v>
                </c:pt>
                <c:pt idx="15">
                  <c:v>0.31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66A-4B4B-8C77-326E3F0D9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854848"/>
        <c:axId val="107864832"/>
      </c:lineChart>
      <c:catAx>
        <c:axId val="107854848"/>
        <c:scaling>
          <c:orientation val="maxMin"/>
        </c:scaling>
        <c:delete val="0"/>
        <c:axPos val="b"/>
        <c:numFmt formatCode="#.#00%" sourceLinked="0"/>
        <c:majorTickMark val="out"/>
        <c:minorTickMark val="none"/>
        <c:tickLblPos val="nextTo"/>
        <c:spPr>
          <a:ln w="1069">
            <a:solidFill>
              <a:schemeClr val="tx2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07864832"/>
        <c:crossesAt val="0.1"/>
        <c:auto val="1"/>
        <c:lblAlgn val="ctr"/>
        <c:lblOffset val="100"/>
        <c:tickLblSkip val="1"/>
        <c:tickMarkSkip val="1"/>
        <c:noMultiLvlLbl val="0"/>
      </c:catAx>
      <c:valAx>
        <c:axId val="107864832"/>
        <c:scaling>
          <c:orientation val="minMax"/>
          <c:max val="0.4"/>
          <c:min val="0.1"/>
        </c:scaling>
        <c:delete val="1"/>
        <c:axPos val="r"/>
        <c:numFmt formatCode="0%" sourceLinked="1"/>
        <c:majorTickMark val="out"/>
        <c:minorTickMark val="none"/>
        <c:tickLblPos val="none"/>
        <c:crossAx val="107854848"/>
        <c:crosses val="autoZero"/>
        <c:crossBetween val="between"/>
        <c:majorUnit val="0.1"/>
        <c:minorUnit val="0.1"/>
      </c:valAx>
      <c:spPr>
        <a:noFill/>
        <a:ln w="19006">
          <a:noFill/>
        </a:ln>
      </c:spPr>
    </c:plotArea>
    <c:legend>
      <c:legendPos val="r"/>
      <c:layout>
        <c:manualLayout>
          <c:xMode val="edge"/>
          <c:yMode val="edge"/>
          <c:x val="0.30717200842852377"/>
          <c:y val="1.7857112521129034E-2"/>
          <c:w val="0.38159661380355686"/>
          <c:h val="5.0324686355953142E-2"/>
        </c:manualLayout>
      </c:layout>
      <c:overlay val="0"/>
      <c:spPr>
        <a:solidFill>
          <a:schemeClr val="bg1">
            <a:lumMod val="65000"/>
          </a:schemeClr>
        </a:solidFill>
        <a:ln w="8550">
          <a:noFill/>
        </a:ln>
      </c:spPr>
      <c:txPr>
        <a:bodyPr/>
        <a:lstStyle/>
        <a:p>
          <a:pPr>
            <a:defRPr sz="1100" b="1" i="0" u="none" strike="noStrike" baseline="0">
              <a:solidFill>
                <a:schemeClr val="bg1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666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0.29459</cdr:x>
      <cdr:y>0.95335</cdr:y>
    </cdr:from>
    <cdr:to>
      <cdr:x>0.70541</cdr:x>
      <cdr:y>1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8C60611B-3A33-446F-8185-C8031AFE4496}"/>
            </a:ext>
          </a:extLst>
        </cdr:cNvPr>
        <cdr:cNvSpPr txBox="1"/>
      </cdr:nvSpPr>
      <cdr:spPr>
        <a:xfrm xmlns:a="http://schemas.openxmlformats.org/drawingml/2006/main">
          <a:off x="1545020" y="3344958"/>
          <a:ext cx="2154621" cy="163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marL="4763"/>
          <a:r>
            <a:rPr lang="fr-FR" sz="1000" b="0" dirty="0">
              <a:solidFill>
                <a:schemeClr val="bg1"/>
              </a:solidFill>
            </a:rPr>
            <a:t>Fonte: </a:t>
          </a:r>
          <a:r>
            <a:rPr lang="fr-FR" sz="1000" b="0" dirty="0" err="1">
              <a:solidFill>
                <a:schemeClr val="bg1"/>
              </a:solidFill>
            </a:rPr>
            <a:t>Osservatorio</a:t>
          </a:r>
          <a:r>
            <a:rPr lang="fr-FR" sz="1000" b="0" dirty="0">
              <a:solidFill>
                <a:schemeClr val="bg1"/>
              </a:solidFill>
            </a:rPr>
            <a:t> AGCOM 2017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0.29459</cdr:x>
      <cdr:y>0.95335</cdr:y>
    </cdr:from>
    <cdr:to>
      <cdr:x>0.70541</cdr:x>
      <cdr:y>1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8C60611B-3A33-446F-8185-C8031AFE4496}"/>
            </a:ext>
          </a:extLst>
        </cdr:cNvPr>
        <cdr:cNvSpPr txBox="1"/>
      </cdr:nvSpPr>
      <cdr:spPr>
        <a:xfrm xmlns:a="http://schemas.openxmlformats.org/drawingml/2006/main">
          <a:off x="1545020" y="3344958"/>
          <a:ext cx="2154621" cy="1636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marL="4763"/>
          <a:r>
            <a:rPr lang="fr-FR" sz="1000" b="0" dirty="0">
              <a:solidFill>
                <a:schemeClr val="bg1"/>
              </a:solidFill>
            </a:rPr>
            <a:t>Fonte: </a:t>
          </a:r>
          <a:r>
            <a:rPr lang="fr-FR" sz="1000" b="0" dirty="0" err="1">
              <a:solidFill>
                <a:schemeClr val="bg1"/>
              </a:solidFill>
            </a:rPr>
            <a:t>Osservatorio</a:t>
          </a:r>
          <a:r>
            <a:rPr lang="fr-FR" sz="1000" b="0" dirty="0">
              <a:solidFill>
                <a:schemeClr val="bg1"/>
              </a:solidFill>
            </a:rPr>
            <a:t> AGCOM 2017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59CDB-72EA-483D-9A34-D50D3267644F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56AC4-8048-47C4-97D0-565009C72CFD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24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D6798F8-BDA6-46C0-A11F-B16041C3620C}" type="datetimeFigureOut">
              <a:rPr lang="en-GB" smtClean="0"/>
              <a:t>25/02/2019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28DE85F-A49F-4D4C-8D78-799212E249B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2140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24282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86422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48564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10704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72846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34986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97126" algn="l" defTabSz="92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026515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701562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847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39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45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9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779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98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33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50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947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026515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552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57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031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085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797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005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9934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918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17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40573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994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146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581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654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20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393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697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91487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22504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818609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88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81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DE85F-A49F-4D4C-8D78-799212E249B2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20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9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18.jpe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19.jpe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20.jpe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21.jpe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4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2.jpeg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5.bin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6.bin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3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7.bin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Layouts/_rels/slideLayout3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4.png"/></Relationships>
</file>

<file path=ppt/slideLayouts/_rels/slideLayout3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6.png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9.bin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Layouts/_rels/slideLayout38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4" Type="http://schemas.microsoft.com/office/2007/relationships/hdphoto" Target="../media/hdphoto1.wdp"/></Relationships>
</file>

<file path=ppt/slideLayouts/_rels/slideLayout4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eg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8.bin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0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3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4.bin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.bin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0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0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9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1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jpeg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2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9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5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7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8.bin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9.bin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9" y="4215741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56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141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147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878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5421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994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6604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3847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585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441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9" y="4215741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8327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39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04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9351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5717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9864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84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5384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2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2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7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888B8D"/>
                </a:solidFill>
              </a:rPr>
              <a:t>© 2015 Ipsos.  All rights reserved. Contains Ipsos' Confidential and Proprietary information  and may not be disclosed or reproduced without the prior written consent of Ipsos.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2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1" y="592875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2019772662"/>
      </p:ext>
    </p:extLst>
  </p:cSld>
  <p:clrMapOvr>
    <a:masterClrMapping/>
  </p:clrMapOvr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86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61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5095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736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841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0734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48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3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2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29" y="839004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710419"/>
      </p:ext>
    </p:extLst>
  </p:cSld>
  <p:clrMapOvr>
    <a:masterClrMapping/>
  </p:clrMapOvr>
  <p:hf hd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7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57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474951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7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57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7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942188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2198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57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8" y="4215741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9802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7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57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1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4539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7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7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7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7" y="1388457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1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5429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48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8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32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4016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89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795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48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3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2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29" y="839004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36092"/>
      </p:ext>
    </p:extLst>
  </p:cSld>
  <p:clrMapOvr>
    <a:masterClrMapping/>
  </p:clrMapOvr>
  <p:hf hdr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0041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7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89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82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013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5214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7281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5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7172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31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7118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694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3505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1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1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1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4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1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C8C9C7">
                    <a:lumMod val="75000"/>
                  </a:srgbClr>
                </a:solidFill>
              </a:rPr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9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7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57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98530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4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2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8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5150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9" y="4215716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7730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6069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4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2668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497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11873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497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48420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3074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2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69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02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1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8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80382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28" y="2152235"/>
            <a:ext cx="407899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28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47" y="4031451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/>
              <a:t>© 2015 Ipsos.  All rights reserved. Contains Ipsos' Confidential and Proprietary information  and may not be disclosed or reproduced without the prior written consent of Ipsos.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28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02" y="592861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4113014450"/>
      </p:ext>
    </p:extLst>
  </p:cSld>
  <p:clrMapOvr>
    <a:masterClrMapping/>
  </p:clrMapOvr>
  <p:hf hdr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71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1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7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57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7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89442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0422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1" name="TextBox 1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3" name="TextBox 1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5" name="TextBox 14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9" name="TextBox 1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1" name="TextBox 2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3" name="TextBox 2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11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1" name="TextBox 1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3" name="TextBox 1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5" name="TextBox 14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9" name="TextBox 1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1" name="TextBox 2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3" name="TextBox 2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575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1" y="1535278"/>
            <a:ext cx="3569511" cy="1017291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1" y="2724523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3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090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4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70" y="3098172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10" y="838979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053738"/>
      </p:ext>
    </p:extLst>
  </p:cSld>
  <p:clrMapOvr>
    <a:masterClrMapping/>
  </p:clrMapOvr>
  <p:hf hd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1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2" y="3486271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2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4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2" y="1388444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61994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6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6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44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6" y="1388444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44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1224638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6723160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4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4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4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4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9103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4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8" y="1388444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8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8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6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56976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45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5" y="1388444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8" y="1388445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7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40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6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19239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7870391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44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192" y="1388444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57" y="1388444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24" y="1388444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192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5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24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16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892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7642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3" y="161845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857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Pict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" y="0"/>
            <a:ext cx="9143999" cy="5143500"/>
          </a:xfrm>
          <a:effectLst/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     Copy Desired Image, Select this placeholder, Paste &amp; Then “Send to back”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094" y="2479436"/>
            <a:ext cx="7093160" cy="962868"/>
          </a:xfrm>
          <a:effectLst>
            <a:outerShdw blurRad="825500" algn="ctr" rotWithShape="0">
              <a:prstClr val="black">
                <a:alpha val="20000"/>
              </a:prstClr>
            </a:outerShdw>
          </a:effectLst>
        </p:spPr>
        <p:txBody>
          <a:bodyPr anchor="t"/>
          <a:lstStyle>
            <a:lvl1pPr>
              <a:lnSpc>
                <a:spcPct val="80000"/>
              </a:lnSpc>
              <a:spcBef>
                <a:spcPts val="816"/>
              </a:spcBef>
              <a:defRPr sz="7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DOLOR SIT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8273" y="1857552"/>
            <a:ext cx="6033722" cy="621884"/>
          </a:xfrm>
        </p:spPr>
        <p:txBody>
          <a:bodyPr anchor="b">
            <a:normAutofit/>
          </a:bodyPr>
          <a:lstStyle>
            <a:lvl1pPr>
              <a:spcBef>
                <a:spcPts val="1224"/>
              </a:spcBef>
              <a:defRPr sz="2700" b="0" cap="none" baseline="0">
                <a:solidFill>
                  <a:schemeClr val="bg1"/>
                </a:solidFill>
                <a:effectLst>
                  <a:outerShdw blurRad="2286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Lorem Ipsum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614375" y="4650456"/>
            <a:ext cx="4951963" cy="2601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8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247313" y="4650456"/>
            <a:ext cx="382425" cy="2601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en-US" sz="80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8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1790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1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90" y="4219807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8505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7" y="1388445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5376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00" y="2102791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4735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47" y="1388445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6961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1" y="2033544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7967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9801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9300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4" y="1399204"/>
            <a:ext cx="8653462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957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57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8" y="4215741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3373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7" y="248324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39809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3221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4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2404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1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1" y="2152235"/>
            <a:ext cx="469905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1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1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2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1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schemeClr val="bg1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708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2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27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3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5429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600" y="4215742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0876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95517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1485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24259"/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24259"/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80191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24259"/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4259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24259"/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16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7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57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1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2654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3085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7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9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8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20623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3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3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8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defTabSz="924259"/>
            <a:r>
              <a:rPr lang="en-GB">
                <a:solidFill>
                  <a:srgbClr val="888B8D"/>
                </a:solidFill>
              </a:rPr>
              <a:t>© 2015 Ipsos.  All rights reserved. Contains Ipsos' Confidential and Proprietary information  and may not be disclosed or reproduced without the prior written consent of Ipsos.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3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2" y="592876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422994343"/>
      </p:ext>
    </p:extLst>
  </p:cSld>
  <p:clrMapOvr>
    <a:masterClrMapping/>
  </p:clrMapOvr>
  <p:hf hdr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158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526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969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429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 defTabSz="924259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 defTabSz="924259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5423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1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1" y="2724549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4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4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70" y="3098173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30" y="839005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 defTabSz="924259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101986"/>
      </p:ext>
    </p:extLst>
  </p:cSld>
  <p:clrMapOvr>
    <a:masterClrMapping/>
  </p:clrMapOvr>
  <p:hf hdr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2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2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2" y="1388458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003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6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6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8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6" y="1388458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8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9755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7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7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7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7" y="1388457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1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8108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70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4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4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4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4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8770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8" y="1388458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8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8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9" y="4215742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46875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8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8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8" y="1388458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7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40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2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001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8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8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8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8" y="1388458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8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2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2724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3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4246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9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90" y="4219833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836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90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 defTabSz="924259"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19382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 defTabSz="924259"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756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8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 defTabSz="924259"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848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1" y="203358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 defTabSz="924259"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 defTabSz="924259"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780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76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94221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6913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06102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4" y="1399205"/>
            <a:ext cx="8653462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3886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7" y="248332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555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8164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794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2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2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2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5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defTabSz="924259"/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 defTabSz="924259"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2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defTabSz="924259"/>
            <a:r>
              <a:rPr lang="en-GB">
                <a:solidFill>
                  <a:srgbClr val="C8C9C7">
                    <a:lumMod val="75000"/>
                  </a:srgbClr>
                </a:solidFill>
              </a:rPr>
              <a:t>© 2015 Ipsos.  All rights reserved. Contains Ipsos' Confidential and Proprietary information and may not be disclosed or reproduced without the prior written consent of Ipsos.</a:t>
            </a:r>
            <a:endParaRPr lang="en-GB" dirty="0">
              <a:solidFill>
                <a:srgbClr val="C8C9C7">
                  <a:lumMod val="75000"/>
                </a:srgb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672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5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3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9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872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9" y="4215716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2169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982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8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32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82219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4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607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497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722987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497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839810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3074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2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7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69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02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1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8" y="1239837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09996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28" y="2152235"/>
            <a:ext cx="407899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28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47" y="4031451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/>
              <a:t>© 2015 Ipsos.  All rights reserved. Contains Ipsos' Confidential and Proprietary information  and may not be disclosed or reproduced without the prior written consent of Ipsos.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28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02" y="592861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2760496069"/>
      </p:ext>
    </p:extLst>
  </p:cSld>
  <p:clrMapOvr>
    <a:masterClrMapping/>
  </p:clrMapOvr>
  <p:hf hdr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444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211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2" y="1122849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2837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1" name="TextBox 1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3" name="TextBox 1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5" name="TextBox 14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9" name="TextBox 1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1" name="TextBox 2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3" name="TextBox 2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85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9" name="TextBox 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1" name="TextBox 1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3" name="TextBox 1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5" name="TextBox 14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19" name="TextBox 18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1" name="TextBox 20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3" name="TextBox 22"/>
          <p:cNvSpPr txBox="1"/>
          <p:nvPr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2" y="4659205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644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89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2728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1" y="1535278"/>
            <a:ext cx="3569511" cy="1017291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1" y="2724523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3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090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4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70" y="3098172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10" y="838979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596721"/>
      </p:ext>
    </p:extLst>
  </p:cSld>
  <p:clrMapOvr>
    <a:masterClrMapping/>
  </p:clrMapOvr>
  <p:hf hdr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1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2" y="3486271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2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4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2" y="1388444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296284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6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6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44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6" y="1388444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44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1799185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6723160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4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4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4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4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34411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4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8" y="1388444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8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8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6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91430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45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5" y="1388444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8" y="1388445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7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40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6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89924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7870391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44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192" y="1388444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57" y="1388444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24" y="1388444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192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5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24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16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821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3" y="161845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8243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1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90" y="4219807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4309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7" y="1388445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83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751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00" y="2102791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1687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47" y="1388445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11833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1" y="2033544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© 2015 Ipsos. </a:t>
            </a:r>
            <a:endParaRPr lang="it-IT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3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1291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34221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36373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69"/>
            <a:ext cx="8654595" cy="461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4" y="1399204"/>
            <a:ext cx="8653462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4897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7" y="248324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02623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5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76418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24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4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35136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1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1" y="2152235"/>
            <a:ext cx="469905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1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1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2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1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schemeClr val="bg1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22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7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5394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6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2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27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3" y="1622614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4098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14" name="Picture 762" descr="http://www.ilgiornale.it/sites/default/files/foto/2015/03/05/1425572448-crisi-economica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8" y="1583083"/>
            <a:ext cx="4576689" cy="23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10" name="Diapositive think-cell" r:id="rId5" imgW="180" imgH="180" progId="">
                  <p:embed/>
                </p:oleObj>
              </mc:Choice>
              <mc:Fallback>
                <p:oleObj name="Diapositive think-cell" r:id="rId5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6" y="983457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9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2614771" y="762477"/>
            <a:ext cx="2033588" cy="4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799" dirty="0">
                <a:solidFill>
                  <a:srgbClr val="FFFFFF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26" name="Ellipse 9"/>
          <p:cNvSpPr/>
          <p:nvPr userDrawn="1"/>
        </p:nvSpPr>
        <p:spPr>
          <a:xfrm>
            <a:off x="2662239" y="888207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80558" y="3071810"/>
            <a:ext cx="3874507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21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4880557" y="1604749"/>
            <a:ext cx="3874506" cy="3785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3000" b="0"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7924447"/>
      </p:ext>
    </p:extLst>
  </p:cSld>
  <p:clrMapOvr>
    <a:masterClrMapping/>
  </p:clrMapOvr>
  <p:transition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it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17" name="Picture 717" descr="http://www.lpollockpr.com/wp-content/uploads/2010/09/shutterstock_322256411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90" y="1437625"/>
            <a:ext cx="4396043" cy="25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58" name="Diapositive think-cell" r:id="rId5" imgW="180" imgH="180" progId="">
                  <p:embed/>
                </p:oleObj>
              </mc:Choice>
              <mc:Fallback>
                <p:oleObj name="Diapositive think-cell" r:id="rId5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6" y="983457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9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9" y="888207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826445" y="765573"/>
            <a:ext cx="2033588" cy="4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799" dirty="0">
                <a:solidFill>
                  <a:srgbClr val="FFFFFF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58" y="3071810"/>
            <a:ext cx="3874507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21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58" y="1604749"/>
            <a:ext cx="3874507" cy="3785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3000" b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5201086"/>
      </p:ext>
    </p:extLst>
  </p:cSld>
  <p:clrMapOvr>
    <a:masterClrMapping/>
  </p:clrMapOvr>
  <p:transition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84" name="Picture 760" descr="http://www1.adnkronos.com/IGN/Assets/Imgs/00_prometeo/emoticons--400x300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48" y="1713905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82" name="Diapositive think-cell" r:id="rId5" imgW="180" imgH="180" progId="">
                  <p:embed/>
                </p:oleObj>
              </mc:Choice>
              <mc:Fallback>
                <p:oleObj name="Diapositive think-cell" r:id="rId5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6" y="983457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9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9" y="888207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1" y="765573"/>
            <a:ext cx="2033588" cy="4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799">
                <a:solidFill>
                  <a:srgbClr val="FFFFFF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4880558" y="1604751"/>
            <a:ext cx="3874507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3000" b="0" baseline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La </a:t>
            </a:r>
            <a:r>
              <a:rPr lang="en-US" noProof="0" dirty="0" err="1"/>
              <a:t>qualità</a:t>
            </a:r>
            <a:r>
              <a:rPr lang="en-US" noProof="0" dirty="0"/>
              <a:t> </a:t>
            </a:r>
            <a:r>
              <a:rPr lang="en-US" noProof="0" dirty="0" err="1"/>
              <a:t>della</a:t>
            </a:r>
            <a:r>
              <a:rPr lang="en-US" noProof="0" dirty="0"/>
              <a:t> vita</a:t>
            </a:r>
          </a:p>
        </p:txBody>
      </p:sp>
    </p:spTree>
    <p:extLst>
      <p:ext uri="{BB962C8B-B14F-4D97-AF65-F5344CB8AC3E}">
        <p14:creationId xmlns:p14="http://schemas.microsoft.com/office/powerpoint/2010/main" val="4199985184"/>
      </p:ext>
    </p:extLst>
  </p:cSld>
  <p:clrMapOvr>
    <a:masterClrMapping/>
  </p:clrMapOvr>
  <p:transition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86" name="Picture 662" descr="http://www.nextquotidiano.it/wp-content/uploads/2014/10/manovra-renzi-comuni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196"/>
            <a:ext cx="4016178" cy="24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806" name="Diapositive think-cell" r:id="rId5" imgW="180" imgH="180" progId="">
                  <p:embed/>
                </p:oleObj>
              </mc:Choice>
              <mc:Fallback>
                <p:oleObj name="Diapositive think-cell" r:id="rId5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6" y="983457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9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9" y="888207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1" y="765573"/>
            <a:ext cx="2033588" cy="4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799" dirty="0">
                <a:solidFill>
                  <a:srgbClr val="FFFFFF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58" y="3071810"/>
            <a:ext cx="3874507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21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58" y="1604749"/>
            <a:ext cx="3874507" cy="3785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3000" b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2493337"/>
      </p:ext>
    </p:extLst>
  </p:cSld>
  <p:clrMapOvr>
    <a:masterClrMapping/>
  </p:clrMapOvr>
  <p:transition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hapitre 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32" name="Picture 760" descr="http://www.avsystem.it/img/img_news/00100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" y="1914370"/>
            <a:ext cx="3746658" cy="17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830" name="Diapositive think-cell" r:id="rId5" imgW="180" imgH="180" progId="">
                  <p:embed/>
                </p:oleObj>
              </mc:Choice>
              <mc:Fallback>
                <p:oleObj name="Diapositive think-cell" r:id="rId5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6" y="983457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9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9" y="888207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1" y="765573"/>
            <a:ext cx="2033588" cy="406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sz="25799">
                <a:solidFill>
                  <a:srgbClr val="FFFFFF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58" y="3071810"/>
            <a:ext cx="3874507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750"/>
              </a:spcBef>
              <a:buNone/>
              <a:defRPr sz="21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58" y="1604749"/>
            <a:ext cx="3874507" cy="37856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3000" b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6179621"/>
      </p:ext>
    </p:extLst>
  </p:cSld>
  <p:clrMapOvr>
    <a:masterClrMapping/>
  </p:clrMapOvr>
  <p:transition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u gris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854" name="Diapositive think-cell" r:id="rId4" imgW="180" imgH="180" progId="">
                  <p:embed/>
                </p:oleObj>
              </mc:Choice>
              <mc:Fallback>
                <p:oleObj name="Diapositive think-cell" r:id="rId4" imgW="180" imgH="180" progId="">
                  <p:embed/>
                  <p:pic>
                    <p:nvPicPr>
                      <p:cNvPr id="3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 11"/>
          <p:cNvSpPr>
            <a:spLocks/>
          </p:cNvSpPr>
          <p:nvPr userDrawn="1"/>
        </p:nvSpPr>
        <p:spPr bwMode="auto">
          <a:xfrm>
            <a:off x="1" y="2"/>
            <a:ext cx="2795588" cy="5145881"/>
          </a:xfrm>
          <a:custGeom>
            <a:avLst/>
            <a:gdLst>
              <a:gd name="T0" fmla="*/ 0 w 877"/>
              <a:gd name="T1" fmla="*/ 2152 h 2152"/>
              <a:gd name="T2" fmla="*/ 877 w 877"/>
              <a:gd name="T3" fmla="*/ 205 h 2152"/>
              <a:gd name="T4" fmla="*/ 872 w 877"/>
              <a:gd name="T5" fmla="*/ 0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7" h="2152">
                <a:moveTo>
                  <a:pt x="0" y="2152"/>
                </a:moveTo>
                <a:cubicBezTo>
                  <a:pt x="492" y="2064"/>
                  <a:pt x="877" y="1226"/>
                  <a:pt x="877" y="205"/>
                </a:cubicBezTo>
                <a:cubicBezTo>
                  <a:pt x="877" y="136"/>
                  <a:pt x="875" y="67"/>
                  <a:pt x="872" y="0"/>
                </a:cubicBezTo>
              </a:path>
            </a:pathLst>
          </a:cu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5" name="Rectangle 4"/>
          <p:cNvSpPr/>
          <p:nvPr userDrawn="1"/>
        </p:nvSpPr>
        <p:spPr>
          <a:xfrm>
            <a:off x="930277" y="0"/>
            <a:ext cx="8213725" cy="5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cxnSp>
        <p:nvCxnSpPr>
          <p:cNvPr id="24" name="Connecteur droit 23"/>
          <p:cNvCxnSpPr/>
          <p:nvPr userDrawn="1"/>
        </p:nvCxnSpPr>
        <p:spPr>
          <a:xfrm>
            <a:off x="930277" y="532210"/>
            <a:ext cx="7877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3" y="2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1800" b="1" cap="all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8776" y="4845845"/>
            <a:ext cx="3195638" cy="229791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fr-FR" sz="825" b="1" dirty="0" smtClean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2014 First Half Results – 24 July 2014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532116815"/>
      </p:ext>
    </p:extLst>
  </p:cSld>
  <p:clrMapOvr>
    <a:masterClrMapping/>
  </p:clrMapOvr>
  <p:transition>
    <p:fade/>
  </p:transition>
  <p:hf hd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ontenu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0" name="Diapositive think-cell" r:id="rId4" imgW="180" imgH="180" progId="">
                  <p:embed/>
                </p:oleObj>
              </mc:Choice>
              <mc:Fallback>
                <p:oleObj name="Diapositive think-cell" r:id="rId4" imgW="180" imgH="18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4779169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6" name="Rectangle 44"/>
          <p:cNvSpPr/>
          <p:nvPr userDrawn="1"/>
        </p:nvSpPr>
        <p:spPr>
          <a:xfrm>
            <a:off x="0" y="4893469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7"/>
            <a:ext cx="502248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cxnSp>
        <p:nvCxnSpPr>
          <p:cNvPr id="25" name="Connecteur droit 24"/>
          <p:cNvCxnSpPr/>
          <p:nvPr userDrawn="1"/>
        </p:nvCxnSpPr>
        <p:spPr>
          <a:xfrm>
            <a:off x="930275" y="532210"/>
            <a:ext cx="78549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3" y="0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1800" b="1" cap="all" baseline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52800" y="875006"/>
            <a:ext cx="8432425" cy="3976894"/>
          </a:xfrm>
          <a:prstGeom prst="rect">
            <a:avLst/>
          </a:prstGeom>
        </p:spPr>
        <p:txBody>
          <a:bodyPr lIns="0" tIns="0" rIns="0" bIns="0"/>
          <a:lstStyle>
            <a:lvl1pPr marL="136922" indent="-136922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sz="135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335756" indent="-13692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Arial" pitchFamily="34" charset="0"/>
              </a:defRPr>
            </a:lvl2pPr>
            <a:lvl3pPr marL="532210" indent="-130969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Char char="◦"/>
              <a:defRPr sz="1050">
                <a:solidFill>
                  <a:schemeClr val="tx2"/>
                </a:solidFill>
                <a:latin typeface="+mn-lt"/>
                <a:cs typeface="Arial" pitchFamily="34" charset="0"/>
              </a:defRPr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96864" y="4845844"/>
            <a:ext cx="3197225" cy="229791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fr-FR" sz="825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2014 First Half Results – 24 July 2014</a:t>
            </a:r>
            <a:endParaRPr lang="en-US" b="0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26" y="4880372"/>
            <a:ext cx="454025" cy="1619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050" b="1" smtClean="0">
                <a:solidFill>
                  <a:schemeClr val="accent4">
                    <a:lumMod val="50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66DBAE2-2FE2-4E35-8834-7101A4650893}" type="slidenum">
              <a:rPr lang="de-DE"/>
              <a:pPr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1466655"/>
      </p:ext>
    </p:extLst>
  </p:cSld>
  <p:clrMapOvr>
    <a:masterClrMapping/>
  </p:clrMapOvr>
  <p:transition>
    <p:fade/>
  </p:transition>
  <p:hf hd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600" y="4215742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70211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457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82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67031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72718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62454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31009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3085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7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9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8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41607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3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3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8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888B8D"/>
                </a:solidFill>
              </a:rPr>
              <a:t>© 2015 Ipsos.  All rights reserved. Contains Ipsos' Confidential and Proprietary information  and may not be disclosed or reproduced without the prior written consent of Ipsos.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3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2" y="592876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1789117424"/>
      </p:ext>
    </p:extLst>
  </p:cSld>
  <p:clrMapOvr>
    <a:masterClrMapping/>
  </p:clrMapOvr>
  <p:hf hdr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82677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2624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41181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7202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878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64733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1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1" y="2724549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4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4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70" y="3098173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30" y="839005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3710"/>
      </p:ext>
    </p:extLst>
  </p:cSld>
  <p:clrMapOvr>
    <a:masterClrMapping/>
  </p:clrMapOvr>
  <p:hf hdr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2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2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2" y="1388458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4503207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6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6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8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6" y="1388458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8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435574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70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4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4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4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4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1223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8" y="1388458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8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8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9" y="4215742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9966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8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8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8" y="1388458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7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40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2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64746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8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8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8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8" y="1388458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8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2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67055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3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77957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9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90" y="4219833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72977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90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48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14503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397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8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25260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1" y="203358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>
                <a:solidFill>
                  <a:prstClr val="white"/>
                </a:solidFill>
              </a:rPr>
              <a:t>© 2015 Ipsos. 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50015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14766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3832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4" y="1399205"/>
            <a:ext cx="8653462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5080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7" y="248332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88141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07379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54969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" y="137160"/>
            <a:ext cx="4398917" cy="5006340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 dirty="0"/>
              <a:t>Fare clic sull'icona per inserire un'immagine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2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2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2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5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2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C8C9C7">
                    <a:lumMod val="75000"/>
                  </a:srgbClr>
                </a:solidFill>
              </a:rPr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81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5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43973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5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3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9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9540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07112" y="206022"/>
            <a:ext cx="4268241" cy="63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600" b="1" i="1" kern="1200" cap="none" baseline="0" dirty="0" smtClean="0">
                <a:solidFill>
                  <a:srgbClr val="009D9C"/>
                </a:solidFill>
                <a:latin typeface="+mj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it-IT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2386967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9" y="4215741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506040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197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53688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8270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39097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84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429462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2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2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7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888B8D"/>
                </a:solidFill>
              </a:rPr>
              <a:t>© 2015 Ipsos.  All rights reserved. Contains Ipsos' Confidential and Proprietary information  and may not be disclosed or reproduced without the prior written consent of Ipsos.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2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1" y="592875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3407583877"/>
      </p:ext>
    </p:extLst>
  </p:cSld>
  <p:clrMapOvr>
    <a:masterClrMapping/>
  </p:clrMapOvr>
  <p:hf hdr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10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31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9838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5905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44587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06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6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4" y="4659230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7081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48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3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2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29" y="839004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85211"/>
      </p:ext>
    </p:extLst>
  </p:cSld>
  <p:clrMapOvr>
    <a:masterClrMapping/>
  </p:clrMapOvr>
  <p:hf hdr="0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7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57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2655598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7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57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7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07433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11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57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8" y="4215741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7226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7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7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57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1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544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850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91483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7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7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7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7" y="1388457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1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75951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1421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8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32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8293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89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5684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22494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7" y="1388457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8064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82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>
                <a:solidFill>
                  <a:prstClr val="white"/>
                </a:solidFill>
              </a:rPr>
              <a:t>© 2015 Ipsos. </a:t>
            </a:r>
            <a:endParaRPr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4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301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10904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01058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5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55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3371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31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1431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3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758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7" y="248331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5" y="1399205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92682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1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1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1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4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1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C8C9C7">
                    <a:lumMod val="75000"/>
                  </a:srgbClr>
                </a:solidFill>
              </a:rPr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05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4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2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8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65104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ontenu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860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4" name="Obje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0" y="4779169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sp>
        <p:nvSpPr>
          <p:cNvPr id="6" name="Rectangle 44"/>
          <p:cNvSpPr/>
          <p:nvPr userDrawn="1"/>
        </p:nvSpPr>
        <p:spPr>
          <a:xfrm>
            <a:off x="0" y="4893469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350"/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7"/>
            <a:ext cx="502248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350"/>
            </a:p>
          </p:txBody>
        </p:sp>
      </p:grpSp>
      <p:cxnSp>
        <p:nvCxnSpPr>
          <p:cNvPr id="25" name="Connecteur droit 24"/>
          <p:cNvCxnSpPr/>
          <p:nvPr userDrawn="1"/>
        </p:nvCxnSpPr>
        <p:spPr>
          <a:xfrm>
            <a:off x="930275" y="532210"/>
            <a:ext cx="78549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3" y="0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1800" b="1" cap="all" baseline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52800" y="875006"/>
            <a:ext cx="8432425" cy="3976894"/>
          </a:xfrm>
          <a:prstGeom prst="rect">
            <a:avLst/>
          </a:prstGeom>
        </p:spPr>
        <p:txBody>
          <a:bodyPr lIns="0" tIns="0" rIns="0" bIns="0"/>
          <a:lstStyle>
            <a:lvl1pPr marL="136922" indent="-136922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defRPr sz="135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  <a:lvl2pPr marL="335756" indent="-136922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n-lt"/>
                <a:cs typeface="Arial" pitchFamily="34" charset="0"/>
              </a:defRPr>
            </a:lvl2pPr>
            <a:lvl3pPr marL="532210" indent="-130969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Calibri" pitchFamily="34" charset="0"/>
              <a:buChar char="◦"/>
              <a:defRPr sz="1050">
                <a:solidFill>
                  <a:schemeClr val="tx2"/>
                </a:solidFill>
                <a:latin typeface="+mn-lt"/>
                <a:cs typeface="Arial" pitchFamily="34" charset="0"/>
              </a:defRPr>
            </a:lvl3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96864" y="4845844"/>
            <a:ext cx="3197225" cy="229791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fr-FR" sz="825" b="1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2014 First Half Results – 24 July 2014</a:t>
            </a:r>
            <a:endParaRPr lang="en-US" b="0"/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26" y="4880372"/>
            <a:ext cx="454025" cy="1619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050" b="1" smtClean="0">
                <a:solidFill>
                  <a:schemeClr val="accent4">
                    <a:lumMod val="50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66DBAE2-2FE2-4E35-8834-7101A4650893}" type="slidenum">
              <a:rPr lang="de-DE"/>
              <a:pPr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1698935"/>
      </p:ext>
    </p:extLst>
  </p:cSld>
  <p:clrMapOvr>
    <a:masterClrMapping/>
  </p:clrMapOvr>
  <p:transition>
    <p:fade/>
  </p:transition>
  <p:hf hdr="0" dt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07111" y="206021"/>
            <a:ext cx="4268241" cy="63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600" b="1" i="1" kern="1200" cap="none" baseline="0" dirty="0" smtClean="0">
                <a:solidFill>
                  <a:srgbClr val="009D9C"/>
                </a:solidFill>
                <a:latin typeface="+mj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it-IT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7000043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8" y="4215715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65528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2177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16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0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1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1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1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4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1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C8C9C7">
                    <a:lumMod val="75000"/>
                  </a:srgbClr>
                </a:solidFill>
              </a:rPr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4697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9471701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07769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73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1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6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01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0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44211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27" y="2152234"/>
            <a:ext cx="407899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27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46" y="4031450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it-IT"/>
              <a:t>Univers2ità Cattolica del Sacro Cuore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27" y="1389063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01" y="592860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140322429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1309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7894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29367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6133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53066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5277"/>
            <a:ext cx="3569511" cy="1017291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22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2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089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1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09" y="838978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6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26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7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4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2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8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99918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3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43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836292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43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43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43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9135136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6723160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88697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43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43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1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1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6" y="4215715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8561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6" y="1388444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4" y="1388443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44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5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81871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7870391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43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192" y="1388443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57" y="1388443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23" y="1388443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192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5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23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15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05340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53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91879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0" y="1707293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06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38288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Univers2ità Cattolica del Sacro Cuore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2036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8999" y="2102790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Univers2ità Cattolica del Sacro Cuore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10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B1891-C6F6-4148-A75E-2CDD118D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385977"/>
            <a:ext cx="6858000" cy="124649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4CD63C-8717-7345-88A5-A403A7714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5EFC1-FFCE-2E43-9C17-3941F396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8FBCE-B44D-A643-9326-A54FD826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B47111-9197-E542-9D07-E6F2A3FF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836426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4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Univers2ità Cattolica del Sacro Cuore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39722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4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it-IT"/>
              <a:t>Univers2ità Cattolica del Sacro Cuore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240320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98883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49034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93461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23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857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1071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31308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1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0" y="2152234"/>
            <a:ext cx="469905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0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1389063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8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1" y="4627422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0" y="4031450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it-IT"/>
              <a:t>Univers2ità Cattolica del Sacro Cuore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schemeClr val="bg1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3291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2016 </a:t>
            </a:r>
            <a:r>
              <a:rPr lang="en-GB" sz="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Ipsos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1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26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2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271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17966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 rot="10800000">
            <a:off x="0" y="4234133"/>
            <a:ext cx="9144000" cy="47344"/>
            <a:chOff x="507492" y="1501519"/>
            <a:chExt cx="8129016" cy="63125"/>
          </a:xfrm>
        </p:grpSpPr>
        <p:cxnSp>
          <p:nvCxnSpPr>
            <p:cNvPr id="17" name="Connettore diritto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rgbClr val="00206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rgbClr val="00206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o 13"/>
          <p:cNvGrpSpPr/>
          <p:nvPr/>
        </p:nvGrpSpPr>
        <p:grpSpPr>
          <a:xfrm>
            <a:off x="0" y="857250"/>
            <a:ext cx="9144000" cy="47344"/>
            <a:chOff x="507492" y="1501519"/>
            <a:chExt cx="8129016" cy="63125"/>
          </a:xfrm>
        </p:grpSpPr>
        <p:cxnSp>
          <p:nvCxnSpPr>
            <p:cNvPr id="15" name="Connettore diritto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rgbClr val="00206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diritto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rgbClr val="00206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ttangolo 6"/>
          <p:cNvSpPr/>
          <p:nvPr/>
        </p:nvSpPr>
        <p:spPr>
          <a:xfrm>
            <a:off x="0" y="4333593"/>
            <a:ext cx="9144000" cy="8099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8" name="Rettangolo 7"/>
          <p:cNvSpPr/>
          <p:nvPr/>
        </p:nvSpPr>
        <p:spPr>
          <a:xfrm>
            <a:off x="0" y="0"/>
            <a:ext cx="9144000" cy="8099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8675" y="1719071"/>
            <a:ext cx="4300538" cy="1664768"/>
          </a:xfrm>
        </p:spPr>
        <p:txBody>
          <a:bodyPr anchor="ctr">
            <a:normAutofit/>
          </a:bodyPr>
          <a:lstStyle>
            <a:lvl1pPr algn="l" latinLnBrk="0">
              <a:defRPr lang="it-IT" sz="3300" cap="all" baseline="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28675" y="3383838"/>
            <a:ext cx="4300538" cy="716674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it-IT" sz="1350"/>
            </a:lvl1pPr>
            <a:lvl2pPr marL="342900" indent="0" algn="ctr" latinLnBrk="0">
              <a:buNone/>
              <a:defRPr lang="it-IT" sz="1500"/>
            </a:lvl2pPr>
            <a:lvl3pPr marL="685800" indent="0" algn="ctr" latinLnBrk="0">
              <a:buNone/>
              <a:defRPr lang="it-IT" sz="1350"/>
            </a:lvl3pPr>
            <a:lvl4pPr marL="1028700" indent="0" algn="ctr" latinLnBrk="0">
              <a:buNone/>
              <a:defRPr lang="it-IT" sz="1200"/>
            </a:lvl4pPr>
            <a:lvl5pPr marL="1371600" indent="0" algn="ctr" latinLnBrk="0">
              <a:buNone/>
              <a:defRPr lang="it-IT" sz="1200"/>
            </a:lvl5pPr>
            <a:lvl6pPr marL="1714500" indent="0" algn="ctr" latinLnBrk="0">
              <a:buNone/>
              <a:defRPr lang="it-IT" sz="1200"/>
            </a:lvl6pPr>
            <a:lvl7pPr marL="2057400" indent="0" algn="ctr" latinLnBrk="0">
              <a:buNone/>
              <a:defRPr lang="it-IT" sz="1200"/>
            </a:lvl7pPr>
            <a:lvl8pPr marL="2400300" indent="0" algn="ctr" latinLnBrk="0">
              <a:buNone/>
              <a:defRPr lang="it-IT" sz="1200"/>
            </a:lvl8pPr>
            <a:lvl9pPr marL="2743200" indent="0" algn="ctr" latinLnBrk="0">
              <a:buNone/>
              <a:defRPr lang="it-IT" sz="12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10" y="0"/>
            <a:ext cx="1310643" cy="1719071"/>
          </a:xfrm>
          <a:prstGeom prst="rect">
            <a:avLst/>
          </a:prstGeom>
        </p:spPr>
      </p:pic>
      <p:sp>
        <p:nvSpPr>
          <p:cNvPr id="11" name="Segnaposto immagine 10"/>
          <p:cNvSpPr>
            <a:spLocks noGrp="1"/>
          </p:cNvSpPr>
          <p:nvPr>
            <p:ph type="pic" sz="quarter" idx="13"/>
          </p:nvPr>
        </p:nvSpPr>
        <p:spPr>
          <a:xfrm>
            <a:off x="5235798" y="982992"/>
            <a:ext cx="3908203" cy="3156453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latinLnBrk="0">
              <a:buNone/>
              <a:defRPr lang="it-IT"/>
            </a:lvl1pPr>
          </a:lstStyle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1" y="986008"/>
            <a:ext cx="539354" cy="52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4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0" y="1885951"/>
            <a:ext cx="9144000" cy="2395526"/>
            <a:chOff x="647402" y="2514600"/>
            <a:chExt cx="10838688" cy="3194035"/>
          </a:xfrm>
        </p:grpSpPr>
        <p:grpSp>
          <p:nvGrpSpPr>
            <p:cNvPr id="9" name="Gruppo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Connettore diritto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ttangolo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grpSp>
          <p:nvGrpSpPr>
            <p:cNvPr id="11" name="Gruppo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Connettore diritto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8675" y="2228854"/>
            <a:ext cx="7553324" cy="1263113"/>
          </a:xfrm>
        </p:spPr>
        <p:txBody>
          <a:bodyPr anchor="ctr">
            <a:normAutofit/>
          </a:bodyPr>
          <a:lstStyle>
            <a:lvl1pPr latinLnBrk="0">
              <a:defRPr lang="it-IT" sz="3300" cap="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8675" y="3491967"/>
            <a:ext cx="7553324" cy="382313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it-IT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it-IT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it-IT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it-IT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Anno Accademico 2016/2017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Univers2ità Cattolica del Sacro Cuore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" y="0"/>
            <a:ext cx="1337391" cy="222885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88" y="124676"/>
            <a:ext cx="333375" cy="32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7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372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6143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57693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4781344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- Title Only, Base,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85528" y="603292"/>
            <a:ext cx="2588767" cy="449601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4418083" y="4824935"/>
            <a:ext cx="307838" cy="145785"/>
          </a:xfrm>
          <a:prstGeom prst="rect">
            <a:avLst/>
          </a:prstGeom>
        </p:spPr>
        <p:txBody>
          <a:bodyPr anchor="ctr"/>
          <a:lstStyle>
            <a:lvl1pPr algn="ctr">
              <a:defRPr sz="476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</a:lstStyle>
          <a:p>
            <a:fld id="{23160FDC-7CC8-4820-98BE-FDB2389F553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5526" y="4628396"/>
            <a:ext cx="5480157" cy="146865"/>
          </a:xfrm>
        </p:spPr>
        <p:txBody>
          <a:bodyPr lIns="0" tIns="0" rIns="0" bIns="3600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54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base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172475" y="4628396"/>
            <a:ext cx="2586003" cy="146865"/>
          </a:xfrm>
        </p:spPr>
        <p:txBody>
          <a:bodyPr lIns="0" tIns="0" rIns="0" bIns="36000" anchor="b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545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2293256156"/>
      </p:ext>
    </p:extLst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4AF0-1FFB-418E-B673-4B73FF3496E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43F40-6261-44D0-B5E1-67C1B6820C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22171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 copi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olo Testo"/>
          <p:cNvSpPr txBox="1">
            <a:spLocks noGrp="1"/>
          </p:cNvSpPr>
          <p:nvPr>
            <p:ph type="title"/>
          </p:nvPr>
        </p:nvSpPr>
        <p:spPr>
          <a:xfrm>
            <a:off x="956853" y="1930037"/>
            <a:ext cx="7235192" cy="1288325"/>
          </a:xfrm>
          <a:prstGeom prst="rect">
            <a:avLst/>
          </a:prstGeom>
        </p:spPr>
        <p:txBody>
          <a:bodyPr lIns="65314" tIns="65314" rIns="65314" bIns="65314"/>
          <a:lstStyle>
            <a:lvl1pPr algn="l">
              <a:defRPr sz="3825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20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48447" y="4927963"/>
            <a:ext cx="139277" cy="146240"/>
          </a:xfrm>
          <a:prstGeom prst="rect">
            <a:avLst/>
          </a:prstGeom>
        </p:spPr>
        <p:txBody>
          <a:bodyPr lIns="52251" tIns="52251" rIns="52251" bIns="52251"/>
          <a:lstStyle>
            <a:lvl1pPr algn="r">
              <a:defRPr sz="675" b="1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167572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Linea"/>
          <p:cNvSpPr/>
          <p:nvPr/>
        </p:nvSpPr>
        <p:spPr>
          <a:xfrm flipV="1">
            <a:off x="1357313" y="1035741"/>
            <a:ext cx="6429376" cy="10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17144" tIns="17144" rIns="17144" bIns="17144"/>
          <a:lstStyle/>
          <a:p>
            <a:pPr>
              <a:spcBef>
                <a:spcPts val="1275"/>
              </a:spcBef>
              <a:defRPr sz="3000" cap="none">
                <a:solidFill>
                  <a:srgbClr val="838787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 sz="1125"/>
          </a:p>
        </p:txBody>
      </p:sp>
      <p:sp>
        <p:nvSpPr>
          <p:cNvPr id="275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357312" y="795338"/>
            <a:ext cx="5893595" cy="204788"/>
          </a:xfrm>
          <a:prstGeom prst="rect">
            <a:avLst/>
          </a:prstGeom>
        </p:spPr>
        <p:txBody>
          <a:bodyPr lIns="38100" tIns="38100" rIns="38100" bIns="38100" anchor="b"/>
          <a:lstStyle>
            <a:lvl1pPr marL="0" indent="0" defTabSz="242888">
              <a:lnSpc>
                <a:spcPct val="80000"/>
              </a:lnSpc>
              <a:spcBef>
                <a:spcPts val="0"/>
              </a:spcBef>
              <a:buSzTx/>
              <a:buNone/>
              <a:defRPr sz="1200" cap="all" spc="6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396875" indent="-158750" defTabSz="242888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200" cap="all" spc="6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635000" indent="-158750" defTabSz="242888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200" cap="all" spc="6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873125" indent="-158750" defTabSz="242888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200" cap="all" spc="6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1111250" indent="-158750" defTabSz="242888">
              <a:lnSpc>
                <a:spcPct val="80000"/>
              </a:lnSpc>
              <a:spcBef>
                <a:spcPts val="0"/>
              </a:spcBef>
              <a:buSzPct val="104999"/>
              <a:buChar char="‣"/>
              <a:defRPr sz="1200" cap="all" spc="6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76" name="Titolo Testo"/>
          <p:cNvSpPr txBox="1">
            <a:spLocks noGrp="1"/>
          </p:cNvSpPr>
          <p:nvPr>
            <p:ph type="title"/>
          </p:nvPr>
        </p:nvSpPr>
        <p:spPr>
          <a:xfrm>
            <a:off x="1357312" y="1250156"/>
            <a:ext cx="6429377" cy="285750"/>
          </a:xfrm>
          <a:prstGeom prst="rect">
            <a:avLst/>
          </a:prstGeom>
        </p:spPr>
        <p:txBody>
          <a:bodyPr lIns="38100" tIns="38100" rIns="38100" bIns="38100" anchor="t"/>
          <a:lstStyle>
            <a:lvl1pPr algn="l">
              <a:lnSpc>
                <a:spcPct val="80000"/>
              </a:lnSpc>
              <a:spcBef>
                <a:spcPts val="1463"/>
              </a:spcBef>
              <a:defRPr sz="5325" cap="all">
                <a:solidFill>
                  <a:schemeClr val="accent1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Titolo Testo</a:t>
            </a:r>
          </a:p>
        </p:txBody>
      </p:sp>
      <p:sp>
        <p:nvSpPr>
          <p:cNvPr id="277" name="Corpo livello uno…"/>
          <p:cNvSpPr txBox="1">
            <a:spLocks noGrp="1"/>
          </p:cNvSpPr>
          <p:nvPr>
            <p:ph type="body" sz="half" idx="13"/>
          </p:nvPr>
        </p:nvSpPr>
        <p:spPr>
          <a:xfrm>
            <a:off x="1357312" y="1728788"/>
            <a:ext cx="6429377" cy="2414588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56406" indent="-456406">
              <a:spcBef>
                <a:spcPts val="2925"/>
              </a:spcBef>
              <a:buClr>
                <a:schemeClr val="accent1"/>
              </a:buClr>
              <a:buSzPct val="104999"/>
              <a:buFont typeface="Avenir Next"/>
              <a:buChar char="▸"/>
              <a:defRPr sz="4600" cap="all">
                <a:solidFill>
                  <a:srgbClr val="838787"/>
                </a:solidFill>
                <a:latin typeface="Avenir Next Medium"/>
                <a:sym typeface="Avenir Next Medium"/>
              </a:defRPr>
            </a:lvl1pPr>
          </a:lstStyle>
          <a:p>
            <a:pPr marL="608541" indent="-608541">
              <a:spcBef>
                <a:spcPts val="3900"/>
              </a:spcBef>
              <a:buClr>
                <a:schemeClr val="accent1"/>
              </a:buClr>
              <a:buSzPct val="104999"/>
              <a:buFont typeface="Avenir Next"/>
              <a:buChar char="▸"/>
              <a:defRPr sz="4600" cap="all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27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7604479" y="814388"/>
            <a:ext cx="179636" cy="204788"/>
          </a:xfrm>
          <a:prstGeom prst="rect">
            <a:avLst/>
          </a:prstGeom>
        </p:spPr>
        <p:txBody>
          <a:bodyPr lIns="38100" tIns="38100" rIns="38100" bIns="38100"/>
          <a:lstStyle>
            <a:lvl1pPr algn="r">
              <a:lnSpc>
                <a:spcPct val="80000"/>
              </a:lnSpc>
              <a:defRPr sz="1200">
                <a:solidFill>
                  <a:srgbClr val="838787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70829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5756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8" y="4215715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81877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4551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83678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8196728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6213455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73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1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6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01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0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47292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27" y="2152234"/>
            <a:ext cx="407899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27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46" y="4031450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/>
              <a:t>© 2015 Ipsos.  All rights reserved. Contains Ipsos' Confidential and Proprietary information  and may not be disclosed or reproduced without the prior written consent of Ipsos.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27" y="1389063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01" y="592860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2506408578"/>
      </p:ext>
    </p:extLst>
  </p:cSld>
  <p:clrMapOvr>
    <a:masterClrMapping/>
  </p:clrMapOvr>
  <p:hf hdr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94753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04401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514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05388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4449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8977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5277"/>
            <a:ext cx="3569511" cy="1017291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22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2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089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1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09" y="838978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6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694230"/>
      </p:ext>
    </p:extLst>
  </p:cSld>
  <p:clrMapOvr>
    <a:masterClrMapping/>
  </p:clrMapOvr>
  <p:hf hdr="0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3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43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524477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43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43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43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7084255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6723160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43109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43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43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1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1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6" y="4215715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88955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6" y="1388444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4" y="1388443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44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5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47537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7870391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43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192" y="1388443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57" y="1388443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23" y="1388443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192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5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23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15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63199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53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5100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78049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0" y="1707293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06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56917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35172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8999" y="2102790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7808150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4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13675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4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3496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0462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50560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5717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23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2772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769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194398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4599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1" y="-8966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0" y="2152234"/>
            <a:ext cx="469905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0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1389063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8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1" y="4627422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0" y="4031450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schemeClr val="bg1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65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1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26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2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2319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5526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35FC4E-E773-4EB1-9894-7C8D211787CE}"/>
              </a:ext>
            </a:extLst>
          </p:cNvPr>
          <p:cNvSpPr/>
          <p:nvPr userDrawn="1"/>
        </p:nvSpPr>
        <p:spPr>
          <a:xfrm>
            <a:off x="6932581" y="4686828"/>
            <a:ext cx="1472119" cy="30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157795598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600" y="4215742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224172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69574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91548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06130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1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2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93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4" y="643469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1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846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75315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3085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7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9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8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387" indent="-285743">
              <a:defRPr>
                <a:solidFill>
                  <a:schemeClr val="bg1"/>
                </a:solidFill>
              </a:defRPr>
            </a:lvl2pPr>
            <a:lvl3pPr marL="898502" indent="-228594">
              <a:defRPr>
                <a:solidFill>
                  <a:schemeClr val="bg1"/>
                </a:solidFill>
              </a:defRPr>
            </a:lvl3pPr>
            <a:lvl4pPr marL="1257269" indent="-228594">
              <a:defRPr>
                <a:solidFill>
                  <a:schemeClr val="bg1"/>
                </a:solidFill>
              </a:defRPr>
            </a:lvl4pPr>
            <a:lvl5pPr marL="1612860" indent="-22859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49568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3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3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8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3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2" y="592876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382883153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17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6324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2" y="1122874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44918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4570284" y="3608438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8666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107" y="2136386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9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5" y="4659231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rgbClr val="888B8D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rgbClr val="888B8D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7315" y="0"/>
            <a:ext cx="6092973" cy="490601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 dirty="0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401376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1" y="1531475"/>
            <a:ext cx="3569511" cy="1024896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1" y="2724549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24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104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4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70" y="3098173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30" y="839005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sz="1800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7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2358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2" y="3486272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2" y="1831104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2" y="1388458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602103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32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6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6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58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6" y="1388458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4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58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94570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91554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70"/>
            <a:ext cx="6723160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4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4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4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4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4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60176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58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8" y="1388458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8" y="2001692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8" y="2001692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9" y="4215742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29493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58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6" y="1388458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8" y="1388458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7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40" y="2001692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42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290043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1" y="643470"/>
            <a:ext cx="7870391" cy="4570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58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207" y="1388458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75" y="1388458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48" y="1388458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207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75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48" y="2001692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42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3880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3" y="1618464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24404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9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9" y="1707294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90" y="4219833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14843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90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16265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9018" y="2102792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5982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5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68" y="1388458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368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1" y="203358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5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>
                <a:solidFill>
                  <a:prstClr val="white"/>
                </a:solidFill>
              </a:rPr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8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20334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8027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3790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5" y="643470"/>
            <a:ext cx="8654595" cy="457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1" y="248332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2" name="Picture 21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4" y="1399205"/>
            <a:ext cx="8653462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21480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7" y="248332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 bwMode="black"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223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5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5072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2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6" y="1399205"/>
            <a:ext cx="8288337" cy="2639397"/>
          </a:xfrm>
        </p:spPr>
        <p:txBody>
          <a:bodyPr/>
          <a:lstStyle>
            <a:lvl1pPr marL="176209" indent="-17620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38" indent="-16668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33" indent="-17779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51" indent="-1746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68661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" y="137160"/>
            <a:ext cx="4398917" cy="5006340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 dirty="0"/>
              <a:t>Fare clic sull'icona per inserire un'immagine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2" y="2150333"/>
            <a:ext cx="469905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2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2" y="1389064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9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5" y="4627423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‹N›</a:t>
            </a:fld>
            <a:endParaRPr 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2" y="4031451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C8C9C7">
                  <a:lumMod val="75000"/>
                </a:srgb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3196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prstClr val="white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prstClr val="white"/>
                </a:solidFill>
              </a:rPr>
              <a:t>© 2015 Ipsos.</a:t>
            </a:r>
            <a:endParaRPr lang="en-GB" sz="1200" dirty="0">
              <a:solidFill>
                <a:prstClr val="white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98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5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43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9" y="1622615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36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07112" y="206022"/>
            <a:ext cx="4268241" cy="63745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3600" b="1" i="1" kern="1200" cap="none" baseline="0" dirty="0" smtClean="0">
                <a:solidFill>
                  <a:srgbClr val="009D9C"/>
                </a:solidFill>
                <a:latin typeface="+mj-lt"/>
                <a:ea typeface="+mn-ea"/>
                <a:cs typeface="+mn-cs"/>
              </a:defRPr>
            </a:lvl1pPr>
            <a:lvl2pPr marL="197594" indent="-137129"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  <a:latin typeface="+mj-lt"/>
              </a:defRPr>
            </a:lvl2pPr>
          </a:lstStyle>
          <a:p>
            <a:pPr lvl="0"/>
            <a:r>
              <a:rPr lang="it-IT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959949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57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345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63154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3458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C35FC4E-E773-4EB1-9894-7C8D211787CE}"/>
              </a:ext>
            </a:extLst>
          </p:cNvPr>
          <p:cNvSpPr/>
          <p:nvPr userDrawn="1"/>
        </p:nvSpPr>
        <p:spPr>
          <a:xfrm>
            <a:off x="6932581" y="4686828"/>
            <a:ext cx="1472119" cy="300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  <p:extLst>
      <p:ext uri="{BB962C8B-B14F-4D97-AF65-F5344CB8AC3E}">
        <p14:creationId xmlns:p14="http://schemas.microsoft.com/office/powerpoint/2010/main" val="238698376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412694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8167" cy="442661"/>
          </a:xfrm>
        </p:spPr>
        <p:txBody>
          <a:bodyPr anchor="b">
            <a:no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24598" y="4215715"/>
            <a:ext cx="6718075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22235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70172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396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/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/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/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373749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7887670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grpSp>
        <p:nvGrpSpPr>
          <p:cNvPr id="88" name="Group 87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89" name="Oval 88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Oval 89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2" name="Right Triangle 91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3" name="Picture 92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94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6900746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496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31396771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46971" cy="4615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73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1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6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6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01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0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6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28460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27" y="2152234"/>
            <a:ext cx="407899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27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46" y="4031450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/>
              <a:t>© 2015 Ipsos.  All rights reserved. Contains Ipsos' Confidential and Proprietary information  and may not be disclosed or reproduced without the prior written consent of Ipsos.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27" y="1389063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01" y="592860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3535938999"/>
      </p:ext>
    </p:extLst>
  </p:cSld>
  <p:clrMapOvr>
    <a:masterClrMapping/>
  </p:clrMapOvr>
  <p:hf hdr="0"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1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95812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857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71" y="1122848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0980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38166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51380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1 -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41096" y="2136385"/>
            <a:ext cx="2145875" cy="747897"/>
          </a:xfrm>
        </p:spPr>
        <p:txBody>
          <a:bodyPr anchor="ctr"/>
          <a:lstStyle>
            <a:lvl1pPr>
              <a:defRPr sz="2700" cap="all" baseline="0"/>
            </a:lvl1pPr>
          </a:lstStyle>
          <a:p>
            <a:r>
              <a:rPr lang="en-GB" dirty="0"/>
              <a:t>Title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r>
              <a:rPr lang="en-GB" dirty="0"/>
              <a:t> </a:t>
            </a:r>
            <a:r>
              <a:rPr lang="en-GB" dirty="0" err="1"/>
              <a:t>title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4679247"/>
            <a:ext cx="1867882" cy="46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47311" y="4659204"/>
            <a:ext cx="560381" cy="2467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3240">
              <a:spcBef>
                <a:spcPts val="816"/>
              </a:spcBef>
            </a:pPr>
            <a:fld id="{5575D932-8F50-448D-A3FF-976A850649DE}" type="slidenum">
              <a:rPr lang="en-GB" sz="700" smtClean="0">
                <a:solidFill>
                  <a:schemeClr val="bg2"/>
                </a:solidFill>
              </a:rPr>
              <a:pPr marL="3240">
                <a:spcBef>
                  <a:spcPts val="816"/>
                </a:spcBef>
              </a:pPr>
              <a:t>‹N›</a:t>
            </a:fld>
            <a:endParaRPr lang="en-GB" sz="700" dirty="0">
              <a:solidFill>
                <a:schemeClr val="bg2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40288" cy="5143500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0288" h="5143500">
                <a:moveTo>
                  <a:pt x="0" y="0"/>
                </a:moveTo>
                <a:lnTo>
                  <a:pt x="4654924" y="0"/>
                </a:lnTo>
                <a:lnTo>
                  <a:pt x="63402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85064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4000" y="1535277"/>
            <a:ext cx="3569511" cy="1017291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Subject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4000" y="2724522"/>
            <a:ext cx="3569511" cy="1816529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/>
                </a:solidFill>
              </a:defRPr>
            </a:lvl1pPr>
            <a:lvl2pPr marL="3240" indent="0" algn="l">
              <a:spcBef>
                <a:spcPts val="816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MORE COMPLETE TITLE</a:t>
            </a:r>
          </a:p>
          <a:p>
            <a:pPr lvl="1"/>
            <a:r>
              <a:rPr lang="en-US" dirty="0"/>
              <a:t>Body text: Lorem ipsum dolor sit amet, consectetuer adipiscing elit. Maecenas porttitor congue massa.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Pellentesque habitant morbi tristique senectus et netus et malesuada fames ac turpis egestas. Proin pharetra nonummy pede. Mauris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2"/>
            <a:ext cx="3569510" cy="1172925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Related phrase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166089" y="922544"/>
            <a:ext cx="1081211" cy="10809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85163" y="2987329"/>
            <a:ext cx="1384960" cy="13845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46169" y="3098171"/>
            <a:ext cx="381308" cy="38120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3709" y="838978"/>
            <a:ext cx="167181" cy="1671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195" tIns="31098" rIns="62195" bIns="31098" rtlCol="0" anchor="ctr"/>
          <a:lstStyle/>
          <a:p>
            <a:pPr algn="ctr"/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42217" y="809746"/>
            <a:ext cx="2979602" cy="2978781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560927"/>
      </p:ext>
    </p:extLst>
  </p:cSld>
  <p:clrMapOvr>
    <a:masterClrMapping/>
  </p:clrMapOvr>
  <p:hf hdr="0"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2688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043071" y="3486270"/>
            <a:ext cx="3843754" cy="657105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2688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43071" y="1831103"/>
            <a:ext cx="384375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8" y="1388443"/>
            <a:ext cx="384375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43071" y="1388443"/>
            <a:ext cx="384375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4399706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95158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4533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300205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44533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00205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4533" y="1388443"/>
            <a:ext cx="2561614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300205" y="1388443"/>
            <a:ext cx="2561614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01029" y="3481305"/>
            <a:ext cx="2561614" cy="785512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301029" y="1831103"/>
            <a:ext cx="2561614" cy="1550392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301029" y="1388443"/>
            <a:ext cx="2561614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6534194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6723160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615283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5007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69336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235007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007" y="1388443"/>
            <a:ext cx="1948830" cy="442660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69336" y="1388443"/>
            <a:ext cx="1948830" cy="442660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2469336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0366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03665" y="1388443"/>
            <a:ext cx="1948830" cy="442660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70366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937995" y="3481305"/>
            <a:ext cx="1948830" cy="840694"/>
          </a:xfrm>
        </p:spPr>
        <p:txBody>
          <a:bodyPr/>
          <a:lstStyle>
            <a:lvl1pPr>
              <a:defRPr lang="en-US" sz="120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37995" y="1388443"/>
            <a:ext cx="1948830" cy="442660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937995" y="1831103"/>
            <a:ext cx="1948830" cy="1550392"/>
          </a:xfrm>
        </p:spPr>
        <p:txBody>
          <a:bodyPr lIns="72000" tIns="72000" rIns="72000" bIns="72000"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70745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7" y="1388443"/>
            <a:ext cx="3864347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2927" y="1388443"/>
            <a:ext cx="3873898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2687" y="2001691"/>
            <a:ext cx="3864347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5012927" y="2001691"/>
            <a:ext cx="3873898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6" y="4215715"/>
            <a:ext cx="6725791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78213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2686" y="1388444"/>
            <a:ext cx="2654085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3255264" y="1388443"/>
            <a:ext cx="2654085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232737" y="1388444"/>
            <a:ext cx="2654085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250368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3255266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232739" y="2001691"/>
            <a:ext cx="2654086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32377" y="4215715"/>
            <a:ext cx="7880266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520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48082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Column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7870391" cy="461548"/>
          </a:xfrm>
        </p:spPr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1051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40527" y="1388443"/>
            <a:ext cx="1912119" cy="442661"/>
          </a:xfrm>
          <a:solidFill>
            <a:schemeClr val="tx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2477192" y="1388443"/>
            <a:ext cx="1912119" cy="442661"/>
          </a:xfrm>
          <a:solidFill>
            <a:schemeClr val="accent2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13857" y="1388443"/>
            <a:ext cx="1912119" cy="442661"/>
          </a:xfrm>
          <a:solidFill>
            <a:schemeClr val="accent6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6950523" y="1388443"/>
            <a:ext cx="1912119" cy="442661"/>
          </a:xfrm>
          <a:solidFill>
            <a:schemeClr val="accent3"/>
          </a:solidFill>
        </p:spPr>
        <p:txBody>
          <a:bodyPr lIns="73459" rIns="24486" anchor="ctr">
            <a:normAutofit/>
          </a:bodyPr>
          <a:lstStyle>
            <a:lvl1pPr>
              <a:lnSpc>
                <a:spcPct val="80000"/>
              </a:lnSpc>
              <a:spcBef>
                <a:spcPts val="816"/>
              </a:spcBef>
              <a:defRPr lang="en-US" sz="1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97599" indent="-137132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24052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2477192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713857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950523" y="2001691"/>
            <a:ext cx="1912119" cy="2029761"/>
          </a:xfrm>
        </p:spPr>
        <p:txBody>
          <a:bodyPr lIns="73459" rIns="24486"/>
          <a:lstStyle>
            <a:lvl1pPr>
              <a:defRPr sz="1500"/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0527" y="4215715"/>
            <a:ext cx="6717639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09290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 rot="420000">
            <a:off x="6480242" y="1618453"/>
            <a:ext cx="1515340" cy="2451323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72632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Up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808770" y="1707293"/>
            <a:ext cx="1501361" cy="242038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31889" y="4219806"/>
            <a:ext cx="6326278" cy="318287"/>
          </a:xfrm>
        </p:spPr>
        <p:txBody>
          <a:bodyPr anchor="b">
            <a:normAutofit/>
          </a:bodyPr>
          <a:lstStyle>
            <a:lvl1pPr algn="l">
              <a:lnSpc>
                <a:spcPct val="95000"/>
              </a:lnSpc>
              <a:spcBef>
                <a:spcPts val="204"/>
              </a:spcBef>
              <a:defRPr sz="100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Question and Base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695681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96018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6223748" cy="5152464"/>
          </a:xfrm>
          <a:custGeom>
            <a:avLst/>
            <a:gdLst>
              <a:gd name="connsiteX0" fmla="*/ 0 w 6438900"/>
              <a:gd name="connsiteY0" fmla="*/ 0 h 5143500"/>
              <a:gd name="connsiteX1" fmla="*/ 6438900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438900"/>
              <a:gd name="connsiteY0" fmla="*/ 0 h 5143500"/>
              <a:gd name="connsiteX1" fmla="*/ 4654924 w 6438900"/>
              <a:gd name="connsiteY1" fmla="*/ 0 h 5143500"/>
              <a:gd name="connsiteX2" fmla="*/ 6438900 w 6438900"/>
              <a:gd name="connsiteY2" fmla="*/ 5143500 h 5143500"/>
              <a:gd name="connsiteX3" fmla="*/ 0 w 6438900"/>
              <a:gd name="connsiteY3" fmla="*/ 5143500 h 5143500"/>
              <a:gd name="connsiteX4" fmla="*/ 0 w 6438900"/>
              <a:gd name="connsiteY4" fmla="*/ 0 h 5143500"/>
              <a:gd name="connsiteX0" fmla="*/ 0 w 6340288"/>
              <a:gd name="connsiteY0" fmla="*/ 0 h 5143500"/>
              <a:gd name="connsiteX1" fmla="*/ 4654924 w 6340288"/>
              <a:gd name="connsiteY1" fmla="*/ 0 h 5143500"/>
              <a:gd name="connsiteX2" fmla="*/ 6340288 w 6340288"/>
              <a:gd name="connsiteY2" fmla="*/ 5143500 h 5143500"/>
              <a:gd name="connsiteX3" fmla="*/ 0 w 6340288"/>
              <a:gd name="connsiteY3" fmla="*/ 5143500 h 5143500"/>
              <a:gd name="connsiteX4" fmla="*/ 0 w 6340288"/>
              <a:gd name="connsiteY4" fmla="*/ 0 h 5143500"/>
              <a:gd name="connsiteX0" fmla="*/ 0 w 6205818"/>
              <a:gd name="connsiteY0" fmla="*/ 0 h 5143500"/>
              <a:gd name="connsiteX1" fmla="*/ 4654924 w 6205818"/>
              <a:gd name="connsiteY1" fmla="*/ 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493559 w 6205818"/>
              <a:gd name="connsiteY1" fmla="*/ 17930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26895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05818"/>
              <a:gd name="connsiteY0" fmla="*/ 0 h 5143500"/>
              <a:gd name="connsiteX1" fmla="*/ 4502524 w 6205818"/>
              <a:gd name="connsiteY1" fmla="*/ 1 h 5143500"/>
              <a:gd name="connsiteX2" fmla="*/ 6205818 w 6205818"/>
              <a:gd name="connsiteY2" fmla="*/ 5134535 h 5143500"/>
              <a:gd name="connsiteX3" fmla="*/ 0 w 6205818"/>
              <a:gd name="connsiteY3" fmla="*/ 5143500 h 5143500"/>
              <a:gd name="connsiteX4" fmla="*/ 0 w 6205818"/>
              <a:gd name="connsiteY4" fmla="*/ 0 h 5143500"/>
              <a:gd name="connsiteX0" fmla="*/ 0 w 6223748"/>
              <a:gd name="connsiteY0" fmla="*/ 0 h 5143500"/>
              <a:gd name="connsiteX1" fmla="*/ 4502524 w 6223748"/>
              <a:gd name="connsiteY1" fmla="*/ 1 h 5143500"/>
              <a:gd name="connsiteX2" fmla="*/ 6223748 w 6223748"/>
              <a:gd name="connsiteY2" fmla="*/ 5143499 h 5143500"/>
              <a:gd name="connsiteX3" fmla="*/ 0 w 6223748"/>
              <a:gd name="connsiteY3" fmla="*/ 5143500 h 5143500"/>
              <a:gd name="connsiteX4" fmla="*/ 0 w 6223748"/>
              <a:gd name="connsiteY4" fmla="*/ 0 h 5143500"/>
              <a:gd name="connsiteX0" fmla="*/ 0 w 6223748"/>
              <a:gd name="connsiteY0" fmla="*/ 8964 h 5152464"/>
              <a:gd name="connsiteX1" fmla="*/ 4529418 w 6223748"/>
              <a:gd name="connsiteY1" fmla="*/ 0 h 5152464"/>
              <a:gd name="connsiteX2" fmla="*/ 6223748 w 6223748"/>
              <a:gd name="connsiteY2" fmla="*/ 5152463 h 5152464"/>
              <a:gd name="connsiteX3" fmla="*/ 0 w 6223748"/>
              <a:gd name="connsiteY3" fmla="*/ 5152464 h 5152464"/>
              <a:gd name="connsiteX4" fmla="*/ 0 w 6223748"/>
              <a:gd name="connsiteY4" fmla="*/ 8964 h 515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748" h="5152464">
                <a:moveTo>
                  <a:pt x="0" y="8964"/>
                </a:moveTo>
                <a:lnTo>
                  <a:pt x="4529418" y="0"/>
                </a:lnTo>
                <a:lnTo>
                  <a:pt x="6223748" y="5152463"/>
                </a:lnTo>
                <a:lnTo>
                  <a:pt x="0" y="515246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78999" y="2102790"/>
            <a:ext cx="2190693" cy="747897"/>
          </a:xfrm>
        </p:spPr>
        <p:txBody>
          <a:bodyPr anchor="ctr"/>
          <a:lstStyle>
            <a:lvl1pPr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5" name="Picture 14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56974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Box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0" y="-8966"/>
            <a:ext cx="4392706" cy="5152465"/>
          </a:xfrm>
          <a:custGeom>
            <a:avLst/>
            <a:gdLst>
              <a:gd name="connsiteX0" fmla="*/ 0 w 4392706"/>
              <a:gd name="connsiteY0" fmla="*/ 0 h 5143500"/>
              <a:gd name="connsiteX1" fmla="*/ 4392706 w 4392706"/>
              <a:gd name="connsiteY1" fmla="*/ 0 h 5143500"/>
              <a:gd name="connsiteX2" fmla="*/ 4392706 w 4392706"/>
              <a:gd name="connsiteY2" fmla="*/ 5143500 h 5143500"/>
              <a:gd name="connsiteX3" fmla="*/ 0 w 4392706"/>
              <a:gd name="connsiteY3" fmla="*/ 5143500 h 5143500"/>
              <a:gd name="connsiteX4" fmla="*/ 0 w 4392706"/>
              <a:gd name="connsiteY4" fmla="*/ 0 h 5143500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07341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  <a:gd name="connsiteX0" fmla="*/ 0 w 4392706"/>
              <a:gd name="connsiteY0" fmla="*/ 8965 h 5152465"/>
              <a:gd name="connsiteX1" fmla="*/ 2716306 w 4392706"/>
              <a:gd name="connsiteY1" fmla="*/ 0 h 5152465"/>
              <a:gd name="connsiteX2" fmla="*/ 4392706 w 4392706"/>
              <a:gd name="connsiteY2" fmla="*/ 5152465 h 5152465"/>
              <a:gd name="connsiteX3" fmla="*/ 0 w 4392706"/>
              <a:gd name="connsiteY3" fmla="*/ 5152465 h 5152465"/>
              <a:gd name="connsiteX4" fmla="*/ 0 w 4392706"/>
              <a:gd name="connsiteY4" fmla="*/ 8965 h 51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2706" h="5152465">
                <a:moveTo>
                  <a:pt x="0" y="8965"/>
                </a:moveTo>
                <a:lnTo>
                  <a:pt x="2716306" y="0"/>
                </a:lnTo>
                <a:lnTo>
                  <a:pt x="4392706" y="5152465"/>
                </a:lnTo>
                <a:lnTo>
                  <a:pt x="0" y="5152465"/>
                </a:lnTo>
                <a:lnTo>
                  <a:pt x="0" y="8965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004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3" name="Picture 12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8935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wide image [Red]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9050" y="2033543"/>
            <a:ext cx="1982834" cy="886397"/>
          </a:xfrm>
        </p:spPr>
        <p:txBody>
          <a:bodyPr anchor="ctr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r>
              <a:rPr lang="en-US" dirty="0"/>
              <a:t> </a:t>
            </a:r>
            <a:r>
              <a:rPr lang="en-US" dirty="0" err="1"/>
              <a:t>title</a:t>
            </a:r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4" y="4665811"/>
            <a:ext cx="4951963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r>
              <a:rPr lang="en-GB"/>
              <a:t>© 2015 Ipsos. </a:t>
            </a:r>
            <a:endParaRPr lang="en-GB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>
              <a:lnSpc>
                <a:spcPct val="95000"/>
              </a:lnSpc>
              <a:spcBef>
                <a:spcPts val="204"/>
              </a:spcBef>
            </a:pPr>
            <a:fld id="{7F034911-0302-4AAB-AEF0-815419E29289}" type="slidenum">
              <a:rPr lang="en-GB" smtClean="0"/>
              <a:pPr>
                <a:lnSpc>
                  <a:spcPct val="95000"/>
                </a:lnSpc>
                <a:spcBef>
                  <a:spcPts val="204"/>
                </a:spcBef>
              </a:pPr>
              <a:t>‹N›</a:t>
            </a:fld>
            <a:endParaRPr lang="en-GB" dirty="0"/>
          </a:p>
        </p:txBody>
      </p:sp>
      <p:pic>
        <p:nvPicPr>
          <p:cNvPr id="17" name="Picture 16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10651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ll1_Text Option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4632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1_Bullets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77190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2_Bullets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8"/>
            <a:ext cx="8654595" cy="461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8323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653462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362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8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86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86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688"/>
            <a:ext cx="7854783" cy="51883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1680" b="1" cap="all" baseline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60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2060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854285"/>
      </p:ext>
    </p:extLst>
  </p:cSld>
  <p:clrMapOvr>
    <a:masterClrMapping/>
  </p:clrMapOvr>
  <p:transition>
    <p:fade/>
  </p:transition>
  <p:hf hdr="0" dt="0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itle Only">
    <p:bg bwMode="inv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"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2376" y="248323"/>
            <a:ext cx="673335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5057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ll3_Text Optio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32377" y="1388444"/>
            <a:ext cx="7885666" cy="26430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pic>
        <p:nvPicPr>
          <p:cNvPr id="21" name="Picture 20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1940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ll3_Bullets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6" y="248323"/>
            <a:ext cx="6733349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6" name="Picture 15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363" y="1399203"/>
            <a:ext cx="8288337" cy="2639397"/>
          </a:xfrm>
        </p:spPr>
        <p:txBody>
          <a:bodyPr/>
          <a:lstStyle>
            <a:lvl1pPr marL="176213" indent="-1762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cap="none">
                <a:solidFill>
                  <a:schemeClr val="bg1"/>
                </a:solidFill>
              </a:defRPr>
            </a:lvl1pPr>
            <a:lvl2pPr marL="476250" indent="-16668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tabLst/>
              <a:defRPr sz="1200">
                <a:solidFill>
                  <a:schemeClr val="bg1"/>
                </a:solidFill>
              </a:defRPr>
            </a:lvl2pPr>
            <a:lvl3pPr marL="692150" indent="-177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5pPr marL="968375" indent="-17462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-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GB" dirty="0"/>
          </a:p>
        </p:txBody>
      </p:sp>
      <p:pic>
        <p:nvPicPr>
          <p:cNvPr id="9" name="Picture 24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34" y="1453243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66418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84671" y="-499"/>
            <a:ext cx="3740523" cy="5152466"/>
          </a:xfrm>
          <a:custGeom>
            <a:avLst/>
            <a:gdLst>
              <a:gd name="connsiteX0" fmla="*/ 0 w 4000500"/>
              <a:gd name="connsiteY0" fmla="*/ 0 h 5143500"/>
              <a:gd name="connsiteX1" fmla="*/ 4000500 w 4000500"/>
              <a:gd name="connsiteY1" fmla="*/ 0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4000500"/>
              <a:gd name="connsiteY0" fmla="*/ 0 h 5143500"/>
              <a:gd name="connsiteX1" fmla="*/ 432547 w 4000500"/>
              <a:gd name="connsiteY1" fmla="*/ 8964 h 5143500"/>
              <a:gd name="connsiteX2" fmla="*/ 4000500 w 4000500"/>
              <a:gd name="connsiteY2" fmla="*/ 5143500 h 5143500"/>
              <a:gd name="connsiteX3" fmla="*/ 0 w 4000500"/>
              <a:gd name="connsiteY3" fmla="*/ 5143500 h 5143500"/>
              <a:gd name="connsiteX4" fmla="*/ 0 w 4000500"/>
              <a:gd name="connsiteY4" fmla="*/ 0 h 5143500"/>
              <a:gd name="connsiteX0" fmla="*/ 0 w 3740523"/>
              <a:gd name="connsiteY0" fmla="*/ 0 h 5143500"/>
              <a:gd name="connsiteX1" fmla="*/ 432547 w 3740523"/>
              <a:gd name="connsiteY1" fmla="*/ 8964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0 h 5143500"/>
              <a:gd name="connsiteX1" fmla="*/ 441511 w 3740523"/>
              <a:gd name="connsiteY1" fmla="*/ 17929 h 5143500"/>
              <a:gd name="connsiteX2" fmla="*/ 3740523 w 3740523"/>
              <a:gd name="connsiteY2" fmla="*/ 5143500 h 5143500"/>
              <a:gd name="connsiteX3" fmla="*/ 0 w 3740523"/>
              <a:gd name="connsiteY3" fmla="*/ 5143500 h 5143500"/>
              <a:gd name="connsiteX4" fmla="*/ 0 w 3740523"/>
              <a:gd name="connsiteY4" fmla="*/ 0 h 5143500"/>
              <a:gd name="connsiteX0" fmla="*/ 0 w 3740523"/>
              <a:gd name="connsiteY0" fmla="*/ 8966 h 5152466"/>
              <a:gd name="connsiteX1" fmla="*/ 441511 w 3740523"/>
              <a:gd name="connsiteY1" fmla="*/ 0 h 5152466"/>
              <a:gd name="connsiteX2" fmla="*/ 3740523 w 3740523"/>
              <a:gd name="connsiteY2" fmla="*/ 5152466 h 5152466"/>
              <a:gd name="connsiteX3" fmla="*/ 0 w 3740523"/>
              <a:gd name="connsiteY3" fmla="*/ 5152466 h 5152466"/>
              <a:gd name="connsiteX4" fmla="*/ 0 w 3740523"/>
              <a:gd name="connsiteY4" fmla="*/ 8966 h 5152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0523" h="5152466">
                <a:moveTo>
                  <a:pt x="0" y="8966"/>
                </a:moveTo>
                <a:lnTo>
                  <a:pt x="441511" y="0"/>
                </a:lnTo>
                <a:lnTo>
                  <a:pt x="3740523" y="5152466"/>
                </a:lnTo>
                <a:lnTo>
                  <a:pt x="0" y="5152466"/>
                </a:lnTo>
                <a:lnTo>
                  <a:pt x="0" y="8966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 dirty="0"/>
              <a:t>Fare clic sull'icona per inserire un'immagine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76000" y="2152234"/>
            <a:ext cx="4699059" cy="508645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76000" y="2864332"/>
            <a:ext cx="469905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bg2">
                    <a:lumMod val="75000"/>
                  </a:schemeClr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bg2">
                    <a:lumMod val="75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176000" y="1389063"/>
            <a:ext cx="469905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689036" y="672878"/>
            <a:ext cx="1165276" cy="633412"/>
          </a:xfrm>
          <a:solidFill>
            <a:schemeClr val="bg1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7311" y="4627422"/>
            <a:ext cx="560381" cy="2601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F034911-0302-4AAB-AEF0-815419E29289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4176000" y="4031450"/>
            <a:ext cx="4699059" cy="59597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© 2015 Ipsos.  All rights reserved. Contains Ipsos' Confidential and Proprietary information and may not be disclosed or reproduced without the prior written consent of Ipsos.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1000">
                <a:solidFill>
                  <a:schemeClr val="bg1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1000" dirty="0">
              <a:solidFill>
                <a:schemeClr val="bg1"/>
              </a:solidFill>
            </a:endParaRPr>
          </a:p>
        </p:txBody>
      </p:sp>
      <p:grpSp>
        <p:nvGrpSpPr>
          <p:cNvPr id="10" name="Group 29"/>
          <p:cNvGrpSpPr/>
          <p:nvPr userDrawn="1"/>
        </p:nvGrpSpPr>
        <p:grpSpPr>
          <a:xfrm>
            <a:off x="355607" y="540"/>
            <a:ext cx="4512063" cy="5142960"/>
            <a:chOff x="622299" y="794"/>
            <a:chExt cx="6632576" cy="7562056"/>
          </a:xfrm>
        </p:grpSpPr>
        <p:sp>
          <p:nvSpPr>
            <p:cNvPr id="12" name="Freeform 49"/>
            <p:cNvSpPr>
              <a:spLocks/>
            </p:cNvSpPr>
            <p:nvPr/>
          </p:nvSpPr>
          <p:spPr bwMode="ltGray">
            <a:xfrm flipH="1">
              <a:off x="622299" y="794"/>
              <a:ext cx="5346701" cy="7562056"/>
            </a:xfrm>
            <a:custGeom>
              <a:avLst/>
              <a:gdLst/>
              <a:ahLst/>
              <a:cxnLst/>
              <a:rect l="l" t="t" r="r" b="b"/>
              <a:pathLst>
                <a:path w="5346701" h="7562056">
                  <a:moveTo>
                    <a:pt x="5346701" y="0"/>
                  </a:moveTo>
                  <a:lnTo>
                    <a:pt x="0" y="0"/>
                  </a:lnTo>
                  <a:lnTo>
                    <a:pt x="0" y="7562056"/>
                  </a:lnTo>
                  <a:lnTo>
                    <a:pt x="474459" y="75620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1"/>
            <p:cNvSpPr>
              <a:spLocks/>
            </p:cNvSpPr>
            <p:nvPr/>
          </p:nvSpPr>
          <p:spPr bwMode="ltGray">
            <a:xfrm flipH="1">
              <a:off x="622300" y="794"/>
              <a:ext cx="6632575" cy="4038600"/>
            </a:xfrm>
            <a:custGeom>
              <a:avLst/>
              <a:gdLst>
                <a:gd name="T0" fmla="*/ 0 w 4178"/>
                <a:gd name="T1" fmla="*/ 0 h 2544"/>
                <a:gd name="T2" fmla="*/ 2544 w 4178"/>
                <a:gd name="T3" fmla="*/ 2544 h 2544"/>
                <a:gd name="T4" fmla="*/ 4178 w 4178"/>
                <a:gd name="T5" fmla="*/ 0 h 2544"/>
                <a:gd name="T6" fmla="*/ 0 w 4178"/>
                <a:gd name="T7" fmla="*/ 0 h 2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78" h="2544">
                  <a:moveTo>
                    <a:pt x="0" y="0"/>
                  </a:moveTo>
                  <a:lnTo>
                    <a:pt x="2544" y="2544"/>
                  </a:lnTo>
                  <a:lnTo>
                    <a:pt x="41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3"/>
            <p:cNvSpPr>
              <a:spLocks/>
            </p:cNvSpPr>
            <p:nvPr/>
          </p:nvSpPr>
          <p:spPr bwMode="ltGray">
            <a:xfrm flipH="1">
              <a:off x="1730375" y="1470819"/>
              <a:ext cx="2584450" cy="3092450"/>
            </a:xfrm>
            <a:custGeom>
              <a:avLst/>
              <a:gdLst>
                <a:gd name="T0" fmla="*/ 490 w 1628"/>
                <a:gd name="T1" fmla="*/ 1948 h 1948"/>
                <a:gd name="T2" fmla="*/ 402 w 1628"/>
                <a:gd name="T3" fmla="*/ 1886 h 1948"/>
                <a:gd name="T4" fmla="*/ 322 w 1628"/>
                <a:gd name="T5" fmla="*/ 1816 h 1948"/>
                <a:gd name="T6" fmla="*/ 250 w 1628"/>
                <a:gd name="T7" fmla="*/ 1740 h 1948"/>
                <a:gd name="T8" fmla="*/ 188 w 1628"/>
                <a:gd name="T9" fmla="*/ 1658 h 1948"/>
                <a:gd name="T10" fmla="*/ 134 w 1628"/>
                <a:gd name="T11" fmla="*/ 1570 h 1948"/>
                <a:gd name="T12" fmla="*/ 88 w 1628"/>
                <a:gd name="T13" fmla="*/ 1480 h 1948"/>
                <a:gd name="T14" fmla="*/ 52 w 1628"/>
                <a:gd name="T15" fmla="*/ 1384 h 1948"/>
                <a:gd name="T16" fmla="*/ 26 w 1628"/>
                <a:gd name="T17" fmla="*/ 1286 h 1948"/>
                <a:gd name="T18" fmla="*/ 8 w 1628"/>
                <a:gd name="T19" fmla="*/ 1186 h 1948"/>
                <a:gd name="T20" fmla="*/ 0 w 1628"/>
                <a:gd name="T21" fmla="*/ 1086 h 1948"/>
                <a:gd name="T22" fmla="*/ 2 w 1628"/>
                <a:gd name="T23" fmla="*/ 984 h 1948"/>
                <a:gd name="T24" fmla="*/ 14 w 1628"/>
                <a:gd name="T25" fmla="*/ 882 h 1948"/>
                <a:gd name="T26" fmla="*/ 36 w 1628"/>
                <a:gd name="T27" fmla="*/ 780 h 1948"/>
                <a:gd name="T28" fmla="*/ 70 w 1628"/>
                <a:gd name="T29" fmla="*/ 682 h 1948"/>
                <a:gd name="T30" fmla="*/ 112 w 1628"/>
                <a:gd name="T31" fmla="*/ 584 h 1948"/>
                <a:gd name="T32" fmla="*/ 166 w 1628"/>
                <a:gd name="T33" fmla="*/ 490 h 1948"/>
                <a:gd name="T34" fmla="*/ 196 w 1628"/>
                <a:gd name="T35" fmla="*/ 444 h 1948"/>
                <a:gd name="T36" fmla="*/ 262 w 1628"/>
                <a:gd name="T37" fmla="*/ 360 h 1948"/>
                <a:gd name="T38" fmla="*/ 334 w 1628"/>
                <a:gd name="T39" fmla="*/ 284 h 1948"/>
                <a:gd name="T40" fmla="*/ 414 w 1628"/>
                <a:gd name="T41" fmla="*/ 218 h 1948"/>
                <a:gd name="T42" fmla="*/ 498 w 1628"/>
                <a:gd name="T43" fmla="*/ 160 h 1948"/>
                <a:gd name="T44" fmla="*/ 588 w 1628"/>
                <a:gd name="T45" fmla="*/ 110 h 1948"/>
                <a:gd name="T46" fmla="*/ 682 w 1628"/>
                <a:gd name="T47" fmla="*/ 68 h 1948"/>
                <a:gd name="T48" fmla="*/ 778 w 1628"/>
                <a:gd name="T49" fmla="*/ 38 h 1948"/>
                <a:gd name="T50" fmla="*/ 876 w 1628"/>
                <a:gd name="T51" fmla="*/ 16 h 1948"/>
                <a:gd name="T52" fmla="*/ 978 w 1628"/>
                <a:gd name="T53" fmla="*/ 2 h 1948"/>
                <a:gd name="T54" fmla="*/ 1080 w 1628"/>
                <a:gd name="T55" fmla="*/ 0 h 1948"/>
                <a:gd name="T56" fmla="*/ 1182 w 1628"/>
                <a:gd name="T57" fmla="*/ 8 h 1948"/>
                <a:gd name="T58" fmla="*/ 1282 w 1628"/>
                <a:gd name="T59" fmla="*/ 24 h 1948"/>
                <a:gd name="T60" fmla="*/ 1382 w 1628"/>
                <a:gd name="T61" fmla="*/ 52 h 1948"/>
                <a:gd name="T62" fmla="*/ 1482 w 1628"/>
                <a:gd name="T63" fmla="*/ 88 h 1948"/>
                <a:gd name="T64" fmla="*/ 1576 w 1628"/>
                <a:gd name="T65" fmla="*/ 136 h 1948"/>
                <a:gd name="T66" fmla="*/ 1624 w 1628"/>
                <a:gd name="T67" fmla="*/ 164 h 1948"/>
                <a:gd name="T68" fmla="*/ 490 w 1628"/>
                <a:gd name="T69" fmla="*/ 1948 h 1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8" h="1948">
                  <a:moveTo>
                    <a:pt x="490" y="1948"/>
                  </a:moveTo>
                  <a:lnTo>
                    <a:pt x="490" y="1948"/>
                  </a:lnTo>
                  <a:lnTo>
                    <a:pt x="444" y="1918"/>
                  </a:lnTo>
                  <a:lnTo>
                    <a:pt x="402" y="1886"/>
                  </a:lnTo>
                  <a:lnTo>
                    <a:pt x="360" y="1852"/>
                  </a:lnTo>
                  <a:lnTo>
                    <a:pt x="322" y="1816"/>
                  </a:lnTo>
                  <a:lnTo>
                    <a:pt x="286" y="1778"/>
                  </a:lnTo>
                  <a:lnTo>
                    <a:pt x="250" y="1740"/>
                  </a:lnTo>
                  <a:lnTo>
                    <a:pt x="218" y="1700"/>
                  </a:lnTo>
                  <a:lnTo>
                    <a:pt x="188" y="1658"/>
                  </a:lnTo>
                  <a:lnTo>
                    <a:pt x="160" y="1614"/>
                  </a:lnTo>
                  <a:lnTo>
                    <a:pt x="134" y="1570"/>
                  </a:lnTo>
                  <a:lnTo>
                    <a:pt x="110" y="1526"/>
                  </a:lnTo>
                  <a:lnTo>
                    <a:pt x="88" y="1480"/>
                  </a:lnTo>
                  <a:lnTo>
                    <a:pt x="70" y="1432"/>
                  </a:lnTo>
                  <a:lnTo>
                    <a:pt x="52" y="1384"/>
                  </a:lnTo>
                  <a:lnTo>
                    <a:pt x="38" y="1336"/>
                  </a:lnTo>
                  <a:lnTo>
                    <a:pt x="26" y="1286"/>
                  </a:lnTo>
                  <a:lnTo>
                    <a:pt x="16" y="1236"/>
                  </a:lnTo>
                  <a:lnTo>
                    <a:pt x="8" y="1186"/>
                  </a:lnTo>
                  <a:lnTo>
                    <a:pt x="4" y="1136"/>
                  </a:lnTo>
                  <a:lnTo>
                    <a:pt x="0" y="1086"/>
                  </a:lnTo>
                  <a:lnTo>
                    <a:pt x="0" y="1034"/>
                  </a:lnTo>
                  <a:lnTo>
                    <a:pt x="2" y="984"/>
                  </a:lnTo>
                  <a:lnTo>
                    <a:pt x="8" y="932"/>
                  </a:lnTo>
                  <a:lnTo>
                    <a:pt x="14" y="882"/>
                  </a:lnTo>
                  <a:lnTo>
                    <a:pt x="24" y="830"/>
                  </a:lnTo>
                  <a:lnTo>
                    <a:pt x="36" y="780"/>
                  </a:lnTo>
                  <a:lnTo>
                    <a:pt x="52" y="730"/>
                  </a:lnTo>
                  <a:lnTo>
                    <a:pt x="70" y="682"/>
                  </a:lnTo>
                  <a:lnTo>
                    <a:pt x="90" y="632"/>
                  </a:lnTo>
                  <a:lnTo>
                    <a:pt x="112" y="584"/>
                  </a:lnTo>
                  <a:lnTo>
                    <a:pt x="138" y="536"/>
                  </a:lnTo>
                  <a:lnTo>
                    <a:pt x="166" y="490"/>
                  </a:lnTo>
                  <a:lnTo>
                    <a:pt x="166" y="490"/>
                  </a:lnTo>
                  <a:lnTo>
                    <a:pt x="196" y="444"/>
                  </a:lnTo>
                  <a:lnTo>
                    <a:pt x="228" y="402"/>
                  </a:lnTo>
                  <a:lnTo>
                    <a:pt x="262" y="360"/>
                  </a:lnTo>
                  <a:lnTo>
                    <a:pt x="298" y="322"/>
                  </a:lnTo>
                  <a:lnTo>
                    <a:pt x="334" y="284"/>
                  </a:lnTo>
                  <a:lnTo>
                    <a:pt x="374" y="250"/>
                  </a:lnTo>
                  <a:lnTo>
                    <a:pt x="414" y="218"/>
                  </a:lnTo>
                  <a:lnTo>
                    <a:pt x="456" y="188"/>
                  </a:lnTo>
                  <a:lnTo>
                    <a:pt x="498" y="160"/>
                  </a:lnTo>
                  <a:lnTo>
                    <a:pt x="542" y="134"/>
                  </a:lnTo>
                  <a:lnTo>
                    <a:pt x="588" y="110"/>
                  </a:lnTo>
                  <a:lnTo>
                    <a:pt x="634" y="88"/>
                  </a:lnTo>
                  <a:lnTo>
                    <a:pt x="682" y="68"/>
                  </a:lnTo>
                  <a:lnTo>
                    <a:pt x="730" y="52"/>
                  </a:lnTo>
                  <a:lnTo>
                    <a:pt x="778" y="38"/>
                  </a:lnTo>
                  <a:lnTo>
                    <a:pt x="828" y="26"/>
                  </a:lnTo>
                  <a:lnTo>
                    <a:pt x="876" y="16"/>
                  </a:lnTo>
                  <a:lnTo>
                    <a:pt x="926" y="8"/>
                  </a:lnTo>
                  <a:lnTo>
                    <a:pt x="978" y="2"/>
                  </a:lnTo>
                  <a:lnTo>
                    <a:pt x="1028" y="0"/>
                  </a:lnTo>
                  <a:lnTo>
                    <a:pt x="1080" y="0"/>
                  </a:lnTo>
                  <a:lnTo>
                    <a:pt x="1130" y="2"/>
                  </a:lnTo>
                  <a:lnTo>
                    <a:pt x="1182" y="8"/>
                  </a:lnTo>
                  <a:lnTo>
                    <a:pt x="1232" y="14"/>
                  </a:lnTo>
                  <a:lnTo>
                    <a:pt x="1282" y="24"/>
                  </a:lnTo>
                  <a:lnTo>
                    <a:pt x="1332" y="36"/>
                  </a:lnTo>
                  <a:lnTo>
                    <a:pt x="1382" y="52"/>
                  </a:lnTo>
                  <a:lnTo>
                    <a:pt x="1432" y="68"/>
                  </a:lnTo>
                  <a:lnTo>
                    <a:pt x="1482" y="88"/>
                  </a:lnTo>
                  <a:lnTo>
                    <a:pt x="1530" y="112"/>
                  </a:lnTo>
                  <a:lnTo>
                    <a:pt x="1576" y="136"/>
                  </a:lnTo>
                  <a:lnTo>
                    <a:pt x="1624" y="164"/>
                  </a:lnTo>
                  <a:lnTo>
                    <a:pt x="1624" y="164"/>
                  </a:lnTo>
                  <a:lnTo>
                    <a:pt x="1628" y="168"/>
                  </a:lnTo>
                  <a:lnTo>
                    <a:pt x="490" y="194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5"/>
            <p:cNvSpPr>
              <a:spLocks/>
            </p:cNvSpPr>
            <p:nvPr/>
          </p:nvSpPr>
          <p:spPr bwMode="ltGray">
            <a:xfrm flipH="1">
              <a:off x="4149725" y="858044"/>
              <a:ext cx="863600" cy="863600"/>
            </a:xfrm>
            <a:custGeom>
              <a:avLst/>
              <a:gdLst>
                <a:gd name="T0" fmla="*/ 0 w 544"/>
                <a:gd name="T1" fmla="*/ 272 h 544"/>
                <a:gd name="T2" fmla="*/ 4 w 544"/>
                <a:gd name="T3" fmla="*/ 218 h 544"/>
                <a:gd name="T4" fmla="*/ 20 w 544"/>
                <a:gd name="T5" fmla="*/ 166 h 544"/>
                <a:gd name="T6" fmla="*/ 46 w 544"/>
                <a:gd name="T7" fmla="*/ 120 h 544"/>
                <a:gd name="T8" fmla="*/ 80 w 544"/>
                <a:gd name="T9" fmla="*/ 80 h 544"/>
                <a:gd name="T10" fmla="*/ 120 w 544"/>
                <a:gd name="T11" fmla="*/ 46 h 544"/>
                <a:gd name="T12" fmla="*/ 166 w 544"/>
                <a:gd name="T13" fmla="*/ 20 h 544"/>
                <a:gd name="T14" fmla="*/ 216 w 544"/>
                <a:gd name="T15" fmla="*/ 4 h 544"/>
                <a:gd name="T16" fmla="*/ 272 w 544"/>
                <a:gd name="T17" fmla="*/ 0 h 544"/>
                <a:gd name="T18" fmla="*/ 300 w 544"/>
                <a:gd name="T19" fmla="*/ 0 h 544"/>
                <a:gd name="T20" fmla="*/ 352 w 544"/>
                <a:gd name="T21" fmla="*/ 12 h 544"/>
                <a:gd name="T22" fmla="*/ 402 w 544"/>
                <a:gd name="T23" fmla="*/ 32 h 544"/>
                <a:gd name="T24" fmla="*/ 446 w 544"/>
                <a:gd name="T25" fmla="*/ 62 h 544"/>
                <a:gd name="T26" fmla="*/ 482 w 544"/>
                <a:gd name="T27" fmla="*/ 98 h 544"/>
                <a:gd name="T28" fmla="*/ 512 w 544"/>
                <a:gd name="T29" fmla="*/ 142 h 544"/>
                <a:gd name="T30" fmla="*/ 532 w 544"/>
                <a:gd name="T31" fmla="*/ 190 h 544"/>
                <a:gd name="T32" fmla="*/ 544 w 544"/>
                <a:gd name="T33" fmla="*/ 244 h 544"/>
                <a:gd name="T34" fmla="*/ 544 w 544"/>
                <a:gd name="T35" fmla="*/ 272 h 544"/>
                <a:gd name="T36" fmla="*/ 538 w 544"/>
                <a:gd name="T37" fmla="*/ 326 h 544"/>
                <a:gd name="T38" fmla="*/ 524 w 544"/>
                <a:gd name="T39" fmla="*/ 378 h 544"/>
                <a:gd name="T40" fmla="*/ 498 w 544"/>
                <a:gd name="T41" fmla="*/ 424 h 544"/>
                <a:gd name="T42" fmla="*/ 464 w 544"/>
                <a:gd name="T43" fmla="*/ 464 h 544"/>
                <a:gd name="T44" fmla="*/ 424 w 544"/>
                <a:gd name="T45" fmla="*/ 498 h 544"/>
                <a:gd name="T46" fmla="*/ 378 w 544"/>
                <a:gd name="T47" fmla="*/ 524 h 544"/>
                <a:gd name="T48" fmla="*/ 326 w 544"/>
                <a:gd name="T49" fmla="*/ 540 h 544"/>
                <a:gd name="T50" fmla="*/ 272 w 544"/>
                <a:gd name="T51" fmla="*/ 544 h 544"/>
                <a:gd name="T52" fmla="*/ 244 w 544"/>
                <a:gd name="T53" fmla="*/ 544 h 544"/>
                <a:gd name="T54" fmla="*/ 190 w 544"/>
                <a:gd name="T55" fmla="*/ 532 h 544"/>
                <a:gd name="T56" fmla="*/ 142 w 544"/>
                <a:gd name="T57" fmla="*/ 512 h 544"/>
                <a:gd name="T58" fmla="*/ 98 w 544"/>
                <a:gd name="T59" fmla="*/ 482 h 544"/>
                <a:gd name="T60" fmla="*/ 62 w 544"/>
                <a:gd name="T61" fmla="*/ 446 h 544"/>
                <a:gd name="T62" fmla="*/ 32 w 544"/>
                <a:gd name="T63" fmla="*/ 402 h 544"/>
                <a:gd name="T64" fmla="*/ 12 w 544"/>
                <a:gd name="T65" fmla="*/ 354 h 544"/>
                <a:gd name="T66" fmla="*/ 0 w 544"/>
                <a:gd name="T67" fmla="*/ 300 h 544"/>
                <a:gd name="T68" fmla="*/ 0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0" y="272"/>
                  </a:moveTo>
                  <a:lnTo>
                    <a:pt x="0" y="272"/>
                  </a:lnTo>
                  <a:lnTo>
                    <a:pt x="0" y="244"/>
                  </a:lnTo>
                  <a:lnTo>
                    <a:pt x="4" y="218"/>
                  </a:lnTo>
                  <a:lnTo>
                    <a:pt x="12" y="190"/>
                  </a:lnTo>
                  <a:lnTo>
                    <a:pt x="20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0"/>
                  </a:lnTo>
                  <a:lnTo>
                    <a:pt x="190" y="12"/>
                  </a:lnTo>
                  <a:lnTo>
                    <a:pt x="216" y="4"/>
                  </a:lnTo>
                  <a:lnTo>
                    <a:pt x="244" y="0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0"/>
                  </a:lnTo>
                  <a:lnTo>
                    <a:pt x="326" y="4"/>
                  </a:lnTo>
                  <a:lnTo>
                    <a:pt x="352" y="12"/>
                  </a:lnTo>
                  <a:lnTo>
                    <a:pt x="378" y="20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4" y="166"/>
                  </a:lnTo>
                  <a:lnTo>
                    <a:pt x="532" y="190"/>
                  </a:lnTo>
                  <a:lnTo>
                    <a:pt x="538" y="218"/>
                  </a:lnTo>
                  <a:lnTo>
                    <a:pt x="544" y="244"/>
                  </a:lnTo>
                  <a:lnTo>
                    <a:pt x="544" y="272"/>
                  </a:lnTo>
                  <a:lnTo>
                    <a:pt x="544" y="272"/>
                  </a:lnTo>
                  <a:lnTo>
                    <a:pt x="544" y="300"/>
                  </a:lnTo>
                  <a:lnTo>
                    <a:pt x="538" y="326"/>
                  </a:lnTo>
                  <a:lnTo>
                    <a:pt x="532" y="354"/>
                  </a:lnTo>
                  <a:lnTo>
                    <a:pt x="524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4"/>
                  </a:lnTo>
                  <a:lnTo>
                    <a:pt x="352" y="532"/>
                  </a:lnTo>
                  <a:lnTo>
                    <a:pt x="326" y="540"/>
                  </a:lnTo>
                  <a:lnTo>
                    <a:pt x="300" y="544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4"/>
                  </a:lnTo>
                  <a:lnTo>
                    <a:pt x="216" y="540"/>
                  </a:lnTo>
                  <a:lnTo>
                    <a:pt x="190" y="532"/>
                  </a:lnTo>
                  <a:lnTo>
                    <a:pt x="166" y="524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0" y="378"/>
                  </a:lnTo>
                  <a:lnTo>
                    <a:pt x="12" y="354"/>
                  </a:lnTo>
                  <a:lnTo>
                    <a:pt x="4" y="326"/>
                  </a:lnTo>
                  <a:lnTo>
                    <a:pt x="0" y="300"/>
                  </a:lnTo>
                  <a:lnTo>
                    <a:pt x="0" y="272"/>
                  </a:lnTo>
                  <a:lnTo>
                    <a:pt x="0" y="2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61"/>
            <p:cNvSpPr>
              <a:spLocks/>
            </p:cNvSpPr>
            <p:nvPr/>
          </p:nvSpPr>
          <p:spPr bwMode="ltGray">
            <a:xfrm flipH="1">
              <a:off x="5730875" y="972344"/>
              <a:ext cx="654050" cy="647700"/>
            </a:xfrm>
            <a:custGeom>
              <a:avLst/>
              <a:gdLst>
                <a:gd name="T0" fmla="*/ 412 w 412"/>
                <a:gd name="T1" fmla="*/ 336 h 408"/>
                <a:gd name="T2" fmla="*/ 412 w 412"/>
                <a:gd name="T3" fmla="*/ 336 h 408"/>
                <a:gd name="T4" fmla="*/ 394 w 412"/>
                <a:gd name="T5" fmla="*/ 352 h 408"/>
                <a:gd name="T6" fmla="*/ 374 w 412"/>
                <a:gd name="T7" fmla="*/ 368 h 408"/>
                <a:gd name="T8" fmla="*/ 354 w 412"/>
                <a:gd name="T9" fmla="*/ 380 h 408"/>
                <a:gd name="T10" fmla="*/ 334 w 412"/>
                <a:gd name="T11" fmla="*/ 390 h 408"/>
                <a:gd name="T12" fmla="*/ 312 w 412"/>
                <a:gd name="T13" fmla="*/ 398 h 408"/>
                <a:gd name="T14" fmla="*/ 288 w 412"/>
                <a:gd name="T15" fmla="*/ 404 h 408"/>
                <a:gd name="T16" fmla="*/ 266 w 412"/>
                <a:gd name="T17" fmla="*/ 406 h 408"/>
                <a:gd name="T18" fmla="*/ 244 w 412"/>
                <a:gd name="T19" fmla="*/ 408 h 408"/>
                <a:gd name="T20" fmla="*/ 220 w 412"/>
                <a:gd name="T21" fmla="*/ 408 h 408"/>
                <a:gd name="T22" fmla="*/ 198 w 412"/>
                <a:gd name="T23" fmla="*/ 404 h 408"/>
                <a:gd name="T24" fmla="*/ 174 w 412"/>
                <a:gd name="T25" fmla="*/ 400 h 408"/>
                <a:gd name="T26" fmla="*/ 152 w 412"/>
                <a:gd name="T27" fmla="*/ 392 h 408"/>
                <a:gd name="T28" fmla="*/ 132 w 412"/>
                <a:gd name="T29" fmla="*/ 382 h 408"/>
                <a:gd name="T30" fmla="*/ 110 w 412"/>
                <a:gd name="T31" fmla="*/ 370 h 408"/>
                <a:gd name="T32" fmla="*/ 92 w 412"/>
                <a:gd name="T33" fmla="*/ 356 h 408"/>
                <a:gd name="T34" fmla="*/ 72 w 412"/>
                <a:gd name="T35" fmla="*/ 340 h 408"/>
                <a:gd name="T36" fmla="*/ 72 w 412"/>
                <a:gd name="T37" fmla="*/ 340 h 408"/>
                <a:gd name="T38" fmla="*/ 56 w 412"/>
                <a:gd name="T39" fmla="*/ 322 h 408"/>
                <a:gd name="T40" fmla="*/ 42 w 412"/>
                <a:gd name="T41" fmla="*/ 302 h 408"/>
                <a:gd name="T42" fmla="*/ 30 w 412"/>
                <a:gd name="T43" fmla="*/ 282 h 408"/>
                <a:gd name="T44" fmla="*/ 20 w 412"/>
                <a:gd name="T45" fmla="*/ 262 h 408"/>
                <a:gd name="T46" fmla="*/ 12 w 412"/>
                <a:gd name="T47" fmla="*/ 240 h 408"/>
                <a:gd name="T48" fmla="*/ 6 w 412"/>
                <a:gd name="T49" fmla="*/ 218 h 408"/>
                <a:gd name="T50" fmla="*/ 2 w 412"/>
                <a:gd name="T51" fmla="*/ 194 h 408"/>
                <a:gd name="T52" fmla="*/ 0 w 412"/>
                <a:gd name="T53" fmla="*/ 172 h 408"/>
                <a:gd name="T54" fmla="*/ 2 w 412"/>
                <a:gd name="T55" fmla="*/ 148 h 408"/>
                <a:gd name="T56" fmla="*/ 4 w 412"/>
                <a:gd name="T57" fmla="*/ 126 h 408"/>
                <a:gd name="T58" fmla="*/ 10 w 412"/>
                <a:gd name="T59" fmla="*/ 104 h 408"/>
                <a:gd name="T60" fmla="*/ 18 w 412"/>
                <a:gd name="T61" fmla="*/ 80 h 408"/>
                <a:gd name="T62" fmla="*/ 26 w 412"/>
                <a:gd name="T63" fmla="*/ 60 h 408"/>
                <a:gd name="T64" fmla="*/ 38 w 412"/>
                <a:gd name="T65" fmla="*/ 40 h 408"/>
                <a:gd name="T66" fmla="*/ 52 w 412"/>
                <a:gd name="T67" fmla="*/ 20 h 408"/>
                <a:gd name="T68" fmla="*/ 68 w 412"/>
                <a:gd name="T69" fmla="*/ 2 h 408"/>
                <a:gd name="T70" fmla="*/ 70 w 412"/>
                <a:gd name="T71" fmla="*/ 0 h 408"/>
                <a:gd name="T72" fmla="*/ 412 w 412"/>
                <a:gd name="T73" fmla="*/ 336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2" h="408">
                  <a:moveTo>
                    <a:pt x="412" y="336"/>
                  </a:moveTo>
                  <a:lnTo>
                    <a:pt x="412" y="336"/>
                  </a:lnTo>
                  <a:lnTo>
                    <a:pt x="394" y="352"/>
                  </a:lnTo>
                  <a:lnTo>
                    <a:pt x="374" y="368"/>
                  </a:lnTo>
                  <a:lnTo>
                    <a:pt x="354" y="380"/>
                  </a:lnTo>
                  <a:lnTo>
                    <a:pt x="334" y="390"/>
                  </a:lnTo>
                  <a:lnTo>
                    <a:pt x="312" y="398"/>
                  </a:lnTo>
                  <a:lnTo>
                    <a:pt x="288" y="404"/>
                  </a:lnTo>
                  <a:lnTo>
                    <a:pt x="266" y="406"/>
                  </a:lnTo>
                  <a:lnTo>
                    <a:pt x="244" y="408"/>
                  </a:lnTo>
                  <a:lnTo>
                    <a:pt x="220" y="408"/>
                  </a:lnTo>
                  <a:lnTo>
                    <a:pt x="198" y="404"/>
                  </a:lnTo>
                  <a:lnTo>
                    <a:pt x="174" y="400"/>
                  </a:lnTo>
                  <a:lnTo>
                    <a:pt x="152" y="392"/>
                  </a:lnTo>
                  <a:lnTo>
                    <a:pt x="132" y="382"/>
                  </a:lnTo>
                  <a:lnTo>
                    <a:pt x="110" y="370"/>
                  </a:lnTo>
                  <a:lnTo>
                    <a:pt x="92" y="356"/>
                  </a:lnTo>
                  <a:lnTo>
                    <a:pt x="72" y="340"/>
                  </a:lnTo>
                  <a:lnTo>
                    <a:pt x="72" y="340"/>
                  </a:lnTo>
                  <a:lnTo>
                    <a:pt x="56" y="322"/>
                  </a:lnTo>
                  <a:lnTo>
                    <a:pt x="42" y="302"/>
                  </a:lnTo>
                  <a:lnTo>
                    <a:pt x="30" y="282"/>
                  </a:lnTo>
                  <a:lnTo>
                    <a:pt x="20" y="262"/>
                  </a:lnTo>
                  <a:lnTo>
                    <a:pt x="12" y="240"/>
                  </a:lnTo>
                  <a:lnTo>
                    <a:pt x="6" y="218"/>
                  </a:lnTo>
                  <a:lnTo>
                    <a:pt x="2" y="194"/>
                  </a:lnTo>
                  <a:lnTo>
                    <a:pt x="0" y="172"/>
                  </a:lnTo>
                  <a:lnTo>
                    <a:pt x="2" y="148"/>
                  </a:lnTo>
                  <a:lnTo>
                    <a:pt x="4" y="126"/>
                  </a:lnTo>
                  <a:lnTo>
                    <a:pt x="10" y="104"/>
                  </a:lnTo>
                  <a:lnTo>
                    <a:pt x="18" y="80"/>
                  </a:lnTo>
                  <a:lnTo>
                    <a:pt x="26" y="60"/>
                  </a:lnTo>
                  <a:lnTo>
                    <a:pt x="38" y="40"/>
                  </a:lnTo>
                  <a:lnTo>
                    <a:pt x="52" y="20"/>
                  </a:lnTo>
                  <a:lnTo>
                    <a:pt x="68" y="2"/>
                  </a:lnTo>
                  <a:lnTo>
                    <a:pt x="70" y="0"/>
                  </a:lnTo>
                  <a:lnTo>
                    <a:pt x="412" y="3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62"/>
            <p:cNvSpPr>
              <a:spLocks/>
            </p:cNvSpPr>
            <p:nvPr/>
          </p:nvSpPr>
          <p:spPr bwMode="ltGray">
            <a:xfrm flipH="1">
              <a:off x="3006725" y="4140994"/>
              <a:ext cx="944562" cy="1122604"/>
            </a:xfrm>
            <a:custGeom>
              <a:avLst/>
              <a:gdLst>
                <a:gd name="T0" fmla="*/ 718 w 1008"/>
                <a:gd name="T1" fmla="*/ 0 h 1206"/>
                <a:gd name="T2" fmla="*/ 772 w 1008"/>
                <a:gd name="T3" fmla="*/ 38 h 1206"/>
                <a:gd name="T4" fmla="*/ 820 w 1008"/>
                <a:gd name="T5" fmla="*/ 82 h 1206"/>
                <a:gd name="T6" fmla="*/ 864 w 1008"/>
                <a:gd name="T7" fmla="*/ 128 h 1206"/>
                <a:gd name="T8" fmla="*/ 902 w 1008"/>
                <a:gd name="T9" fmla="*/ 180 h 1206"/>
                <a:gd name="T10" fmla="*/ 934 w 1008"/>
                <a:gd name="T11" fmla="*/ 234 h 1206"/>
                <a:gd name="T12" fmla="*/ 960 w 1008"/>
                <a:gd name="T13" fmla="*/ 290 h 1206"/>
                <a:gd name="T14" fmla="*/ 982 w 1008"/>
                <a:gd name="T15" fmla="*/ 350 h 1206"/>
                <a:gd name="T16" fmla="*/ 996 w 1008"/>
                <a:gd name="T17" fmla="*/ 410 h 1206"/>
                <a:gd name="T18" fmla="*/ 1006 w 1008"/>
                <a:gd name="T19" fmla="*/ 472 h 1206"/>
                <a:gd name="T20" fmla="*/ 1008 w 1008"/>
                <a:gd name="T21" fmla="*/ 534 h 1206"/>
                <a:gd name="T22" fmla="*/ 1006 w 1008"/>
                <a:gd name="T23" fmla="*/ 598 h 1206"/>
                <a:gd name="T24" fmla="*/ 998 w 1008"/>
                <a:gd name="T25" fmla="*/ 662 h 1206"/>
                <a:gd name="T26" fmla="*/ 984 w 1008"/>
                <a:gd name="T27" fmla="*/ 724 h 1206"/>
                <a:gd name="T28" fmla="*/ 962 w 1008"/>
                <a:gd name="T29" fmla="*/ 786 h 1206"/>
                <a:gd name="T30" fmla="*/ 936 w 1008"/>
                <a:gd name="T31" fmla="*/ 846 h 1206"/>
                <a:gd name="T32" fmla="*/ 902 w 1008"/>
                <a:gd name="T33" fmla="*/ 904 h 1206"/>
                <a:gd name="T34" fmla="*/ 884 w 1008"/>
                <a:gd name="T35" fmla="*/ 932 h 1206"/>
                <a:gd name="T36" fmla="*/ 842 w 1008"/>
                <a:gd name="T37" fmla="*/ 984 h 1206"/>
                <a:gd name="T38" fmla="*/ 798 w 1008"/>
                <a:gd name="T39" fmla="*/ 1030 h 1206"/>
                <a:gd name="T40" fmla="*/ 748 w 1008"/>
                <a:gd name="T41" fmla="*/ 1072 h 1206"/>
                <a:gd name="T42" fmla="*/ 696 w 1008"/>
                <a:gd name="T43" fmla="*/ 1108 h 1206"/>
                <a:gd name="T44" fmla="*/ 640 w 1008"/>
                <a:gd name="T45" fmla="*/ 1138 h 1206"/>
                <a:gd name="T46" fmla="*/ 582 w 1008"/>
                <a:gd name="T47" fmla="*/ 1164 h 1206"/>
                <a:gd name="T48" fmla="*/ 524 w 1008"/>
                <a:gd name="T49" fmla="*/ 1182 h 1206"/>
                <a:gd name="T50" fmla="*/ 462 w 1008"/>
                <a:gd name="T51" fmla="*/ 1196 h 1206"/>
                <a:gd name="T52" fmla="*/ 400 w 1008"/>
                <a:gd name="T53" fmla="*/ 1204 h 1206"/>
                <a:gd name="T54" fmla="*/ 336 w 1008"/>
                <a:gd name="T55" fmla="*/ 1206 h 1206"/>
                <a:gd name="T56" fmla="*/ 274 w 1008"/>
                <a:gd name="T57" fmla="*/ 1200 h 1206"/>
                <a:gd name="T58" fmla="*/ 210 w 1008"/>
                <a:gd name="T59" fmla="*/ 1190 h 1206"/>
                <a:gd name="T60" fmla="*/ 148 w 1008"/>
                <a:gd name="T61" fmla="*/ 1174 h 1206"/>
                <a:gd name="T62" fmla="*/ 88 w 1008"/>
                <a:gd name="T63" fmla="*/ 1150 h 1206"/>
                <a:gd name="T64" fmla="*/ 28 w 1008"/>
                <a:gd name="T65" fmla="*/ 1120 h 1206"/>
                <a:gd name="T66" fmla="*/ 718 w 1008"/>
                <a:gd name="T67" fmla="*/ 0 h 1206"/>
                <a:gd name="connsiteX0" fmla="*/ 7240 w 10000"/>
                <a:gd name="connsiteY0" fmla="*/ 65 h 10000"/>
                <a:gd name="connsiteX1" fmla="*/ 7123 w 10000"/>
                <a:gd name="connsiteY1" fmla="*/ 0 h 10000"/>
                <a:gd name="connsiteX2" fmla="*/ 7401 w 10000"/>
                <a:gd name="connsiteY2" fmla="*/ 149 h 10000"/>
                <a:gd name="connsiteX3" fmla="*/ 7659 w 10000"/>
                <a:gd name="connsiteY3" fmla="*/ 315 h 10000"/>
                <a:gd name="connsiteX4" fmla="*/ 7897 w 10000"/>
                <a:gd name="connsiteY4" fmla="*/ 498 h 10000"/>
                <a:gd name="connsiteX5" fmla="*/ 8135 w 10000"/>
                <a:gd name="connsiteY5" fmla="*/ 680 h 10000"/>
                <a:gd name="connsiteX6" fmla="*/ 8353 w 10000"/>
                <a:gd name="connsiteY6" fmla="*/ 862 h 10000"/>
                <a:gd name="connsiteX7" fmla="*/ 8571 w 10000"/>
                <a:gd name="connsiteY7" fmla="*/ 1061 h 10000"/>
                <a:gd name="connsiteX8" fmla="*/ 8770 w 10000"/>
                <a:gd name="connsiteY8" fmla="*/ 1277 h 10000"/>
                <a:gd name="connsiteX9" fmla="*/ 8948 w 10000"/>
                <a:gd name="connsiteY9" fmla="*/ 1493 h 10000"/>
                <a:gd name="connsiteX10" fmla="*/ 9107 w 10000"/>
                <a:gd name="connsiteY10" fmla="*/ 1708 h 10000"/>
                <a:gd name="connsiteX11" fmla="*/ 9266 w 10000"/>
                <a:gd name="connsiteY11" fmla="*/ 1940 h 10000"/>
                <a:gd name="connsiteX12" fmla="*/ 9405 w 10000"/>
                <a:gd name="connsiteY12" fmla="*/ 2172 h 10000"/>
                <a:gd name="connsiteX13" fmla="*/ 9524 w 10000"/>
                <a:gd name="connsiteY13" fmla="*/ 2405 h 10000"/>
                <a:gd name="connsiteX14" fmla="*/ 9643 w 10000"/>
                <a:gd name="connsiteY14" fmla="*/ 2653 h 10000"/>
                <a:gd name="connsiteX15" fmla="*/ 9742 w 10000"/>
                <a:gd name="connsiteY15" fmla="*/ 2902 h 10000"/>
                <a:gd name="connsiteX16" fmla="*/ 9821 w 10000"/>
                <a:gd name="connsiteY16" fmla="*/ 3151 h 10000"/>
                <a:gd name="connsiteX17" fmla="*/ 9881 w 10000"/>
                <a:gd name="connsiteY17" fmla="*/ 3400 h 10000"/>
                <a:gd name="connsiteX18" fmla="*/ 9940 w 10000"/>
                <a:gd name="connsiteY18" fmla="*/ 3648 h 10000"/>
                <a:gd name="connsiteX19" fmla="*/ 9980 w 10000"/>
                <a:gd name="connsiteY19" fmla="*/ 3914 h 10000"/>
                <a:gd name="connsiteX20" fmla="*/ 10000 w 10000"/>
                <a:gd name="connsiteY20" fmla="*/ 4179 h 10000"/>
                <a:gd name="connsiteX21" fmla="*/ 10000 w 10000"/>
                <a:gd name="connsiteY21" fmla="*/ 4428 h 10000"/>
                <a:gd name="connsiteX22" fmla="*/ 10000 w 10000"/>
                <a:gd name="connsiteY22" fmla="*/ 4693 h 10000"/>
                <a:gd name="connsiteX23" fmla="*/ 9980 w 10000"/>
                <a:gd name="connsiteY23" fmla="*/ 4959 h 10000"/>
                <a:gd name="connsiteX24" fmla="*/ 9940 w 10000"/>
                <a:gd name="connsiteY24" fmla="*/ 5224 h 10000"/>
                <a:gd name="connsiteX25" fmla="*/ 9901 w 10000"/>
                <a:gd name="connsiteY25" fmla="*/ 5489 h 10000"/>
                <a:gd name="connsiteX26" fmla="*/ 9841 w 10000"/>
                <a:gd name="connsiteY26" fmla="*/ 5738 h 10000"/>
                <a:gd name="connsiteX27" fmla="*/ 9762 w 10000"/>
                <a:gd name="connsiteY27" fmla="*/ 6003 h 10000"/>
                <a:gd name="connsiteX28" fmla="*/ 9663 w 10000"/>
                <a:gd name="connsiteY28" fmla="*/ 6252 h 10000"/>
                <a:gd name="connsiteX29" fmla="*/ 9544 w 10000"/>
                <a:gd name="connsiteY29" fmla="*/ 6517 h 10000"/>
                <a:gd name="connsiteX30" fmla="*/ 9425 w 10000"/>
                <a:gd name="connsiteY30" fmla="*/ 6766 h 10000"/>
                <a:gd name="connsiteX31" fmla="*/ 9286 w 10000"/>
                <a:gd name="connsiteY31" fmla="*/ 7015 h 10000"/>
                <a:gd name="connsiteX32" fmla="*/ 9127 w 10000"/>
                <a:gd name="connsiteY32" fmla="*/ 7247 h 10000"/>
                <a:gd name="connsiteX33" fmla="*/ 8948 w 10000"/>
                <a:gd name="connsiteY33" fmla="*/ 7496 h 10000"/>
                <a:gd name="connsiteX34" fmla="*/ 8948 w 10000"/>
                <a:gd name="connsiteY34" fmla="*/ 7496 h 10000"/>
                <a:gd name="connsiteX35" fmla="*/ 8770 w 10000"/>
                <a:gd name="connsiteY35" fmla="*/ 7728 h 10000"/>
                <a:gd name="connsiteX36" fmla="*/ 8571 w 10000"/>
                <a:gd name="connsiteY36" fmla="*/ 7944 h 10000"/>
                <a:gd name="connsiteX37" fmla="*/ 8353 w 10000"/>
                <a:gd name="connsiteY37" fmla="*/ 8159 h 10000"/>
                <a:gd name="connsiteX38" fmla="*/ 8135 w 10000"/>
                <a:gd name="connsiteY38" fmla="*/ 8358 h 10000"/>
                <a:gd name="connsiteX39" fmla="*/ 7917 w 10000"/>
                <a:gd name="connsiteY39" fmla="*/ 8541 h 10000"/>
                <a:gd name="connsiteX40" fmla="*/ 7679 w 10000"/>
                <a:gd name="connsiteY40" fmla="*/ 8723 h 10000"/>
                <a:gd name="connsiteX41" fmla="*/ 7421 w 10000"/>
                <a:gd name="connsiteY41" fmla="*/ 8889 h 10000"/>
                <a:gd name="connsiteX42" fmla="*/ 7163 w 10000"/>
                <a:gd name="connsiteY42" fmla="*/ 9038 h 10000"/>
                <a:gd name="connsiteX43" fmla="*/ 6905 w 10000"/>
                <a:gd name="connsiteY43" fmla="*/ 9187 h 10000"/>
                <a:gd name="connsiteX44" fmla="*/ 6627 w 10000"/>
                <a:gd name="connsiteY44" fmla="*/ 9320 h 10000"/>
                <a:gd name="connsiteX45" fmla="*/ 6349 w 10000"/>
                <a:gd name="connsiteY45" fmla="*/ 9436 h 10000"/>
                <a:gd name="connsiteX46" fmla="*/ 6071 w 10000"/>
                <a:gd name="connsiteY46" fmla="*/ 9552 h 10000"/>
                <a:gd name="connsiteX47" fmla="*/ 5774 w 10000"/>
                <a:gd name="connsiteY47" fmla="*/ 9652 h 10000"/>
                <a:gd name="connsiteX48" fmla="*/ 5496 w 10000"/>
                <a:gd name="connsiteY48" fmla="*/ 9735 h 10000"/>
                <a:gd name="connsiteX49" fmla="*/ 5198 w 10000"/>
                <a:gd name="connsiteY49" fmla="*/ 9801 h 10000"/>
                <a:gd name="connsiteX50" fmla="*/ 4881 w 10000"/>
                <a:gd name="connsiteY50" fmla="*/ 9867 h 10000"/>
                <a:gd name="connsiteX51" fmla="*/ 4583 w 10000"/>
                <a:gd name="connsiteY51" fmla="*/ 9917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7 h 10000"/>
                <a:gd name="connsiteX59" fmla="*/ 2083 w 10000"/>
                <a:gd name="connsiteY59" fmla="*/ 9867 h 10000"/>
                <a:gd name="connsiteX60" fmla="*/ 1786 w 10000"/>
                <a:gd name="connsiteY60" fmla="*/ 9801 h 10000"/>
                <a:gd name="connsiteX61" fmla="*/ 1468 w 10000"/>
                <a:gd name="connsiteY61" fmla="*/ 9735 h 10000"/>
                <a:gd name="connsiteX62" fmla="*/ 1171 w 10000"/>
                <a:gd name="connsiteY62" fmla="*/ 9635 h 10000"/>
                <a:gd name="connsiteX63" fmla="*/ 873 w 10000"/>
                <a:gd name="connsiteY63" fmla="*/ 9536 h 10000"/>
                <a:gd name="connsiteX64" fmla="*/ 575 w 10000"/>
                <a:gd name="connsiteY64" fmla="*/ 9420 h 10000"/>
                <a:gd name="connsiteX65" fmla="*/ 278 w 10000"/>
                <a:gd name="connsiteY65" fmla="*/ 9287 h 10000"/>
                <a:gd name="connsiteX66" fmla="*/ 0 w 10000"/>
                <a:gd name="connsiteY66" fmla="*/ 9138 h 10000"/>
                <a:gd name="connsiteX67" fmla="*/ 7240 w 10000"/>
                <a:gd name="connsiteY67" fmla="*/ 65 h 10000"/>
                <a:gd name="connsiteX0" fmla="*/ 6927 w 10000"/>
                <a:gd name="connsiteY0" fmla="*/ 98 h 10000"/>
                <a:gd name="connsiteX1" fmla="*/ 7123 w 10000"/>
                <a:gd name="connsiteY1" fmla="*/ 0 h 10000"/>
                <a:gd name="connsiteX2" fmla="*/ 7401 w 10000"/>
                <a:gd name="connsiteY2" fmla="*/ 149 h 10000"/>
                <a:gd name="connsiteX3" fmla="*/ 7659 w 10000"/>
                <a:gd name="connsiteY3" fmla="*/ 315 h 10000"/>
                <a:gd name="connsiteX4" fmla="*/ 7897 w 10000"/>
                <a:gd name="connsiteY4" fmla="*/ 498 h 10000"/>
                <a:gd name="connsiteX5" fmla="*/ 8135 w 10000"/>
                <a:gd name="connsiteY5" fmla="*/ 680 h 10000"/>
                <a:gd name="connsiteX6" fmla="*/ 8353 w 10000"/>
                <a:gd name="connsiteY6" fmla="*/ 862 h 10000"/>
                <a:gd name="connsiteX7" fmla="*/ 8571 w 10000"/>
                <a:gd name="connsiteY7" fmla="*/ 1061 h 10000"/>
                <a:gd name="connsiteX8" fmla="*/ 8770 w 10000"/>
                <a:gd name="connsiteY8" fmla="*/ 1277 h 10000"/>
                <a:gd name="connsiteX9" fmla="*/ 8948 w 10000"/>
                <a:gd name="connsiteY9" fmla="*/ 1493 h 10000"/>
                <a:gd name="connsiteX10" fmla="*/ 9107 w 10000"/>
                <a:gd name="connsiteY10" fmla="*/ 1708 h 10000"/>
                <a:gd name="connsiteX11" fmla="*/ 9266 w 10000"/>
                <a:gd name="connsiteY11" fmla="*/ 1940 h 10000"/>
                <a:gd name="connsiteX12" fmla="*/ 9405 w 10000"/>
                <a:gd name="connsiteY12" fmla="*/ 2172 h 10000"/>
                <a:gd name="connsiteX13" fmla="*/ 9524 w 10000"/>
                <a:gd name="connsiteY13" fmla="*/ 2405 h 10000"/>
                <a:gd name="connsiteX14" fmla="*/ 9643 w 10000"/>
                <a:gd name="connsiteY14" fmla="*/ 2653 h 10000"/>
                <a:gd name="connsiteX15" fmla="*/ 9742 w 10000"/>
                <a:gd name="connsiteY15" fmla="*/ 2902 h 10000"/>
                <a:gd name="connsiteX16" fmla="*/ 9821 w 10000"/>
                <a:gd name="connsiteY16" fmla="*/ 3151 h 10000"/>
                <a:gd name="connsiteX17" fmla="*/ 9881 w 10000"/>
                <a:gd name="connsiteY17" fmla="*/ 3400 h 10000"/>
                <a:gd name="connsiteX18" fmla="*/ 9940 w 10000"/>
                <a:gd name="connsiteY18" fmla="*/ 3648 h 10000"/>
                <a:gd name="connsiteX19" fmla="*/ 9980 w 10000"/>
                <a:gd name="connsiteY19" fmla="*/ 3914 h 10000"/>
                <a:gd name="connsiteX20" fmla="*/ 10000 w 10000"/>
                <a:gd name="connsiteY20" fmla="*/ 4179 h 10000"/>
                <a:gd name="connsiteX21" fmla="*/ 10000 w 10000"/>
                <a:gd name="connsiteY21" fmla="*/ 4428 h 10000"/>
                <a:gd name="connsiteX22" fmla="*/ 10000 w 10000"/>
                <a:gd name="connsiteY22" fmla="*/ 4693 h 10000"/>
                <a:gd name="connsiteX23" fmla="*/ 9980 w 10000"/>
                <a:gd name="connsiteY23" fmla="*/ 4959 h 10000"/>
                <a:gd name="connsiteX24" fmla="*/ 9940 w 10000"/>
                <a:gd name="connsiteY24" fmla="*/ 5224 h 10000"/>
                <a:gd name="connsiteX25" fmla="*/ 9901 w 10000"/>
                <a:gd name="connsiteY25" fmla="*/ 5489 h 10000"/>
                <a:gd name="connsiteX26" fmla="*/ 9841 w 10000"/>
                <a:gd name="connsiteY26" fmla="*/ 5738 h 10000"/>
                <a:gd name="connsiteX27" fmla="*/ 9762 w 10000"/>
                <a:gd name="connsiteY27" fmla="*/ 6003 h 10000"/>
                <a:gd name="connsiteX28" fmla="*/ 9663 w 10000"/>
                <a:gd name="connsiteY28" fmla="*/ 6252 h 10000"/>
                <a:gd name="connsiteX29" fmla="*/ 9544 w 10000"/>
                <a:gd name="connsiteY29" fmla="*/ 6517 h 10000"/>
                <a:gd name="connsiteX30" fmla="*/ 9425 w 10000"/>
                <a:gd name="connsiteY30" fmla="*/ 6766 h 10000"/>
                <a:gd name="connsiteX31" fmla="*/ 9286 w 10000"/>
                <a:gd name="connsiteY31" fmla="*/ 7015 h 10000"/>
                <a:gd name="connsiteX32" fmla="*/ 9127 w 10000"/>
                <a:gd name="connsiteY32" fmla="*/ 7247 h 10000"/>
                <a:gd name="connsiteX33" fmla="*/ 8948 w 10000"/>
                <a:gd name="connsiteY33" fmla="*/ 7496 h 10000"/>
                <a:gd name="connsiteX34" fmla="*/ 8948 w 10000"/>
                <a:gd name="connsiteY34" fmla="*/ 7496 h 10000"/>
                <a:gd name="connsiteX35" fmla="*/ 8770 w 10000"/>
                <a:gd name="connsiteY35" fmla="*/ 7728 h 10000"/>
                <a:gd name="connsiteX36" fmla="*/ 8571 w 10000"/>
                <a:gd name="connsiteY36" fmla="*/ 7944 h 10000"/>
                <a:gd name="connsiteX37" fmla="*/ 8353 w 10000"/>
                <a:gd name="connsiteY37" fmla="*/ 8159 h 10000"/>
                <a:gd name="connsiteX38" fmla="*/ 8135 w 10000"/>
                <a:gd name="connsiteY38" fmla="*/ 8358 h 10000"/>
                <a:gd name="connsiteX39" fmla="*/ 7917 w 10000"/>
                <a:gd name="connsiteY39" fmla="*/ 8541 h 10000"/>
                <a:gd name="connsiteX40" fmla="*/ 7679 w 10000"/>
                <a:gd name="connsiteY40" fmla="*/ 8723 h 10000"/>
                <a:gd name="connsiteX41" fmla="*/ 7421 w 10000"/>
                <a:gd name="connsiteY41" fmla="*/ 8889 h 10000"/>
                <a:gd name="connsiteX42" fmla="*/ 7163 w 10000"/>
                <a:gd name="connsiteY42" fmla="*/ 9038 h 10000"/>
                <a:gd name="connsiteX43" fmla="*/ 6905 w 10000"/>
                <a:gd name="connsiteY43" fmla="*/ 9187 h 10000"/>
                <a:gd name="connsiteX44" fmla="*/ 6627 w 10000"/>
                <a:gd name="connsiteY44" fmla="*/ 9320 h 10000"/>
                <a:gd name="connsiteX45" fmla="*/ 6349 w 10000"/>
                <a:gd name="connsiteY45" fmla="*/ 9436 h 10000"/>
                <a:gd name="connsiteX46" fmla="*/ 6071 w 10000"/>
                <a:gd name="connsiteY46" fmla="*/ 9552 h 10000"/>
                <a:gd name="connsiteX47" fmla="*/ 5774 w 10000"/>
                <a:gd name="connsiteY47" fmla="*/ 9652 h 10000"/>
                <a:gd name="connsiteX48" fmla="*/ 5496 w 10000"/>
                <a:gd name="connsiteY48" fmla="*/ 9735 h 10000"/>
                <a:gd name="connsiteX49" fmla="*/ 5198 w 10000"/>
                <a:gd name="connsiteY49" fmla="*/ 9801 h 10000"/>
                <a:gd name="connsiteX50" fmla="*/ 4881 w 10000"/>
                <a:gd name="connsiteY50" fmla="*/ 9867 h 10000"/>
                <a:gd name="connsiteX51" fmla="*/ 4583 w 10000"/>
                <a:gd name="connsiteY51" fmla="*/ 9917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7 h 10000"/>
                <a:gd name="connsiteX59" fmla="*/ 2083 w 10000"/>
                <a:gd name="connsiteY59" fmla="*/ 9867 h 10000"/>
                <a:gd name="connsiteX60" fmla="*/ 1786 w 10000"/>
                <a:gd name="connsiteY60" fmla="*/ 9801 h 10000"/>
                <a:gd name="connsiteX61" fmla="*/ 1468 w 10000"/>
                <a:gd name="connsiteY61" fmla="*/ 9735 h 10000"/>
                <a:gd name="connsiteX62" fmla="*/ 1171 w 10000"/>
                <a:gd name="connsiteY62" fmla="*/ 9635 h 10000"/>
                <a:gd name="connsiteX63" fmla="*/ 873 w 10000"/>
                <a:gd name="connsiteY63" fmla="*/ 9536 h 10000"/>
                <a:gd name="connsiteX64" fmla="*/ 575 w 10000"/>
                <a:gd name="connsiteY64" fmla="*/ 9420 h 10000"/>
                <a:gd name="connsiteX65" fmla="*/ 278 w 10000"/>
                <a:gd name="connsiteY65" fmla="*/ 9287 h 10000"/>
                <a:gd name="connsiteX66" fmla="*/ 0 w 10000"/>
                <a:gd name="connsiteY66" fmla="*/ 9138 h 10000"/>
                <a:gd name="connsiteX67" fmla="*/ 6927 w 10000"/>
                <a:gd name="connsiteY67" fmla="*/ 98 h 10000"/>
                <a:gd name="connsiteX0" fmla="*/ 0 w 10000"/>
                <a:gd name="connsiteY0" fmla="*/ 9138 h 10000"/>
                <a:gd name="connsiteX1" fmla="*/ 7123 w 10000"/>
                <a:gd name="connsiteY1" fmla="*/ 0 h 10000"/>
                <a:gd name="connsiteX2" fmla="*/ 7401 w 10000"/>
                <a:gd name="connsiteY2" fmla="*/ 149 h 10000"/>
                <a:gd name="connsiteX3" fmla="*/ 7659 w 10000"/>
                <a:gd name="connsiteY3" fmla="*/ 315 h 10000"/>
                <a:gd name="connsiteX4" fmla="*/ 7897 w 10000"/>
                <a:gd name="connsiteY4" fmla="*/ 498 h 10000"/>
                <a:gd name="connsiteX5" fmla="*/ 8135 w 10000"/>
                <a:gd name="connsiteY5" fmla="*/ 680 h 10000"/>
                <a:gd name="connsiteX6" fmla="*/ 8353 w 10000"/>
                <a:gd name="connsiteY6" fmla="*/ 862 h 10000"/>
                <a:gd name="connsiteX7" fmla="*/ 8571 w 10000"/>
                <a:gd name="connsiteY7" fmla="*/ 1061 h 10000"/>
                <a:gd name="connsiteX8" fmla="*/ 8770 w 10000"/>
                <a:gd name="connsiteY8" fmla="*/ 1277 h 10000"/>
                <a:gd name="connsiteX9" fmla="*/ 8948 w 10000"/>
                <a:gd name="connsiteY9" fmla="*/ 1493 h 10000"/>
                <a:gd name="connsiteX10" fmla="*/ 9107 w 10000"/>
                <a:gd name="connsiteY10" fmla="*/ 1708 h 10000"/>
                <a:gd name="connsiteX11" fmla="*/ 9266 w 10000"/>
                <a:gd name="connsiteY11" fmla="*/ 1940 h 10000"/>
                <a:gd name="connsiteX12" fmla="*/ 9405 w 10000"/>
                <a:gd name="connsiteY12" fmla="*/ 2172 h 10000"/>
                <a:gd name="connsiteX13" fmla="*/ 9524 w 10000"/>
                <a:gd name="connsiteY13" fmla="*/ 2405 h 10000"/>
                <a:gd name="connsiteX14" fmla="*/ 9643 w 10000"/>
                <a:gd name="connsiteY14" fmla="*/ 2653 h 10000"/>
                <a:gd name="connsiteX15" fmla="*/ 9742 w 10000"/>
                <a:gd name="connsiteY15" fmla="*/ 2902 h 10000"/>
                <a:gd name="connsiteX16" fmla="*/ 9821 w 10000"/>
                <a:gd name="connsiteY16" fmla="*/ 3151 h 10000"/>
                <a:gd name="connsiteX17" fmla="*/ 9881 w 10000"/>
                <a:gd name="connsiteY17" fmla="*/ 3400 h 10000"/>
                <a:gd name="connsiteX18" fmla="*/ 9940 w 10000"/>
                <a:gd name="connsiteY18" fmla="*/ 3648 h 10000"/>
                <a:gd name="connsiteX19" fmla="*/ 9980 w 10000"/>
                <a:gd name="connsiteY19" fmla="*/ 3914 h 10000"/>
                <a:gd name="connsiteX20" fmla="*/ 10000 w 10000"/>
                <a:gd name="connsiteY20" fmla="*/ 4179 h 10000"/>
                <a:gd name="connsiteX21" fmla="*/ 10000 w 10000"/>
                <a:gd name="connsiteY21" fmla="*/ 4428 h 10000"/>
                <a:gd name="connsiteX22" fmla="*/ 10000 w 10000"/>
                <a:gd name="connsiteY22" fmla="*/ 4693 h 10000"/>
                <a:gd name="connsiteX23" fmla="*/ 9980 w 10000"/>
                <a:gd name="connsiteY23" fmla="*/ 4959 h 10000"/>
                <a:gd name="connsiteX24" fmla="*/ 9940 w 10000"/>
                <a:gd name="connsiteY24" fmla="*/ 5224 h 10000"/>
                <a:gd name="connsiteX25" fmla="*/ 9901 w 10000"/>
                <a:gd name="connsiteY25" fmla="*/ 5489 h 10000"/>
                <a:gd name="connsiteX26" fmla="*/ 9841 w 10000"/>
                <a:gd name="connsiteY26" fmla="*/ 5738 h 10000"/>
                <a:gd name="connsiteX27" fmla="*/ 9762 w 10000"/>
                <a:gd name="connsiteY27" fmla="*/ 6003 h 10000"/>
                <a:gd name="connsiteX28" fmla="*/ 9663 w 10000"/>
                <a:gd name="connsiteY28" fmla="*/ 6252 h 10000"/>
                <a:gd name="connsiteX29" fmla="*/ 9544 w 10000"/>
                <a:gd name="connsiteY29" fmla="*/ 6517 h 10000"/>
                <a:gd name="connsiteX30" fmla="*/ 9425 w 10000"/>
                <a:gd name="connsiteY30" fmla="*/ 6766 h 10000"/>
                <a:gd name="connsiteX31" fmla="*/ 9286 w 10000"/>
                <a:gd name="connsiteY31" fmla="*/ 7015 h 10000"/>
                <a:gd name="connsiteX32" fmla="*/ 9127 w 10000"/>
                <a:gd name="connsiteY32" fmla="*/ 7247 h 10000"/>
                <a:gd name="connsiteX33" fmla="*/ 8948 w 10000"/>
                <a:gd name="connsiteY33" fmla="*/ 7496 h 10000"/>
                <a:gd name="connsiteX34" fmla="*/ 8948 w 10000"/>
                <a:gd name="connsiteY34" fmla="*/ 7496 h 10000"/>
                <a:gd name="connsiteX35" fmla="*/ 8770 w 10000"/>
                <a:gd name="connsiteY35" fmla="*/ 7728 h 10000"/>
                <a:gd name="connsiteX36" fmla="*/ 8571 w 10000"/>
                <a:gd name="connsiteY36" fmla="*/ 7944 h 10000"/>
                <a:gd name="connsiteX37" fmla="*/ 8353 w 10000"/>
                <a:gd name="connsiteY37" fmla="*/ 8159 h 10000"/>
                <a:gd name="connsiteX38" fmla="*/ 8135 w 10000"/>
                <a:gd name="connsiteY38" fmla="*/ 8358 h 10000"/>
                <a:gd name="connsiteX39" fmla="*/ 7917 w 10000"/>
                <a:gd name="connsiteY39" fmla="*/ 8541 h 10000"/>
                <a:gd name="connsiteX40" fmla="*/ 7679 w 10000"/>
                <a:gd name="connsiteY40" fmla="*/ 8723 h 10000"/>
                <a:gd name="connsiteX41" fmla="*/ 7421 w 10000"/>
                <a:gd name="connsiteY41" fmla="*/ 8889 h 10000"/>
                <a:gd name="connsiteX42" fmla="*/ 7163 w 10000"/>
                <a:gd name="connsiteY42" fmla="*/ 9038 h 10000"/>
                <a:gd name="connsiteX43" fmla="*/ 6905 w 10000"/>
                <a:gd name="connsiteY43" fmla="*/ 9187 h 10000"/>
                <a:gd name="connsiteX44" fmla="*/ 6627 w 10000"/>
                <a:gd name="connsiteY44" fmla="*/ 9320 h 10000"/>
                <a:gd name="connsiteX45" fmla="*/ 6349 w 10000"/>
                <a:gd name="connsiteY45" fmla="*/ 9436 h 10000"/>
                <a:gd name="connsiteX46" fmla="*/ 6071 w 10000"/>
                <a:gd name="connsiteY46" fmla="*/ 9552 h 10000"/>
                <a:gd name="connsiteX47" fmla="*/ 5774 w 10000"/>
                <a:gd name="connsiteY47" fmla="*/ 9652 h 10000"/>
                <a:gd name="connsiteX48" fmla="*/ 5496 w 10000"/>
                <a:gd name="connsiteY48" fmla="*/ 9735 h 10000"/>
                <a:gd name="connsiteX49" fmla="*/ 5198 w 10000"/>
                <a:gd name="connsiteY49" fmla="*/ 9801 h 10000"/>
                <a:gd name="connsiteX50" fmla="*/ 4881 w 10000"/>
                <a:gd name="connsiteY50" fmla="*/ 9867 h 10000"/>
                <a:gd name="connsiteX51" fmla="*/ 4583 w 10000"/>
                <a:gd name="connsiteY51" fmla="*/ 9917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7 h 10000"/>
                <a:gd name="connsiteX59" fmla="*/ 2083 w 10000"/>
                <a:gd name="connsiteY59" fmla="*/ 9867 h 10000"/>
                <a:gd name="connsiteX60" fmla="*/ 1786 w 10000"/>
                <a:gd name="connsiteY60" fmla="*/ 9801 h 10000"/>
                <a:gd name="connsiteX61" fmla="*/ 1468 w 10000"/>
                <a:gd name="connsiteY61" fmla="*/ 9735 h 10000"/>
                <a:gd name="connsiteX62" fmla="*/ 1171 w 10000"/>
                <a:gd name="connsiteY62" fmla="*/ 9635 h 10000"/>
                <a:gd name="connsiteX63" fmla="*/ 873 w 10000"/>
                <a:gd name="connsiteY63" fmla="*/ 9536 h 10000"/>
                <a:gd name="connsiteX64" fmla="*/ 575 w 10000"/>
                <a:gd name="connsiteY64" fmla="*/ 9420 h 10000"/>
                <a:gd name="connsiteX65" fmla="*/ 278 w 10000"/>
                <a:gd name="connsiteY65" fmla="*/ 9287 h 10000"/>
                <a:gd name="connsiteX66" fmla="*/ 0 w 10000"/>
                <a:gd name="connsiteY66" fmla="*/ 9138 h 10000"/>
                <a:gd name="connsiteX0" fmla="*/ 0 w 10000"/>
                <a:gd name="connsiteY0" fmla="*/ 9073 h 9935"/>
                <a:gd name="connsiteX1" fmla="*/ 7221 w 10000"/>
                <a:gd name="connsiteY1" fmla="*/ 0 h 9935"/>
                <a:gd name="connsiteX2" fmla="*/ 7401 w 10000"/>
                <a:gd name="connsiteY2" fmla="*/ 84 h 9935"/>
                <a:gd name="connsiteX3" fmla="*/ 7659 w 10000"/>
                <a:gd name="connsiteY3" fmla="*/ 250 h 9935"/>
                <a:gd name="connsiteX4" fmla="*/ 7897 w 10000"/>
                <a:gd name="connsiteY4" fmla="*/ 433 h 9935"/>
                <a:gd name="connsiteX5" fmla="*/ 8135 w 10000"/>
                <a:gd name="connsiteY5" fmla="*/ 615 h 9935"/>
                <a:gd name="connsiteX6" fmla="*/ 8353 w 10000"/>
                <a:gd name="connsiteY6" fmla="*/ 797 h 9935"/>
                <a:gd name="connsiteX7" fmla="*/ 8571 w 10000"/>
                <a:gd name="connsiteY7" fmla="*/ 996 h 9935"/>
                <a:gd name="connsiteX8" fmla="*/ 8770 w 10000"/>
                <a:gd name="connsiteY8" fmla="*/ 1212 h 9935"/>
                <a:gd name="connsiteX9" fmla="*/ 8948 w 10000"/>
                <a:gd name="connsiteY9" fmla="*/ 1428 h 9935"/>
                <a:gd name="connsiteX10" fmla="*/ 9107 w 10000"/>
                <a:gd name="connsiteY10" fmla="*/ 1643 h 9935"/>
                <a:gd name="connsiteX11" fmla="*/ 9266 w 10000"/>
                <a:gd name="connsiteY11" fmla="*/ 1875 h 9935"/>
                <a:gd name="connsiteX12" fmla="*/ 9405 w 10000"/>
                <a:gd name="connsiteY12" fmla="*/ 2107 h 9935"/>
                <a:gd name="connsiteX13" fmla="*/ 9524 w 10000"/>
                <a:gd name="connsiteY13" fmla="*/ 2340 h 9935"/>
                <a:gd name="connsiteX14" fmla="*/ 9643 w 10000"/>
                <a:gd name="connsiteY14" fmla="*/ 2588 h 9935"/>
                <a:gd name="connsiteX15" fmla="*/ 9742 w 10000"/>
                <a:gd name="connsiteY15" fmla="*/ 2837 h 9935"/>
                <a:gd name="connsiteX16" fmla="*/ 9821 w 10000"/>
                <a:gd name="connsiteY16" fmla="*/ 3086 h 9935"/>
                <a:gd name="connsiteX17" fmla="*/ 9881 w 10000"/>
                <a:gd name="connsiteY17" fmla="*/ 3335 h 9935"/>
                <a:gd name="connsiteX18" fmla="*/ 9940 w 10000"/>
                <a:gd name="connsiteY18" fmla="*/ 3583 h 9935"/>
                <a:gd name="connsiteX19" fmla="*/ 9980 w 10000"/>
                <a:gd name="connsiteY19" fmla="*/ 3849 h 9935"/>
                <a:gd name="connsiteX20" fmla="*/ 10000 w 10000"/>
                <a:gd name="connsiteY20" fmla="*/ 4114 h 9935"/>
                <a:gd name="connsiteX21" fmla="*/ 10000 w 10000"/>
                <a:gd name="connsiteY21" fmla="*/ 4363 h 9935"/>
                <a:gd name="connsiteX22" fmla="*/ 10000 w 10000"/>
                <a:gd name="connsiteY22" fmla="*/ 4628 h 9935"/>
                <a:gd name="connsiteX23" fmla="*/ 9980 w 10000"/>
                <a:gd name="connsiteY23" fmla="*/ 4894 h 9935"/>
                <a:gd name="connsiteX24" fmla="*/ 9940 w 10000"/>
                <a:gd name="connsiteY24" fmla="*/ 5159 h 9935"/>
                <a:gd name="connsiteX25" fmla="*/ 9901 w 10000"/>
                <a:gd name="connsiteY25" fmla="*/ 5424 h 9935"/>
                <a:gd name="connsiteX26" fmla="*/ 9841 w 10000"/>
                <a:gd name="connsiteY26" fmla="*/ 5673 h 9935"/>
                <a:gd name="connsiteX27" fmla="*/ 9762 w 10000"/>
                <a:gd name="connsiteY27" fmla="*/ 5938 h 9935"/>
                <a:gd name="connsiteX28" fmla="*/ 9663 w 10000"/>
                <a:gd name="connsiteY28" fmla="*/ 6187 h 9935"/>
                <a:gd name="connsiteX29" fmla="*/ 9544 w 10000"/>
                <a:gd name="connsiteY29" fmla="*/ 6452 h 9935"/>
                <a:gd name="connsiteX30" fmla="*/ 9425 w 10000"/>
                <a:gd name="connsiteY30" fmla="*/ 6701 h 9935"/>
                <a:gd name="connsiteX31" fmla="*/ 9286 w 10000"/>
                <a:gd name="connsiteY31" fmla="*/ 6950 h 9935"/>
                <a:gd name="connsiteX32" fmla="*/ 9127 w 10000"/>
                <a:gd name="connsiteY32" fmla="*/ 7182 h 9935"/>
                <a:gd name="connsiteX33" fmla="*/ 8948 w 10000"/>
                <a:gd name="connsiteY33" fmla="*/ 7431 h 9935"/>
                <a:gd name="connsiteX34" fmla="*/ 8948 w 10000"/>
                <a:gd name="connsiteY34" fmla="*/ 7431 h 9935"/>
                <a:gd name="connsiteX35" fmla="*/ 8770 w 10000"/>
                <a:gd name="connsiteY35" fmla="*/ 7663 h 9935"/>
                <a:gd name="connsiteX36" fmla="*/ 8571 w 10000"/>
                <a:gd name="connsiteY36" fmla="*/ 7879 h 9935"/>
                <a:gd name="connsiteX37" fmla="*/ 8353 w 10000"/>
                <a:gd name="connsiteY37" fmla="*/ 8094 h 9935"/>
                <a:gd name="connsiteX38" fmla="*/ 8135 w 10000"/>
                <a:gd name="connsiteY38" fmla="*/ 8293 h 9935"/>
                <a:gd name="connsiteX39" fmla="*/ 7917 w 10000"/>
                <a:gd name="connsiteY39" fmla="*/ 8476 h 9935"/>
                <a:gd name="connsiteX40" fmla="*/ 7679 w 10000"/>
                <a:gd name="connsiteY40" fmla="*/ 8658 h 9935"/>
                <a:gd name="connsiteX41" fmla="*/ 7421 w 10000"/>
                <a:gd name="connsiteY41" fmla="*/ 8824 h 9935"/>
                <a:gd name="connsiteX42" fmla="*/ 7163 w 10000"/>
                <a:gd name="connsiteY42" fmla="*/ 8973 h 9935"/>
                <a:gd name="connsiteX43" fmla="*/ 6905 w 10000"/>
                <a:gd name="connsiteY43" fmla="*/ 9122 h 9935"/>
                <a:gd name="connsiteX44" fmla="*/ 6627 w 10000"/>
                <a:gd name="connsiteY44" fmla="*/ 9255 h 9935"/>
                <a:gd name="connsiteX45" fmla="*/ 6349 w 10000"/>
                <a:gd name="connsiteY45" fmla="*/ 9371 h 9935"/>
                <a:gd name="connsiteX46" fmla="*/ 6071 w 10000"/>
                <a:gd name="connsiteY46" fmla="*/ 9487 h 9935"/>
                <a:gd name="connsiteX47" fmla="*/ 5774 w 10000"/>
                <a:gd name="connsiteY47" fmla="*/ 9587 h 9935"/>
                <a:gd name="connsiteX48" fmla="*/ 5496 w 10000"/>
                <a:gd name="connsiteY48" fmla="*/ 9670 h 9935"/>
                <a:gd name="connsiteX49" fmla="*/ 5198 w 10000"/>
                <a:gd name="connsiteY49" fmla="*/ 9736 h 9935"/>
                <a:gd name="connsiteX50" fmla="*/ 4881 w 10000"/>
                <a:gd name="connsiteY50" fmla="*/ 9802 h 9935"/>
                <a:gd name="connsiteX51" fmla="*/ 4583 w 10000"/>
                <a:gd name="connsiteY51" fmla="*/ 9852 h 9935"/>
                <a:gd name="connsiteX52" fmla="*/ 4266 w 10000"/>
                <a:gd name="connsiteY52" fmla="*/ 9885 h 9935"/>
                <a:gd name="connsiteX53" fmla="*/ 3968 w 10000"/>
                <a:gd name="connsiteY53" fmla="*/ 9918 h 9935"/>
                <a:gd name="connsiteX54" fmla="*/ 3651 w 10000"/>
                <a:gd name="connsiteY54" fmla="*/ 9935 h 9935"/>
                <a:gd name="connsiteX55" fmla="*/ 3333 w 10000"/>
                <a:gd name="connsiteY55" fmla="*/ 9935 h 9935"/>
                <a:gd name="connsiteX56" fmla="*/ 3036 w 10000"/>
                <a:gd name="connsiteY56" fmla="*/ 9918 h 9935"/>
                <a:gd name="connsiteX57" fmla="*/ 2718 w 10000"/>
                <a:gd name="connsiteY57" fmla="*/ 9885 h 9935"/>
                <a:gd name="connsiteX58" fmla="*/ 2401 w 10000"/>
                <a:gd name="connsiteY58" fmla="*/ 9852 h 9935"/>
                <a:gd name="connsiteX59" fmla="*/ 2083 w 10000"/>
                <a:gd name="connsiteY59" fmla="*/ 9802 h 9935"/>
                <a:gd name="connsiteX60" fmla="*/ 1786 w 10000"/>
                <a:gd name="connsiteY60" fmla="*/ 9736 h 9935"/>
                <a:gd name="connsiteX61" fmla="*/ 1468 w 10000"/>
                <a:gd name="connsiteY61" fmla="*/ 9670 h 9935"/>
                <a:gd name="connsiteX62" fmla="*/ 1171 w 10000"/>
                <a:gd name="connsiteY62" fmla="*/ 9570 h 9935"/>
                <a:gd name="connsiteX63" fmla="*/ 873 w 10000"/>
                <a:gd name="connsiteY63" fmla="*/ 9471 h 9935"/>
                <a:gd name="connsiteX64" fmla="*/ 575 w 10000"/>
                <a:gd name="connsiteY64" fmla="*/ 9355 h 9935"/>
                <a:gd name="connsiteX65" fmla="*/ 278 w 10000"/>
                <a:gd name="connsiteY65" fmla="*/ 9222 h 9935"/>
                <a:gd name="connsiteX66" fmla="*/ 0 w 10000"/>
                <a:gd name="connsiteY66" fmla="*/ 9073 h 9935"/>
                <a:gd name="connsiteX0" fmla="*/ 0 w 10000"/>
                <a:gd name="connsiteY0" fmla="*/ 9132 h 10000"/>
                <a:gd name="connsiteX1" fmla="*/ 7221 w 10000"/>
                <a:gd name="connsiteY1" fmla="*/ 0 h 10000"/>
                <a:gd name="connsiteX2" fmla="*/ 7401 w 10000"/>
                <a:gd name="connsiteY2" fmla="*/ 85 h 10000"/>
                <a:gd name="connsiteX3" fmla="*/ 7659 w 10000"/>
                <a:gd name="connsiteY3" fmla="*/ 252 h 10000"/>
                <a:gd name="connsiteX4" fmla="*/ 7897 w 10000"/>
                <a:gd name="connsiteY4" fmla="*/ 436 h 10000"/>
                <a:gd name="connsiteX5" fmla="*/ 8135 w 10000"/>
                <a:gd name="connsiteY5" fmla="*/ 619 h 10000"/>
                <a:gd name="connsiteX6" fmla="*/ 8353 w 10000"/>
                <a:gd name="connsiteY6" fmla="*/ 802 h 10000"/>
                <a:gd name="connsiteX7" fmla="*/ 8571 w 10000"/>
                <a:gd name="connsiteY7" fmla="*/ 1003 h 10000"/>
                <a:gd name="connsiteX8" fmla="*/ 8770 w 10000"/>
                <a:gd name="connsiteY8" fmla="*/ 1220 h 10000"/>
                <a:gd name="connsiteX9" fmla="*/ 8948 w 10000"/>
                <a:gd name="connsiteY9" fmla="*/ 1437 h 10000"/>
                <a:gd name="connsiteX10" fmla="*/ 9107 w 10000"/>
                <a:gd name="connsiteY10" fmla="*/ 1654 h 10000"/>
                <a:gd name="connsiteX11" fmla="*/ 9266 w 10000"/>
                <a:gd name="connsiteY11" fmla="*/ 1887 h 10000"/>
                <a:gd name="connsiteX12" fmla="*/ 9405 w 10000"/>
                <a:gd name="connsiteY12" fmla="*/ 2121 h 10000"/>
                <a:gd name="connsiteX13" fmla="*/ 9524 w 10000"/>
                <a:gd name="connsiteY13" fmla="*/ 2355 h 10000"/>
                <a:gd name="connsiteX14" fmla="*/ 9643 w 10000"/>
                <a:gd name="connsiteY14" fmla="*/ 2605 h 10000"/>
                <a:gd name="connsiteX15" fmla="*/ 9742 w 10000"/>
                <a:gd name="connsiteY15" fmla="*/ 2856 h 10000"/>
                <a:gd name="connsiteX16" fmla="*/ 9821 w 10000"/>
                <a:gd name="connsiteY16" fmla="*/ 3106 h 10000"/>
                <a:gd name="connsiteX17" fmla="*/ 9881 w 10000"/>
                <a:gd name="connsiteY17" fmla="*/ 3357 h 10000"/>
                <a:gd name="connsiteX18" fmla="*/ 9940 w 10000"/>
                <a:gd name="connsiteY18" fmla="*/ 3606 h 10000"/>
                <a:gd name="connsiteX19" fmla="*/ 9980 w 10000"/>
                <a:gd name="connsiteY19" fmla="*/ 3874 h 10000"/>
                <a:gd name="connsiteX20" fmla="*/ 10000 w 10000"/>
                <a:gd name="connsiteY20" fmla="*/ 4141 h 10000"/>
                <a:gd name="connsiteX21" fmla="*/ 10000 w 10000"/>
                <a:gd name="connsiteY21" fmla="*/ 4392 h 10000"/>
                <a:gd name="connsiteX22" fmla="*/ 10000 w 10000"/>
                <a:gd name="connsiteY22" fmla="*/ 4658 h 10000"/>
                <a:gd name="connsiteX23" fmla="*/ 9980 w 10000"/>
                <a:gd name="connsiteY23" fmla="*/ 4926 h 10000"/>
                <a:gd name="connsiteX24" fmla="*/ 9940 w 10000"/>
                <a:gd name="connsiteY24" fmla="*/ 5193 h 10000"/>
                <a:gd name="connsiteX25" fmla="*/ 9901 w 10000"/>
                <a:gd name="connsiteY25" fmla="*/ 5459 h 10000"/>
                <a:gd name="connsiteX26" fmla="*/ 9841 w 10000"/>
                <a:gd name="connsiteY26" fmla="*/ 5710 h 10000"/>
                <a:gd name="connsiteX27" fmla="*/ 9762 w 10000"/>
                <a:gd name="connsiteY27" fmla="*/ 5977 h 10000"/>
                <a:gd name="connsiteX28" fmla="*/ 9663 w 10000"/>
                <a:gd name="connsiteY28" fmla="*/ 6227 h 10000"/>
                <a:gd name="connsiteX29" fmla="*/ 9544 w 10000"/>
                <a:gd name="connsiteY29" fmla="*/ 6494 h 10000"/>
                <a:gd name="connsiteX30" fmla="*/ 9425 w 10000"/>
                <a:gd name="connsiteY30" fmla="*/ 6745 h 10000"/>
                <a:gd name="connsiteX31" fmla="*/ 9286 w 10000"/>
                <a:gd name="connsiteY31" fmla="*/ 6995 h 10000"/>
                <a:gd name="connsiteX32" fmla="*/ 9127 w 10000"/>
                <a:gd name="connsiteY32" fmla="*/ 7229 h 10000"/>
                <a:gd name="connsiteX33" fmla="*/ 8948 w 10000"/>
                <a:gd name="connsiteY33" fmla="*/ 7480 h 10000"/>
                <a:gd name="connsiteX34" fmla="*/ 8948 w 10000"/>
                <a:gd name="connsiteY34" fmla="*/ 7480 h 10000"/>
                <a:gd name="connsiteX35" fmla="*/ 8770 w 10000"/>
                <a:gd name="connsiteY35" fmla="*/ 7713 h 10000"/>
                <a:gd name="connsiteX36" fmla="*/ 8571 w 10000"/>
                <a:gd name="connsiteY36" fmla="*/ 7931 h 10000"/>
                <a:gd name="connsiteX37" fmla="*/ 8353 w 10000"/>
                <a:gd name="connsiteY37" fmla="*/ 8147 h 10000"/>
                <a:gd name="connsiteX38" fmla="*/ 8135 w 10000"/>
                <a:gd name="connsiteY38" fmla="*/ 8347 h 10000"/>
                <a:gd name="connsiteX39" fmla="*/ 7917 w 10000"/>
                <a:gd name="connsiteY39" fmla="*/ 8531 h 10000"/>
                <a:gd name="connsiteX40" fmla="*/ 7679 w 10000"/>
                <a:gd name="connsiteY40" fmla="*/ 8715 h 10000"/>
                <a:gd name="connsiteX41" fmla="*/ 7421 w 10000"/>
                <a:gd name="connsiteY41" fmla="*/ 8882 h 10000"/>
                <a:gd name="connsiteX42" fmla="*/ 7163 w 10000"/>
                <a:gd name="connsiteY42" fmla="*/ 9032 h 10000"/>
                <a:gd name="connsiteX43" fmla="*/ 6905 w 10000"/>
                <a:gd name="connsiteY43" fmla="*/ 9182 h 10000"/>
                <a:gd name="connsiteX44" fmla="*/ 6627 w 10000"/>
                <a:gd name="connsiteY44" fmla="*/ 9316 h 10000"/>
                <a:gd name="connsiteX45" fmla="*/ 6349 w 10000"/>
                <a:gd name="connsiteY45" fmla="*/ 9432 h 10000"/>
                <a:gd name="connsiteX46" fmla="*/ 6071 w 10000"/>
                <a:gd name="connsiteY46" fmla="*/ 9549 h 10000"/>
                <a:gd name="connsiteX47" fmla="*/ 5774 w 10000"/>
                <a:gd name="connsiteY47" fmla="*/ 9650 h 10000"/>
                <a:gd name="connsiteX48" fmla="*/ 5496 w 10000"/>
                <a:gd name="connsiteY48" fmla="*/ 9733 h 10000"/>
                <a:gd name="connsiteX49" fmla="*/ 5198 w 10000"/>
                <a:gd name="connsiteY49" fmla="*/ 9800 h 10000"/>
                <a:gd name="connsiteX50" fmla="*/ 4881 w 10000"/>
                <a:gd name="connsiteY50" fmla="*/ 9866 h 10000"/>
                <a:gd name="connsiteX51" fmla="*/ 4583 w 10000"/>
                <a:gd name="connsiteY51" fmla="*/ 9916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6 h 10000"/>
                <a:gd name="connsiteX59" fmla="*/ 2083 w 10000"/>
                <a:gd name="connsiteY59" fmla="*/ 9866 h 10000"/>
                <a:gd name="connsiteX60" fmla="*/ 1786 w 10000"/>
                <a:gd name="connsiteY60" fmla="*/ 9800 h 10000"/>
                <a:gd name="connsiteX61" fmla="*/ 1468 w 10000"/>
                <a:gd name="connsiteY61" fmla="*/ 9733 h 10000"/>
                <a:gd name="connsiteX62" fmla="*/ 1171 w 10000"/>
                <a:gd name="connsiteY62" fmla="*/ 9633 h 10000"/>
                <a:gd name="connsiteX63" fmla="*/ 873 w 10000"/>
                <a:gd name="connsiteY63" fmla="*/ 9533 h 10000"/>
                <a:gd name="connsiteX64" fmla="*/ 575 w 10000"/>
                <a:gd name="connsiteY64" fmla="*/ 9416 h 10000"/>
                <a:gd name="connsiteX65" fmla="*/ 278 w 10000"/>
                <a:gd name="connsiteY65" fmla="*/ 9282 h 10000"/>
                <a:gd name="connsiteX66" fmla="*/ 0 w 10000"/>
                <a:gd name="connsiteY66" fmla="*/ 9132 h 10000"/>
                <a:gd name="connsiteX0" fmla="*/ 0 w 10000"/>
                <a:gd name="connsiteY0" fmla="*/ 9132 h 10000"/>
                <a:gd name="connsiteX1" fmla="*/ 7221 w 10000"/>
                <a:gd name="connsiteY1" fmla="*/ 0 h 10000"/>
                <a:gd name="connsiteX2" fmla="*/ 7401 w 10000"/>
                <a:gd name="connsiteY2" fmla="*/ 85 h 10000"/>
                <a:gd name="connsiteX3" fmla="*/ 7659 w 10000"/>
                <a:gd name="connsiteY3" fmla="*/ 252 h 10000"/>
                <a:gd name="connsiteX4" fmla="*/ 7897 w 10000"/>
                <a:gd name="connsiteY4" fmla="*/ 436 h 10000"/>
                <a:gd name="connsiteX5" fmla="*/ 8135 w 10000"/>
                <a:gd name="connsiteY5" fmla="*/ 619 h 10000"/>
                <a:gd name="connsiteX6" fmla="*/ 8353 w 10000"/>
                <a:gd name="connsiteY6" fmla="*/ 802 h 10000"/>
                <a:gd name="connsiteX7" fmla="*/ 8571 w 10000"/>
                <a:gd name="connsiteY7" fmla="*/ 1003 h 10000"/>
                <a:gd name="connsiteX8" fmla="*/ 8770 w 10000"/>
                <a:gd name="connsiteY8" fmla="*/ 1220 h 10000"/>
                <a:gd name="connsiteX9" fmla="*/ 8948 w 10000"/>
                <a:gd name="connsiteY9" fmla="*/ 1437 h 10000"/>
                <a:gd name="connsiteX10" fmla="*/ 9107 w 10000"/>
                <a:gd name="connsiteY10" fmla="*/ 1654 h 10000"/>
                <a:gd name="connsiteX11" fmla="*/ 9266 w 10000"/>
                <a:gd name="connsiteY11" fmla="*/ 1887 h 10000"/>
                <a:gd name="connsiteX12" fmla="*/ 9405 w 10000"/>
                <a:gd name="connsiteY12" fmla="*/ 2121 h 10000"/>
                <a:gd name="connsiteX13" fmla="*/ 9524 w 10000"/>
                <a:gd name="connsiteY13" fmla="*/ 2355 h 10000"/>
                <a:gd name="connsiteX14" fmla="*/ 9643 w 10000"/>
                <a:gd name="connsiteY14" fmla="*/ 2605 h 10000"/>
                <a:gd name="connsiteX15" fmla="*/ 9742 w 10000"/>
                <a:gd name="connsiteY15" fmla="*/ 2856 h 10000"/>
                <a:gd name="connsiteX16" fmla="*/ 9821 w 10000"/>
                <a:gd name="connsiteY16" fmla="*/ 3106 h 10000"/>
                <a:gd name="connsiteX17" fmla="*/ 9881 w 10000"/>
                <a:gd name="connsiteY17" fmla="*/ 3357 h 10000"/>
                <a:gd name="connsiteX18" fmla="*/ 9940 w 10000"/>
                <a:gd name="connsiteY18" fmla="*/ 3606 h 10000"/>
                <a:gd name="connsiteX19" fmla="*/ 9980 w 10000"/>
                <a:gd name="connsiteY19" fmla="*/ 3874 h 10000"/>
                <a:gd name="connsiteX20" fmla="*/ 10000 w 10000"/>
                <a:gd name="connsiteY20" fmla="*/ 4141 h 10000"/>
                <a:gd name="connsiteX21" fmla="*/ 10000 w 10000"/>
                <a:gd name="connsiteY21" fmla="*/ 4392 h 10000"/>
                <a:gd name="connsiteX22" fmla="*/ 10000 w 10000"/>
                <a:gd name="connsiteY22" fmla="*/ 4658 h 10000"/>
                <a:gd name="connsiteX23" fmla="*/ 9980 w 10000"/>
                <a:gd name="connsiteY23" fmla="*/ 4926 h 10000"/>
                <a:gd name="connsiteX24" fmla="*/ 9940 w 10000"/>
                <a:gd name="connsiteY24" fmla="*/ 5193 h 10000"/>
                <a:gd name="connsiteX25" fmla="*/ 9901 w 10000"/>
                <a:gd name="connsiteY25" fmla="*/ 5459 h 10000"/>
                <a:gd name="connsiteX26" fmla="*/ 9841 w 10000"/>
                <a:gd name="connsiteY26" fmla="*/ 5710 h 10000"/>
                <a:gd name="connsiteX27" fmla="*/ 9762 w 10000"/>
                <a:gd name="connsiteY27" fmla="*/ 5977 h 10000"/>
                <a:gd name="connsiteX28" fmla="*/ 9663 w 10000"/>
                <a:gd name="connsiteY28" fmla="*/ 6227 h 10000"/>
                <a:gd name="connsiteX29" fmla="*/ 9544 w 10000"/>
                <a:gd name="connsiteY29" fmla="*/ 6494 h 10000"/>
                <a:gd name="connsiteX30" fmla="*/ 9425 w 10000"/>
                <a:gd name="connsiteY30" fmla="*/ 6745 h 10000"/>
                <a:gd name="connsiteX31" fmla="*/ 9286 w 10000"/>
                <a:gd name="connsiteY31" fmla="*/ 6995 h 10000"/>
                <a:gd name="connsiteX32" fmla="*/ 9127 w 10000"/>
                <a:gd name="connsiteY32" fmla="*/ 7229 h 10000"/>
                <a:gd name="connsiteX33" fmla="*/ 8948 w 10000"/>
                <a:gd name="connsiteY33" fmla="*/ 7480 h 10000"/>
                <a:gd name="connsiteX34" fmla="*/ 8948 w 10000"/>
                <a:gd name="connsiteY34" fmla="*/ 7480 h 10000"/>
                <a:gd name="connsiteX35" fmla="*/ 8770 w 10000"/>
                <a:gd name="connsiteY35" fmla="*/ 7713 h 10000"/>
                <a:gd name="connsiteX36" fmla="*/ 8571 w 10000"/>
                <a:gd name="connsiteY36" fmla="*/ 7931 h 10000"/>
                <a:gd name="connsiteX37" fmla="*/ 8353 w 10000"/>
                <a:gd name="connsiteY37" fmla="*/ 8147 h 10000"/>
                <a:gd name="connsiteX38" fmla="*/ 8135 w 10000"/>
                <a:gd name="connsiteY38" fmla="*/ 8347 h 10000"/>
                <a:gd name="connsiteX39" fmla="*/ 7917 w 10000"/>
                <a:gd name="connsiteY39" fmla="*/ 8531 h 10000"/>
                <a:gd name="connsiteX40" fmla="*/ 7679 w 10000"/>
                <a:gd name="connsiteY40" fmla="*/ 8715 h 10000"/>
                <a:gd name="connsiteX41" fmla="*/ 7421 w 10000"/>
                <a:gd name="connsiteY41" fmla="*/ 8882 h 10000"/>
                <a:gd name="connsiteX42" fmla="*/ 7163 w 10000"/>
                <a:gd name="connsiteY42" fmla="*/ 9032 h 10000"/>
                <a:gd name="connsiteX43" fmla="*/ 6905 w 10000"/>
                <a:gd name="connsiteY43" fmla="*/ 9182 h 10000"/>
                <a:gd name="connsiteX44" fmla="*/ 6627 w 10000"/>
                <a:gd name="connsiteY44" fmla="*/ 9316 h 10000"/>
                <a:gd name="connsiteX45" fmla="*/ 6349 w 10000"/>
                <a:gd name="connsiteY45" fmla="*/ 9432 h 10000"/>
                <a:gd name="connsiteX46" fmla="*/ 6071 w 10000"/>
                <a:gd name="connsiteY46" fmla="*/ 9549 h 10000"/>
                <a:gd name="connsiteX47" fmla="*/ 5774 w 10000"/>
                <a:gd name="connsiteY47" fmla="*/ 9650 h 10000"/>
                <a:gd name="connsiteX48" fmla="*/ 5496 w 10000"/>
                <a:gd name="connsiteY48" fmla="*/ 9733 h 10000"/>
                <a:gd name="connsiteX49" fmla="*/ 5198 w 10000"/>
                <a:gd name="connsiteY49" fmla="*/ 9800 h 10000"/>
                <a:gd name="connsiteX50" fmla="*/ 4881 w 10000"/>
                <a:gd name="connsiteY50" fmla="*/ 9866 h 10000"/>
                <a:gd name="connsiteX51" fmla="*/ 4583 w 10000"/>
                <a:gd name="connsiteY51" fmla="*/ 9916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6 h 10000"/>
                <a:gd name="connsiteX59" fmla="*/ 2083 w 10000"/>
                <a:gd name="connsiteY59" fmla="*/ 9866 h 10000"/>
                <a:gd name="connsiteX60" fmla="*/ 1786 w 10000"/>
                <a:gd name="connsiteY60" fmla="*/ 9800 h 10000"/>
                <a:gd name="connsiteX61" fmla="*/ 1468 w 10000"/>
                <a:gd name="connsiteY61" fmla="*/ 9733 h 10000"/>
                <a:gd name="connsiteX62" fmla="*/ 1171 w 10000"/>
                <a:gd name="connsiteY62" fmla="*/ 9633 h 10000"/>
                <a:gd name="connsiteX63" fmla="*/ 873 w 10000"/>
                <a:gd name="connsiteY63" fmla="*/ 9533 h 10000"/>
                <a:gd name="connsiteX64" fmla="*/ 575 w 10000"/>
                <a:gd name="connsiteY64" fmla="*/ 9416 h 10000"/>
                <a:gd name="connsiteX65" fmla="*/ 278 w 10000"/>
                <a:gd name="connsiteY65" fmla="*/ 9282 h 10000"/>
                <a:gd name="connsiteX66" fmla="*/ 0 w 10000"/>
                <a:gd name="connsiteY66" fmla="*/ 9132 h 10000"/>
                <a:gd name="connsiteX0" fmla="*/ 0 w 10000"/>
                <a:gd name="connsiteY0" fmla="*/ 9132 h 10000"/>
                <a:gd name="connsiteX1" fmla="*/ 7221 w 10000"/>
                <a:gd name="connsiteY1" fmla="*/ 0 h 10000"/>
                <a:gd name="connsiteX2" fmla="*/ 7401 w 10000"/>
                <a:gd name="connsiteY2" fmla="*/ 85 h 10000"/>
                <a:gd name="connsiteX3" fmla="*/ 7659 w 10000"/>
                <a:gd name="connsiteY3" fmla="*/ 252 h 10000"/>
                <a:gd name="connsiteX4" fmla="*/ 7897 w 10000"/>
                <a:gd name="connsiteY4" fmla="*/ 436 h 10000"/>
                <a:gd name="connsiteX5" fmla="*/ 8135 w 10000"/>
                <a:gd name="connsiteY5" fmla="*/ 619 h 10000"/>
                <a:gd name="connsiteX6" fmla="*/ 8353 w 10000"/>
                <a:gd name="connsiteY6" fmla="*/ 802 h 10000"/>
                <a:gd name="connsiteX7" fmla="*/ 8571 w 10000"/>
                <a:gd name="connsiteY7" fmla="*/ 1003 h 10000"/>
                <a:gd name="connsiteX8" fmla="*/ 8770 w 10000"/>
                <a:gd name="connsiteY8" fmla="*/ 1220 h 10000"/>
                <a:gd name="connsiteX9" fmla="*/ 8948 w 10000"/>
                <a:gd name="connsiteY9" fmla="*/ 1437 h 10000"/>
                <a:gd name="connsiteX10" fmla="*/ 9107 w 10000"/>
                <a:gd name="connsiteY10" fmla="*/ 1654 h 10000"/>
                <a:gd name="connsiteX11" fmla="*/ 9266 w 10000"/>
                <a:gd name="connsiteY11" fmla="*/ 1887 h 10000"/>
                <a:gd name="connsiteX12" fmla="*/ 9405 w 10000"/>
                <a:gd name="connsiteY12" fmla="*/ 2121 h 10000"/>
                <a:gd name="connsiteX13" fmla="*/ 9524 w 10000"/>
                <a:gd name="connsiteY13" fmla="*/ 2355 h 10000"/>
                <a:gd name="connsiteX14" fmla="*/ 9643 w 10000"/>
                <a:gd name="connsiteY14" fmla="*/ 2605 h 10000"/>
                <a:gd name="connsiteX15" fmla="*/ 9742 w 10000"/>
                <a:gd name="connsiteY15" fmla="*/ 2856 h 10000"/>
                <a:gd name="connsiteX16" fmla="*/ 9821 w 10000"/>
                <a:gd name="connsiteY16" fmla="*/ 3106 h 10000"/>
                <a:gd name="connsiteX17" fmla="*/ 9881 w 10000"/>
                <a:gd name="connsiteY17" fmla="*/ 3357 h 10000"/>
                <a:gd name="connsiteX18" fmla="*/ 9940 w 10000"/>
                <a:gd name="connsiteY18" fmla="*/ 3606 h 10000"/>
                <a:gd name="connsiteX19" fmla="*/ 9980 w 10000"/>
                <a:gd name="connsiteY19" fmla="*/ 3874 h 10000"/>
                <a:gd name="connsiteX20" fmla="*/ 10000 w 10000"/>
                <a:gd name="connsiteY20" fmla="*/ 4141 h 10000"/>
                <a:gd name="connsiteX21" fmla="*/ 10000 w 10000"/>
                <a:gd name="connsiteY21" fmla="*/ 4392 h 10000"/>
                <a:gd name="connsiteX22" fmla="*/ 10000 w 10000"/>
                <a:gd name="connsiteY22" fmla="*/ 4658 h 10000"/>
                <a:gd name="connsiteX23" fmla="*/ 9980 w 10000"/>
                <a:gd name="connsiteY23" fmla="*/ 4926 h 10000"/>
                <a:gd name="connsiteX24" fmla="*/ 9940 w 10000"/>
                <a:gd name="connsiteY24" fmla="*/ 5193 h 10000"/>
                <a:gd name="connsiteX25" fmla="*/ 9901 w 10000"/>
                <a:gd name="connsiteY25" fmla="*/ 5459 h 10000"/>
                <a:gd name="connsiteX26" fmla="*/ 9841 w 10000"/>
                <a:gd name="connsiteY26" fmla="*/ 5710 h 10000"/>
                <a:gd name="connsiteX27" fmla="*/ 9762 w 10000"/>
                <a:gd name="connsiteY27" fmla="*/ 5977 h 10000"/>
                <a:gd name="connsiteX28" fmla="*/ 9663 w 10000"/>
                <a:gd name="connsiteY28" fmla="*/ 6227 h 10000"/>
                <a:gd name="connsiteX29" fmla="*/ 9544 w 10000"/>
                <a:gd name="connsiteY29" fmla="*/ 6494 h 10000"/>
                <a:gd name="connsiteX30" fmla="*/ 9425 w 10000"/>
                <a:gd name="connsiteY30" fmla="*/ 6745 h 10000"/>
                <a:gd name="connsiteX31" fmla="*/ 9286 w 10000"/>
                <a:gd name="connsiteY31" fmla="*/ 6995 h 10000"/>
                <a:gd name="connsiteX32" fmla="*/ 9127 w 10000"/>
                <a:gd name="connsiteY32" fmla="*/ 7229 h 10000"/>
                <a:gd name="connsiteX33" fmla="*/ 8948 w 10000"/>
                <a:gd name="connsiteY33" fmla="*/ 7480 h 10000"/>
                <a:gd name="connsiteX34" fmla="*/ 8948 w 10000"/>
                <a:gd name="connsiteY34" fmla="*/ 7480 h 10000"/>
                <a:gd name="connsiteX35" fmla="*/ 8770 w 10000"/>
                <a:gd name="connsiteY35" fmla="*/ 7713 h 10000"/>
                <a:gd name="connsiteX36" fmla="*/ 8571 w 10000"/>
                <a:gd name="connsiteY36" fmla="*/ 7931 h 10000"/>
                <a:gd name="connsiteX37" fmla="*/ 8353 w 10000"/>
                <a:gd name="connsiteY37" fmla="*/ 8147 h 10000"/>
                <a:gd name="connsiteX38" fmla="*/ 8135 w 10000"/>
                <a:gd name="connsiteY38" fmla="*/ 8347 h 10000"/>
                <a:gd name="connsiteX39" fmla="*/ 7917 w 10000"/>
                <a:gd name="connsiteY39" fmla="*/ 8531 h 10000"/>
                <a:gd name="connsiteX40" fmla="*/ 7679 w 10000"/>
                <a:gd name="connsiteY40" fmla="*/ 8715 h 10000"/>
                <a:gd name="connsiteX41" fmla="*/ 7421 w 10000"/>
                <a:gd name="connsiteY41" fmla="*/ 8882 h 10000"/>
                <a:gd name="connsiteX42" fmla="*/ 7163 w 10000"/>
                <a:gd name="connsiteY42" fmla="*/ 9032 h 10000"/>
                <a:gd name="connsiteX43" fmla="*/ 6905 w 10000"/>
                <a:gd name="connsiteY43" fmla="*/ 9182 h 10000"/>
                <a:gd name="connsiteX44" fmla="*/ 6627 w 10000"/>
                <a:gd name="connsiteY44" fmla="*/ 9316 h 10000"/>
                <a:gd name="connsiteX45" fmla="*/ 6349 w 10000"/>
                <a:gd name="connsiteY45" fmla="*/ 9432 h 10000"/>
                <a:gd name="connsiteX46" fmla="*/ 6071 w 10000"/>
                <a:gd name="connsiteY46" fmla="*/ 9549 h 10000"/>
                <a:gd name="connsiteX47" fmla="*/ 5774 w 10000"/>
                <a:gd name="connsiteY47" fmla="*/ 9650 h 10000"/>
                <a:gd name="connsiteX48" fmla="*/ 5496 w 10000"/>
                <a:gd name="connsiteY48" fmla="*/ 9733 h 10000"/>
                <a:gd name="connsiteX49" fmla="*/ 5198 w 10000"/>
                <a:gd name="connsiteY49" fmla="*/ 9800 h 10000"/>
                <a:gd name="connsiteX50" fmla="*/ 4881 w 10000"/>
                <a:gd name="connsiteY50" fmla="*/ 9866 h 10000"/>
                <a:gd name="connsiteX51" fmla="*/ 4583 w 10000"/>
                <a:gd name="connsiteY51" fmla="*/ 9916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6 h 10000"/>
                <a:gd name="connsiteX59" fmla="*/ 2083 w 10000"/>
                <a:gd name="connsiteY59" fmla="*/ 9866 h 10000"/>
                <a:gd name="connsiteX60" fmla="*/ 1786 w 10000"/>
                <a:gd name="connsiteY60" fmla="*/ 9800 h 10000"/>
                <a:gd name="connsiteX61" fmla="*/ 1468 w 10000"/>
                <a:gd name="connsiteY61" fmla="*/ 9733 h 10000"/>
                <a:gd name="connsiteX62" fmla="*/ 1171 w 10000"/>
                <a:gd name="connsiteY62" fmla="*/ 9633 h 10000"/>
                <a:gd name="connsiteX63" fmla="*/ 873 w 10000"/>
                <a:gd name="connsiteY63" fmla="*/ 9533 h 10000"/>
                <a:gd name="connsiteX64" fmla="*/ 575 w 10000"/>
                <a:gd name="connsiteY64" fmla="*/ 9416 h 10000"/>
                <a:gd name="connsiteX65" fmla="*/ 278 w 10000"/>
                <a:gd name="connsiteY65" fmla="*/ 9282 h 10000"/>
                <a:gd name="connsiteX66" fmla="*/ 0 w 10000"/>
                <a:gd name="connsiteY66" fmla="*/ 9132 h 10000"/>
                <a:gd name="connsiteX0" fmla="*/ 0 w 10000"/>
                <a:gd name="connsiteY0" fmla="*/ 9132 h 10000"/>
                <a:gd name="connsiteX1" fmla="*/ 7221 w 10000"/>
                <a:gd name="connsiteY1" fmla="*/ 0 h 10000"/>
                <a:gd name="connsiteX2" fmla="*/ 7401 w 10000"/>
                <a:gd name="connsiteY2" fmla="*/ 85 h 10000"/>
                <a:gd name="connsiteX3" fmla="*/ 7659 w 10000"/>
                <a:gd name="connsiteY3" fmla="*/ 252 h 10000"/>
                <a:gd name="connsiteX4" fmla="*/ 7897 w 10000"/>
                <a:gd name="connsiteY4" fmla="*/ 436 h 10000"/>
                <a:gd name="connsiteX5" fmla="*/ 8135 w 10000"/>
                <a:gd name="connsiteY5" fmla="*/ 619 h 10000"/>
                <a:gd name="connsiteX6" fmla="*/ 8353 w 10000"/>
                <a:gd name="connsiteY6" fmla="*/ 802 h 10000"/>
                <a:gd name="connsiteX7" fmla="*/ 8571 w 10000"/>
                <a:gd name="connsiteY7" fmla="*/ 1003 h 10000"/>
                <a:gd name="connsiteX8" fmla="*/ 8770 w 10000"/>
                <a:gd name="connsiteY8" fmla="*/ 1220 h 10000"/>
                <a:gd name="connsiteX9" fmla="*/ 8948 w 10000"/>
                <a:gd name="connsiteY9" fmla="*/ 1437 h 10000"/>
                <a:gd name="connsiteX10" fmla="*/ 9107 w 10000"/>
                <a:gd name="connsiteY10" fmla="*/ 1654 h 10000"/>
                <a:gd name="connsiteX11" fmla="*/ 9266 w 10000"/>
                <a:gd name="connsiteY11" fmla="*/ 1887 h 10000"/>
                <a:gd name="connsiteX12" fmla="*/ 9405 w 10000"/>
                <a:gd name="connsiteY12" fmla="*/ 2121 h 10000"/>
                <a:gd name="connsiteX13" fmla="*/ 9524 w 10000"/>
                <a:gd name="connsiteY13" fmla="*/ 2355 h 10000"/>
                <a:gd name="connsiteX14" fmla="*/ 9643 w 10000"/>
                <a:gd name="connsiteY14" fmla="*/ 2605 h 10000"/>
                <a:gd name="connsiteX15" fmla="*/ 9742 w 10000"/>
                <a:gd name="connsiteY15" fmla="*/ 2856 h 10000"/>
                <a:gd name="connsiteX16" fmla="*/ 9821 w 10000"/>
                <a:gd name="connsiteY16" fmla="*/ 3106 h 10000"/>
                <a:gd name="connsiteX17" fmla="*/ 9881 w 10000"/>
                <a:gd name="connsiteY17" fmla="*/ 3357 h 10000"/>
                <a:gd name="connsiteX18" fmla="*/ 9940 w 10000"/>
                <a:gd name="connsiteY18" fmla="*/ 3606 h 10000"/>
                <a:gd name="connsiteX19" fmla="*/ 9980 w 10000"/>
                <a:gd name="connsiteY19" fmla="*/ 3874 h 10000"/>
                <a:gd name="connsiteX20" fmla="*/ 10000 w 10000"/>
                <a:gd name="connsiteY20" fmla="*/ 4141 h 10000"/>
                <a:gd name="connsiteX21" fmla="*/ 10000 w 10000"/>
                <a:gd name="connsiteY21" fmla="*/ 4392 h 10000"/>
                <a:gd name="connsiteX22" fmla="*/ 10000 w 10000"/>
                <a:gd name="connsiteY22" fmla="*/ 4658 h 10000"/>
                <a:gd name="connsiteX23" fmla="*/ 9980 w 10000"/>
                <a:gd name="connsiteY23" fmla="*/ 4926 h 10000"/>
                <a:gd name="connsiteX24" fmla="*/ 9940 w 10000"/>
                <a:gd name="connsiteY24" fmla="*/ 5193 h 10000"/>
                <a:gd name="connsiteX25" fmla="*/ 9901 w 10000"/>
                <a:gd name="connsiteY25" fmla="*/ 5459 h 10000"/>
                <a:gd name="connsiteX26" fmla="*/ 9841 w 10000"/>
                <a:gd name="connsiteY26" fmla="*/ 5710 h 10000"/>
                <a:gd name="connsiteX27" fmla="*/ 9762 w 10000"/>
                <a:gd name="connsiteY27" fmla="*/ 5977 h 10000"/>
                <a:gd name="connsiteX28" fmla="*/ 9663 w 10000"/>
                <a:gd name="connsiteY28" fmla="*/ 6227 h 10000"/>
                <a:gd name="connsiteX29" fmla="*/ 9544 w 10000"/>
                <a:gd name="connsiteY29" fmla="*/ 6494 h 10000"/>
                <a:gd name="connsiteX30" fmla="*/ 9425 w 10000"/>
                <a:gd name="connsiteY30" fmla="*/ 6745 h 10000"/>
                <a:gd name="connsiteX31" fmla="*/ 9286 w 10000"/>
                <a:gd name="connsiteY31" fmla="*/ 6995 h 10000"/>
                <a:gd name="connsiteX32" fmla="*/ 9127 w 10000"/>
                <a:gd name="connsiteY32" fmla="*/ 7229 h 10000"/>
                <a:gd name="connsiteX33" fmla="*/ 8948 w 10000"/>
                <a:gd name="connsiteY33" fmla="*/ 7480 h 10000"/>
                <a:gd name="connsiteX34" fmla="*/ 8948 w 10000"/>
                <a:gd name="connsiteY34" fmla="*/ 7480 h 10000"/>
                <a:gd name="connsiteX35" fmla="*/ 8770 w 10000"/>
                <a:gd name="connsiteY35" fmla="*/ 7713 h 10000"/>
                <a:gd name="connsiteX36" fmla="*/ 8571 w 10000"/>
                <a:gd name="connsiteY36" fmla="*/ 7931 h 10000"/>
                <a:gd name="connsiteX37" fmla="*/ 8353 w 10000"/>
                <a:gd name="connsiteY37" fmla="*/ 8147 h 10000"/>
                <a:gd name="connsiteX38" fmla="*/ 8135 w 10000"/>
                <a:gd name="connsiteY38" fmla="*/ 8347 h 10000"/>
                <a:gd name="connsiteX39" fmla="*/ 7917 w 10000"/>
                <a:gd name="connsiteY39" fmla="*/ 8531 h 10000"/>
                <a:gd name="connsiteX40" fmla="*/ 7679 w 10000"/>
                <a:gd name="connsiteY40" fmla="*/ 8715 h 10000"/>
                <a:gd name="connsiteX41" fmla="*/ 7421 w 10000"/>
                <a:gd name="connsiteY41" fmla="*/ 8882 h 10000"/>
                <a:gd name="connsiteX42" fmla="*/ 7163 w 10000"/>
                <a:gd name="connsiteY42" fmla="*/ 9032 h 10000"/>
                <a:gd name="connsiteX43" fmla="*/ 6905 w 10000"/>
                <a:gd name="connsiteY43" fmla="*/ 9182 h 10000"/>
                <a:gd name="connsiteX44" fmla="*/ 6627 w 10000"/>
                <a:gd name="connsiteY44" fmla="*/ 9316 h 10000"/>
                <a:gd name="connsiteX45" fmla="*/ 6349 w 10000"/>
                <a:gd name="connsiteY45" fmla="*/ 9432 h 10000"/>
                <a:gd name="connsiteX46" fmla="*/ 6071 w 10000"/>
                <a:gd name="connsiteY46" fmla="*/ 9549 h 10000"/>
                <a:gd name="connsiteX47" fmla="*/ 5774 w 10000"/>
                <a:gd name="connsiteY47" fmla="*/ 9650 h 10000"/>
                <a:gd name="connsiteX48" fmla="*/ 5496 w 10000"/>
                <a:gd name="connsiteY48" fmla="*/ 9733 h 10000"/>
                <a:gd name="connsiteX49" fmla="*/ 5198 w 10000"/>
                <a:gd name="connsiteY49" fmla="*/ 9800 h 10000"/>
                <a:gd name="connsiteX50" fmla="*/ 4881 w 10000"/>
                <a:gd name="connsiteY50" fmla="*/ 9866 h 10000"/>
                <a:gd name="connsiteX51" fmla="*/ 4583 w 10000"/>
                <a:gd name="connsiteY51" fmla="*/ 9916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6 h 10000"/>
                <a:gd name="connsiteX59" fmla="*/ 2083 w 10000"/>
                <a:gd name="connsiteY59" fmla="*/ 9866 h 10000"/>
                <a:gd name="connsiteX60" fmla="*/ 1786 w 10000"/>
                <a:gd name="connsiteY60" fmla="*/ 9800 h 10000"/>
                <a:gd name="connsiteX61" fmla="*/ 1468 w 10000"/>
                <a:gd name="connsiteY61" fmla="*/ 9733 h 10000"/>
                <a:gd name="connsiteX62" fmla="*/ 1171 w 10000"/>
                <a:gd name="connsiteY62" fmla="*/ 9633 h 10000"/>
                <a:gd name="connsiteX63" fmla="*/ 873 w 10000"/>
                <a:gd name="connsiteY63" fmla="*/ 9533 h 10000"/>
                <a:gd name="connsiteX64" fmla="*/ 575 w 10000"/>
                <a:gd name="connsiteY64" fmla="*/ 9416 h 10000"/>
                <a:gd name="connsiteX65" fmla="*/ 278 w 10000"/>
                <a:gd name="connsiteY65" fmla="*/ 9282 h 10000"/>
                <a:gd name="connsiteX66" fmla="*/ 0 w 10000"/>
                <a:gd name="connsiteY66" fmla="*/ 9132 h 10000"/>
                <a:gd name="connsiteX0" fmla="*/ 0 w 10000"/>
                <a:gd name="connsiteY0" fmla="*/ 9132 h 10000"/>
                <a:gd name="connsiteX1" fmla="*/ 7221 w 10000"/>
                <a:gd name="connsiteY1" fmla="*/ 0 h 10000"/>
                <a:gd name="connsiteX2" fmla="*/ 7401 w 10000"/>
                <a:gd name="connsiteY2" fmla="*/ 85 h 10000"/>
                <a:gd name="connsiteX3" fmla="*/ 7659 w 10000"/>
                <a:gd name="connsiteY3" fmla="*/ 252 h 10000"/>
                <a:gd name="connsiteX4" fmla="*/ 7897 w 10000"/>
                <a:gd name="connsiteY4" fmla="*/ 436 h 10000"/>
                <a:gd name="connsiteX5" fmla="*/ 8135 w 10000"/>
                <a:gd name="connsiteY5" fmla="*/ 619 h 10000"/>
                <a:gd name="connsiteX6" fmla="*/ 8353 w 10000"/>
                <a:gd name="connsiteY6" fmla="*/ 802 h 10000"/>
                <a:gd name="connsiteX7" fmla="*/ 8571 w 10000"/>
                <a:gd name="connsiteY7" fmla="*/ 1003 h 10000"/>
                <a:gd name="connsiteX8" fmla="*/ 8770 w 10000"/>
                <a:gd name="connsiteY8" fmla="*/ 1220 h 10000"/>
                <a:gd name="connsiteX9" fmla="*/ 8948 w 10000"/>
                <a:gd name="connsiteY9" fmla="*/ 1437 h 10000"/>
                <a:gd name="connsiteX10" fmla="*/ 9107 w 10000"/>
                <a:gd name="connsiteY10" fmla="*/ 1654 h 10000"/>
                <a:gd name="connsiteX11" fmla="*/ 9266 w 10000"/>
                <a:gd name="connsiteY11" fmla="*/ 1887 h 10000"/>
                <a:gd name="connsiteX12" fmla="*/ 9405 w 10000"/>
                <a:gd name="connsiteY12" fmla="*/ 2121 h 10000"/>
                <a:gd name="connsiteX13" fmla="*/ 9524 w 10000"/>
                <a:gd name="connsiteY13" fmla="*/ 2355 h 10000"/>
                <a:gd name="connsiteX14" fmla="*/ 9643 w 10000"/>
                <a:gd name="connsiteY14" fmla="*/ 2605 h 10000"/>
                <a:gd name="connsiteX15" fmla="*/ 9742 w 10000"/>
                <a:gd name="connsiteY15" fmla="*/ 2856 h 10000"/>
                <a:gd name="connsiteX16" fmla="*/ 9821 w 10000"/>
                <a:gd name="connsiteY16" fmla="*/ 3106 h 10000"/>
                <a:gd name="connsiteX17" fmla="*/ 9881 w 10000"/>
                <a:gd name="connsiteY17" fmla="*/ 3357 h 10000"/>
                <a:gd name="connsiteX18" fmla="*/ 9940 w 10000"/>
                <a:gd name="connsiteY18" fmla="*/ 3606 h 10000"/>
                <a:gd name="connsiteX19" fmla="*/ 9980 w 10000"/>
                <a:gd name="connsiteY19" fmla="*/ 3874 h 10000"/>
                <a:gd name="connsiteX20" fmla="*/ 10000 w 10000"/>
                <a:gd name="connsiteY20" fmla="*/ 4141 h 10000"/>
                <a:gd name="connsiteX21" fmla="*/ 10000 w 10000"/>
                <a:gd name="connsiteY21" fmla="*/ 4392 h 10000"/>
                <a:gd name="connsiteX22" fmla="*/ 10000 w 10000"/>
                <a:gd name="connsiteY22" fmla="*/ 4658 h 10000"/>
                <a:gd name="connsiteX23" fmla="*/ 9980 w 10000"/>
                <a:gd name="connsiteY23" fmla="*/ 4926 h 10000"/>
                <a:gd name="connsiteX24" fmla="*/ 9940 w 10000"/>
                <a:gd name="connsiteY24" fmla="*/ 5193 h 10000"/>
                <a:gd name="connsiteX25" fmla="*/ 9901 w 10000"/>
                <a:gd name="connsiteY25" fmla="*/ 5459 h 10000"/>
                <a:gd name="connsiteX26" fmla="*/ 9841 w 10000"/>
                <a:gd name="connsiteY26" fmla="*/ 5710 h 10000"/>
                <a:gd name="connsiteX27" fmla="*/ 9762 w 10000"/>
                <a:gd name="connsiteY27" fmla="*/ 5977 h 10000"/>
                <a:gd name="connsiteX28" fmla="*/ 9663 w 10000"/>
                <a:gd name="connsiteY28" fmla="*/ 6227 h 10000"/>
                <a:gd name="connsiteX29" fmla="*/ 9544 w 10000"/>
                <a:gd name="connsiteY29" fmla="*/ 6494 h 10000"/>
                <a:gd name="connsiteX30" fmla="*/ 9425 w 10000"/>
                <a:gd name="connsiteY30" fmla="*/ 6745 h 10000"/>
                <a:gd name="connsiteX31" fmla="*/ 9286 w 10000"/>
                <a:gd name="connsiteY31" fmla="*/ 6995 h 10000"/>
                <a:gd name="connsiteX32" fmla="*/ 9127 w 10000"/>
                <a:gd name="connsiteY32" fmla="*/ 7229 h 10000"/>
                <a:gd name="connsiteX33" fmla="*/ 8948 w 10000"/>
                <a:gd name="connsiteY33" fmla="*/ 7480 h 10000"/>
                <a:gd name="connsiteX34" fmla="*/ 8948 w 10000"/>
                <a:gd name="connsiteY34" fmla="*/ 7480 h 10000"/>
                <a:gd name="connsiteX35" fmla="*/ 8770 w 10000"/>
                <a:gd name="connsiteY35" fmla="*/ 7713 h 10000"/>
                <a:gd name="connsiteX36" fmla="*/ 8571 w 10000"/>
                <a:gd name="connsiteY36" fmla="*/ 7931 h 10000"/>
                <a:gd name="connsiteX37" fmla="*/ 8353 w 10000"/>
                <a:gd name="connsiteY37" fmla="*/ 8147 h 10000"/>
                <a:gd name="connsiteX38" fmla="*/ 8135 w 10000"/>
                <a:gd name="connsiteY38" fmla="*/ 8347 h 10000"/>
                <a:gd name="connsiteX39" fmla="*/ 7917 w 10000"/>
                <a:gd name="connsiteY39" fmla="*/ 8531 h 10000"/>
                <a:gd name="connsiteX40" fmla="*/ 7679 w 10000"/>
                <a:gd name="connsiteY40" fmla="*/ 8715 h 10000"/>
                <a:gd name="connsiteX41" fmla="*/ 7421 w 10000"/>
                <a:gd name="connsiteY41" fmla="*/ 8882 h 10000"/>
                <a:gd name="connsiteX42" fmla="*/ 7163 w 10000"/>
                <a:gd name="connsiteY42" fmla="*/ 9032 h 10000"/>
                <a:gd name="connsiteX43" fmla="*/ 6905 w 10000"/>
                <a:gd name="connsiteY43" fmla="*/ 9182 h 10000"/>
                <a:gd name="connsiteX44" fmla="*/ 6627 w 10000"/>
                <a:gd name="connsiteY44" fmla="*/ 9316 h 10000"/>
                <a:gd name="connsiteX45" fmla="*/ 6349 w 10000"/>
                <a:gd name="connsiteY45" fmla="*/ 9432 h 10000"/>
                <a:gd name="connsiteX46" fmla="*/ 6071 w 10000"/>
                <a:gd name="connsiteY46" fmla="*/ 9549 h 10000"/>
                <a:gd name="connsiteX47" fmla="*/ 5774 w 10000"/>
                <a:gd name="connsiteY47" fmla="*/ 9650 h 10000"/>
                <a:gd name="connsiteX48" fmla="*/ 5496 w 10000"/>
                <a:gd name="connsiteY48" fmla="*/ 9733 h 10000"/>
                <a:gd name="connsiteX49" fmla="*/ 5198 w 10000"/>
                <a:gd name="connsiteY49" fmla="*/ 9800 h 10000"/>
                <a:gd name="connsiteX50" fmla="*/ 4881 w 10000"/>
                <a:gd name="connsiteY50" fmla="*/ 9866 h 10000"/>
                <a:gd name="connsiteX51" fmla="*/ 4583 w 10000"/>
                <a:gd name="connsiteY51" fmla="*/ 9916 h 10000"/>
                <a:gd name="connsiteX52" fmla="*/ 4266 w 10000"/>
                <a:gd name="connsiteY52" fmla="*/ 9950 h 10000"/>
                <a:gd name="connsiteX53" fmla="*/ 3968 w 10000"/>
                <a:gd name="connsiteY53" fmla="*/ 9983 h 10000"/>
                <a:gd name="connsiteX54" fmla="*/ 3651 w 10000"/>
                <a:gd name="connsiteY54" fmla="*/ 10000 h 10000"/>
                <a:gd name="connsiteX55" fmla="*/ 3333 w 10000"/>
                <a:gd name="connsiteY55" fmla="*/ 10000 h 10000"/>
                <a:gd name="connsiteX56" fmla="*/ 3036 w 10000"/>
                <a:gd name="connsiteY56" fmla="*/ 9983 h 10000"/>
                <a:gd name="connsiteX57" fmla="*/ 2718 w 10000"/>
                <a:gd name="connsiteY57" fmla="*/ 9950 h 10000"/>
                <a:gd name="connsiteX58" fmla="*/ 2401 w 10000"/>
                <a:gd name="connsiteY58" fmla="*/ 9916 h 10000"/>
                <a:gd name="connsiteX59" fmla="*/ 2083 w 10000"/>
                <a:gd name="connsiteY59" fmla="*/ 9866 h 10000"/>
                <a:gd name="connsiteX60" fmla="*/ 1786 w 10000"/>
                <a:gd name="connsiteY60" fmla="*/ 9800 h 10000"/>
                <a:gd name="connsiteX61" fmla="*/ 1468 w 10000"/>
                <a:gd name="connsiteY61" fmla="*/ 9733 h 10000"/>
                <a:gd name="connsiteX62" fmla="*/ 1171 w 10000"/>
                <a:gd name="connsiteY62" fmla="*/ 9633 h 10000"/>
                <a:gd name="connsiteX63" fmla="*/ 873 w 10000"/>
                <a:gd name="connsiteY63" fmla="*/ 9533 h 10000"/>
                <a:gd name="connsiteX64" fmla="*/ 575 w 10000"/>
                <a:gd name="connsiteY64" fmla="*/ 9416 h 10000"/>
                <a:gd name="connsiteX65" fmla="*/ 278 w 10000"/>
                <a:gd name="connsiteY65" fmla="*/ 9282 h 10000"/>
                <a:gd name="connsiteX66" fmla="*/ 0 w 10000"/>
                <a:gd name="connsiteY66" fmla="*/ 913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000" h="10000">
                  <a:moveTo>
                    <a:pt x="0" y="9132"/>
                  </a:moveTo>
                  <a:cubicBezTo>
                    <a:pt x="-59" y="9118"/>
                    <a:pt x="7182" y="-52"/>
                    <a:pt x="7221" y="0"/>
                  </a:cubicBezTo>
                  <a:lnTo>
                    <a:pt x="7401" y="85"/>
                  </a:lnTo>
                  <a:lnTo>
                    <a:pt x="7659" y="252"/>
                  </a:lnTo>
                  <a:lnTo>
                    <a:pt x="7897" y="436"/>
                  </a:lnTo>
                  <a:lnTo>
                    <a:pt x="8135" y="619"/>
                  </a:lnTo>
                  <a:lnTo>
                    <a:pt x="8353" y="802"/>
                  </a:lnTo>
                  <a:lnTo>
                    <a:pt x="8571" y="1003"/>
                  </a:lnTo>
                  <a:lnTo>
                    <a:pt x="8770" y="1220"/>
                  </a:lnTo>
                  <a:lnTo>
                    <a:pt x="8948" y="1437"/>
                  </a:lnTo>
                  <a:lnTo>
                    <a:pt x="9107" y="1654"/>
                  </a:lnTo>
                  <a:lnTo>
                    <a:pt x="9266" y="1887"/>
                  </a:lnTo>
                  <a:cubicBezTo>
                    <a:pt x="9312" y="1965"/>
                    <a:pt x="9359" y="2043"/>
                    <a:pt x="9405" y="2121"/>
                  </a:cubicBezTo>
                  <a:cubicBezTo>
                    <a:pt x="9445" y="2199"/>
                    <a:pt x="9484" y="2277"/>
                    <a:pt x="9524" y="2355"/>
                  </a:cubicBezTo>
                  <a:cubicBezTo>
                    <a:pt x="9564" y="2438"/>
                    <a:pt x="9603" y="2522"/>
                    <a:pt x="9643" y="2605"/>
                  </a:cubicBezTo>
                  <a:cubicBezTo>
                    <a:pt x="9676" y="2689"/>
                    <a:pt x="9709" y="2772"/>
                    <a:pt x="9742" y="2856"/>
                  </a:cubicBezTo>
                  <a:cubicBezTo>
                    <a:pt x="9768" y="2939"/>
                    <a:pt x="9795" y="3023"/>
                    <a:pt x="9821" y="3106"/>
                  </a:cubicBezTo>
                  <a:cubicBezTo>
                    <a:pt x="9841" y="3190"/>
                    <a:pt x="9861" y="3273"/>
                    <a:pt x="9881" y="3357"/>
                  </a:cubicBezTo>
                  <a:cubicBezTo>
                    <a:pt x="9901" y="3440"/>
                    <a:pt x="9920" y="3523"/>
                    <a:pt x="9940" y="3606"/>
                  </a:cubicBezTo>
                  <a:cubicBezTo>
                    <a:pt x="9953" y="3696"/>
                    <a:pt x="9967" y="3785"/>
                    <a:pt x="9980" y="3874"/>
                  </a:cubicBezTo>
                  <a:cubicBezTo>
                    <a:pt x="9987" y="3963"/>
                    <a:pt x="9993" y="4052"/>
                    <a:pt x="10000" y="4141"/>
                  </a:cubicBezTo>
                  <a:lnTo>
                    <a:pt x="10000" y="4392"/>
                  </a:lnTo>
                  <a:lnTo>
                    <a:pt x="10000" y="4658"/>
                  </a:lnTo>
                  <a:cubicBezTo>
                    <a:pt x="9993" y="4748"/>
                    <a:pt x="9987" y="4836"/>
                    <a:pt x="9980" y="4926"/>
                  </a:cubicBezTo>
                  <a:cubicBezTo>
                    <a:pt x="9967" y="5015"/>
                    <a:pt x="9953" y="5104"/>
                    <a:pt x="9940" y="5193"/>
                  </a:cubicBezTo>
                  <a:cubicBezTo>
                    <a:pt x="9927" y="5281"/>
                    <a:pt x="9914" y="5371"/>
                    <a:pt x="9901" y="5459"/>
                  </a:cubicBezTo>
                  <a:cubicBezTo>
                    <a:pt x="9881" y="5543"/>
                    <a:pt x="9861" y="5626"/>
                    <a:pt x="9841" y="5710"/>
                  </a:cubicBezTo>
                  <a:cubicBezTo>
                    <a:pt x="9815" y="5799"/>
                    <a:pt x="9788" y="5888"/>
                    <a:pt x="9762" y="5977"/>
                  </a:cubicBezTo>
                  <a:cubicBezTo>
                    <a:pt x="9729" y="6060"/>
                    <a:pt x="9696" y="6144"/>
                    <a:pt x="9663" y="6227"/>
                  </a:cubicBezTo>
                  <a:cubicBezTo>
                    <a:pt x="9623" y="6316"/>
                    <a:pt x="9584" y="6406"/>
                    <a:pt x="9544" y="6494"/>
                  </a:cubicBezTo>
                  <a:lnTo>
                    <a:pt x="9425" y="6745"/>
                  </a:lnTo>
                  <a:lnTo>
                    <a:pt x="9286" y="6995"/>
                  </a:lnTo>
                  <a:lnTo>
                    <a:pt x="9127" y="7229"/>
                  </a:lnTo>
                  <a:lnTo>
                    <a:pt x="8948" y="7480"/>
                  </a:lnTo>
                  <a:lnTo>
                    <a:pt x="8948" y="7480"/>
                  </a:lnTo>
                  <a:cubicBezTo>
                    <a:pt x="8889" y="7558"/>
                    <a:pt x="8829" y="7635"/>
                    <a:pt x="8770" y="7713"/>
                  </a:cubicBezTo>
                  <a:cubicBezTo>
                    <a:pt x="8704" y="7786"/>
                    <a:pt x="8637" y="7858"/>
                    <a:pt x="8571" y="7931"/>
                  </a:cubicBezTo>
                  <a:lnTo>
                    <a:pt x="8353" y="8147"/>
                  </a:lnTo>
                  <a:lnTo>
                    <a:pt x="8135" y="8347"/>
                  </a:lnTo>
                  <a:lnTo>
                    <a:pt x="7917" y="8531"/>
                  </a:lnTo>
                  <a:lnTo>
                    <a:pt x="7679" y="8715"/>
                  </a:lnTo>
                  <a:lnTo>
                    <a:pt x="7421" y="8882"/>
                  </a:lnTo>
                  <a:lnTo>
                    <a:pt x="7163" y="9032"/>
                  </a:lnTo>
                  <a:lnTo>
                    <a:pt x="6905" y="9182"/>
                  </a:lnTo>
                  <a:lnTo>
                    <a:pt x="6627" y="9316"/>
                  </a:lnTo>
                  <a:lnTo>
                    <a:pt x="6349" y="9432"/>
                  </a:lnTo>
                  <a:lnTo>
                    <a:pt x="6071" y="9549"/>
                  </a:lnTo>
                  <a:lnTo>
                    <a:pt x="5774" y="9650"/>
                  </a:lnTo>
                  <a:lnTo>
                    <a:pt x="5496" y="9733"/>
                  </a:lnTo>
                  <a:lnTo>
                    <a:pt x="5198" y="9800"/>
                  </a:lnTo>
                  <a:lnTo>
                    <a:pt x="4881" y="9866"/>
                  </a:lnTo>
                  <a:lnTo>
                    <a:pt x="4583" y="9916"/>
                  </a:lnTo>
                  <a:lnTo>
                    <a:pt x="4266" y="9950"/>
                  </a:lnTo>
                  <a:lnTo>
                    <a:pt x="3968" y="9983"/>
                  </a:lnTo>
                  <a:lnTo>
                    <a:pt x="3651" y="10000"/>
                  </a:lnTo>
                  <a:lnTo>
                    <a:pt x="3333" y="10000"/>
                  </a:lnTo>
                  <a:lnTo>
                    <a:pt x="3036" y="9983"/>
                  </a:lnTo>
                  <a:lnTo>
                    <a:pt x="2718" y="9950"/>
                  </a:lnTo>
                  <a:lnTo>
                    <a:pt x="2401" y="9916"/>
                  </a:lnTo>
                  <a:lnTo>
                    <a:pt x="2083" y="9866"/>
                  </a:lnTo>
                  <a:lnTo>
                    <a:pt x="1786" y="9800"/>
                  </a:lnTo>
                  <a:lnTo>
                    <a:pt x="1468" y="9733"/>
                  </a:lnTo>
                  <a:lnTo>
                    <a:pt x="1171" y="9633"/>
                  </a:lnTo>
                  <a:lnTo>
                    <a:pt x="873" y="9533"/>
                  </a:lnTo>
                  <a:lnTo>
                    <a:pt x="575" y="9416"/>
                  </a:lnTo>
                  <a:lnTo>
                    <a:pt x="278" y="9282"/>
                  </a:lnTo>
                  <a:lnTo>
                    <a:pt x="0" y="913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67496035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emphasis part of title</a:t>
            </a:r>
          </a:p>
        </p:txBody>
      </p:sp>
      <p:pic>
        <p:nvPicPr>
          <p:cNvPr id="20" name="Picture 19" descr="IPSOS_GAMECHANGERS_blue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1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2015 Ipsos.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3" name="Picture 22" descr="IPSOS_GAMECHANGERS_blu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3381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818226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893072" y="1622613"/>
            <a:ext cx="1211263" cy="1209675"/>
          </a:xfrm>
          <a:prstGeom prst="ellipse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GB" dirty="0"/>
          </a:p>
        </p:txBody>
      </p:sp>
      <p:pic>
        <p:nvPicPr>
          <p:cNvPr id="10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00" y="334988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78832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- Box Image [Green]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52766" y="1388444"/>
            <a:ext cx="4216925" cy="2247851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aseline="0">
                <a:solidFill>
                  <a:schemeClr val="bg1"/>
                </a:solidFill>
              </a:defRPr>
            </a:lvl1pPr>
            <a:lvl2pPr marL="3240" indent="0" algn="l">
              <a:lnSpc>
                <a:spcPct val="90000"/>
              </a:lnSpc>
              <a:spcBef>
                <a:spcPts val="408"/>
              </a:spcBef>
              <a:buNone/>
              <a:tabLst/>
              <a:defRPr sz="2200" baseline="0">
                <a:solidFill>
                  <a:schemeClr val="bg1">
                    <a:alpha val="70000"/>
                  </a:schemeClr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amet, consectetuer adipiscing elit. Maecenas porttitor congue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pic>
        <p:nvPicPr>
          <p:cNvPr id="7" name="Picture 6" descr="IPSOS_GAMECHANGERS_blu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8521945" y="4594687"/>
            <a:ext cx="377327" cy="355982"/>
          </a:xfrm>
          <a:prstGeom prst="rect">
            <a:avLst/>
          </a:prstGeom>
        </p:spPr>
      </p:pic>
      <p:pic>
        <p:nvPicPr>
          <p:cNvPr id="11" name="Picture 10" descr="IPSOS_GAMECHANGERS_blue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10" r="22774"/>
          <a:stretch/>
        </p:blipFill>
        <p:spPr>
          <a:xfrm>
            <a:off x="6965726" y="4658133"/>
            <a:ext cx="1380186" cy="277168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614375" y="4665811"/>
            <a:ext cx="3164412" cy="2694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GB" sz="800" cap="none" baseline="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24282" rtl="0" eaLnBrk="1" fontAlgn="auto" latinLnBrk="0" hangingPunct="1">
              <a:lnSpc>
                <a:spcPct val="9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2016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Ipsos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>
          <a:xfrm>
            <a:off x="247312" y="4665811"/>
            <a:ext cx="382425" cy="26019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lang="en-US" sz="800" cap="none" baseline="0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924282" rtl="0" eaLnBrk="1" fontAlgn="auto" latinLnBrk="0" hangingPunct="1">
              <a:lnSpc>
                <a:spcPct val="9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34911-0302-4AAB-AEF0-815419E29289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95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4"/>
          <p:cNvPicPr>
            <a:picLocks noChangeAspect="1" noChangeArrowheads="1"/>
          </p:cNvPicPr>
          <p:nvPr userDrawn="1"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77676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DE3964-7D2C-4EBE-A0BB-E9E4A7518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1C578F-987D-4B62-AC61-8303F367E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CCA66C-10CC-45C9-9357-D9FD39176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DD0BCE-7438-4809-8CEC-4F4C4BE0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F75D2F-D611-46FF-96C1-0531455A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30847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76026-5637-4D79-8354-6A10E8DA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D0878B-3C10-4C8C-AB1F-1C7016E1D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D1751B-FA8B-4019-9D2F-977E1A3B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584556-3CA5-4022-942E-94396F61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84DA0F-B937-465F-9AE8-602F7F26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59826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612C43-FBDE-4981-82CB-2B89F088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2DD618-1C9C-4F85-BBBF-0F6E46157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4F7075-C733-47CC-B38C-078BC568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AB6B02-6E8D-4FFE-BECE-BE769A650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8C7C9F-CCCE-403C-993F-F82AE461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20267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78DDC-1C90-4340-91FF-42CA869F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5900E6-CB61-4343-8E36-ECC57CBBB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159D8E-7831-4911-B446-3EC3296F0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A88F92-2954-47B4-AD24-10446E71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C06EDC-3193-4B5A-B9DD-7F0EB9204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B5DE52-2D89-446F-8ACB-53EFF9C1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768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400650"/>
            <a:ext cx="6297018" cy="42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92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2"/>
          <p:cNvSpPr/>
          <p:nvPr userDrawn="1"/>
        </p:nvSpPr>
        <p:spPr>
          <a:xfrm>
            <a:off x="29685" y="841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9799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2662238" y="551855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4880557" y="1604766"/>
            <a:ext cx="387450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C0000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0354198"/>
      </p:ext>
    </p:extLst>
  </p:cSld>
  <p:clrMapOvr>
    <a:masterClrMapping/>
  </p:clrMapOvr>
  <p:transition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7D778-2031-48B0-BA13-7062F6CFF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2998D5-88DF-44F4-A379-286334A26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0EE98D2-39F4-49FF-AD66-9D7FBDAD4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8582B40-F9AE-4FB0-AAF7-5B486BFCA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E94A5D3-8E96-4E95-8371-7ADCB3163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E289F9-DF87-4817-A247-AEFD5564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EAD5E63-5044-4A4D-8626-09BDBB0A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D215B47-81AD-4123-9698-4DEA1186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95158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CEE06-4ED3-4AB5-9C88-35103A89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55F6289-9884-4023-A24C-86CD180A4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8B9333-9B04-4A68-8B30-01AECEDA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5242F7-4BC5-4F05-B9B1-6164F55B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475965F-135E-4438-B0B4-F95463E6B4DC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474530" y="265930"/>
            <a:ext cx="346902" cy="311192"/>
            <a:chOff x="1352" y="681"/>
            <a:chExt cx="3519" cy="3153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1286B2C-0A77-4958-894A-EE177BEC1D1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8696E12-8ED4-430E-811F-EF5FF0655F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DD8F4DF-7B49-48AD-B192-D6FC0FD8A3D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ABFF5E2-4BFA-42E8-9A44-2EDAD5C47C6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981CFDB-6169-4F82-A8CD-74F9B0B9B4F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241BCFC-9502-47DA-90B4-5DAE4340FBB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1A9ECE3-CBD9-46C2-AA6A-D67A6A7705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04A5CB9-EC07-4062-835A-9B165F8338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DE86B57-657F-47C8-B13A-FEB09B96E8E5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2EA52D1-3041-4D43-BC06-BD7CB31161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A94AF59-1D0D-46B3-9B4D-FBD4E5FBF2B8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932BCEA0-95DB-4A27-8334-E01F9351A52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CD9F4B32-19CF-429C-8E80-9FF016C75D2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108E06A5-E01E-4A55-8F5A-99F2FCD5A00C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025B506-790E-4F54-BAAF-D54D92AE729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20073291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D63BAE0-4C66-4F48-8ECF-66A0F6956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B4503B-0306-4369-86D9-48BF52D5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E1FF8C-7D80-4A13-9293-7CB6C01B9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43606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592B4-4E0F-4F7D-BD43-81A1E92D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63E826-9AB9-47F7-A79D-1B5CAB95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DD41F4-DBF8-45B8-A0B8-73C462343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5E9C9F-52F4-42D1-AFD8-CA7BB715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A90506-76A6-4D5E-B1BF-DD7C29A6C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6B95EE-7DF4-4D17-A7AE-6FA802C3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942262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9A3289-EC82-4DD9-9508-BB4FC841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4A08FF-F51D-461F-B8BA-693280B8A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069C04-8A3E-4A45-A822-1D69E11E2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370E8C-CCCC-4DB7-AB63-4F0E24C6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3B7DBA-5E52-4E04-8239-2973CD45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3294BB-A202-4AC3-BDEF-69627971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08393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BD835D-04B7-479C-B40C-3127DBE3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F4F10B-A181-44E8-A9D5-B4CF143B5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3BD669-521F-4653-A45E-FF20A951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7509ED-4732-43A1-BDA7-4EC95EFD0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5F5F44-755A-42C9-B934-242D0308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8358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747EF14-1FA3-46BD-9D4C-17A68A192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FE1AEF1-DDA6-4F96-828E-FC274571B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B44C3-2C52-4367-AEB5-1EB74EA7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DCE2D3-1CD6-48FD-9CFC-556502B1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154913-1581-47DA-81C7-6FFE6D59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83118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B1891-C6F6-4148-A75E-2CDD118D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C4CD63C-8717-7345-88A5-A403A7714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5EFC1-FFCE-2E43-9C17-3941F396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8FBCE-B44D-A643-9326-A54FD826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B47111-9197-E542-9D07-E6F2A3FF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591219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C870C4-9A1A-1643-9316-D5C75269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D33AD6-F8EA-4F4F-A235-F1AC7DB53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0753C4-1E07-D24F-BF07-E13F85498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E829E5-BFBD-E348-993B-156AA012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2F8C3C-A790-6D4F-8947-BE093C33D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166886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E244D7-BA87-0244-8D37-FF1E52D3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2BB778-78CC-3F47-AA79-7E9C1AF60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C354A-260C-8A40-A708-270E2C1F5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CC80AD-FFDE-D845-AA2C-73C67653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10F66B-07F7-CC4C-BA64-178ECF3A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3157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hapit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442911"/>
            <a:ext cx="6585050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384815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6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483768" y="566738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6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6422913"/>
      </p:ext>
    </p:extLst>
  </p:cSld>
  <p:clrMapOvr>
    <a:masterClrMapping/>
  </p:clrMapOvr>
  <p:transition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6C4641-54FB-0A41-8DC5-C7592C42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43C17F-AB0F-564D-8161-0502A78BFB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1BDCF5-E5FA-2243-B13F-5B887066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F95829-2181-D546-8C03-9300D4E1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6E2943-B48D-9344-B66E-8AB04D81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5F738D-314C-B045-82B3-51597610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7174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3B39D5-2F17-5F4A-8A0B-8EEB9BD3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0B9E14-31FD-3C4E-AD18-5708ECEB0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524D07-9ACB-134A-A858-D45D24EC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40AC414-DCF6-3C47-B8DB-22ED4A532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18597C-426F-AB4F-A056-A0EBE5D68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422F1D8-BA20-B449-A5C3-0DE81A4AB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44E5F3-CEA3-6B48-A376-5A0779F7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CDB51C-B73D-7945-9C4C-985BDCBE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815980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22ED1-9A3A-5E45-B657-67D0A62A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8BBBAD-817F-1A41-8F76-36C54FB1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5868D3-31AC-6745-B088-D0B5378CA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8DC514-4AB6-CC42-81DD-11E2E8EF1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957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DD8B87-07EE-DE49-8E03-5F409E67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A22551-853E-DD4D-B79F-929014AE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901E96-579C-AC41-AC0C-544D4C79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510217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24A7CD-DCDF-CD42-BC49-FB76E32E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CCA4BE-7D5D-5E40-859D-EAEA3877C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92AAD8-E3C9-4A46-AD99-DFDA4934F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6F80D6-E7C5-4E42-81AE-7EB6A7F7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CAACBC-7062-F344-97BE-2284CA1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96FA23-8AAD-5A4A-8588-7176B5B4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719094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2D146-AAC5-D942-AEC2-A2DBB701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44FAD9-EF8C-064F-B43C-50B7644F1D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3BDC7C-3070-B74A-8408-B25B16BBE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F21A0A-103A-AB47-B1C0-349F645B7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22A10F-46D1-2A40-B07A-0D75A21E1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62A0C9-1528-2C4F-A844-01E9B39A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3518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F4D1E-F2FF-7B42-A8FC-AAA030A2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BC9EB5F-0466-DD4F-A8F8-5B6A89EDB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6A77AF-3A1A-654D-8A95-441C7971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B7B586-5FE8-E14C-838E-C8D41D44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9E5B75-9575-5C44-AC0C-44373F13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95293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326BB33-3378-D04A-844C-8D93C1FD2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9AB8176-0A78-414D-A7D4-D861D2D81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FFB409-B1F9-1C44-ABD2-72FBAE2C6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A2E46-DCFD-214E-A66F-D46D4AD7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9089A3-2897-8E44-A4DD-0C494579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2557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93665" y="681540"/>
            <a:ext cx="3443287" cy="383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06782275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40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1678" y="416389"/>
            <a:ext cx="6369026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95576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610404" y="532210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6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0497368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2378" y="248331"/>
            <a:ext cx="6725791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47650" y="1388443"/>
            <a:ext cx="7870391" cy="264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8252501" y="2571750"/>
            <a:ext cx="891505" cy="2571750"/>
            <a:chOff x="12130881" y="3781425"/>
            <a:chExt cx="1310482" cy="3781425"/>
          </a:xfrm>
        </p:grpSpPr>
        <p:sp>
          <p:nvSpPr>
            <p:cNvPr id="37" name="Oval 36"/>
            <p:cNvSpPr>
              <a:spLocks/>
            </p:cNvSpPr>
            <p:nvPr/>
          </p:nvSpPr>
          <p:spPr bwMode="auto">
            <a:xfrm rot="3900000" flipH="1">
              <a:off x="12448596" y="5001406"/>
              <a:ext cx="698400" cy="69763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2613164" y="4367456"/>
              <a:ext cx="411286" cy="4112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2346781" y="4200525"/>
              <a:ext cx="172831" cy="17283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40" name="Right Triangle 39"/>
            <p:cNvSpPr/>
            <p:nvPr/>
          </p:nvSpPr>
          <p:spPr>
            <a:xfrm flipH="1">
              <a:off x="12130881" y="3781425"/>
              <a:ext cx="1310482" cy="3781425"/>
            </a:xfrm>
            <a:prstGeom prst="rt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pic>
          <p:nvPicPr>
            <p:cNvPr id="41" name="Picture 40" descr="IPSOS_GAMECHANGERS_blue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755928"/>
              <a:ext cx="554656" cy="523425"/>
            </a:xfrm>
            <a:prstGeom prst="rect">
              <a:avLst/>
            </a:prstGeom>
          </p:spPr>
        </p:pic>
        <p:sp>
          <p:nvSpPr>
            <p:cNvPr id="42" name="Oval 24"/>
            <p:cNvSpPr>
              <a:spLocks/>
            </p:cNvSpPr>
            <p:nvPr/>
          </p:nvSpPr>
          <p:spPr bwMode="auto">
            <a:xfrm rot="3900000" flipH="1">
              <a:off x="12429978" y="5491320"/>
              <a:ext cx="763902" cy="754332"/>
            </a:xfrm>
            <a:custGeom>
              <a:avLst/>
              <a:gdLst/>
              <a:ahLst/>
              <a:cxnLst/>
              <a:rect l="l" t="t" r="r" b="b"/>
              <a:pathLst>
                <a:path w="763902" h="754332">
                  <a:moveTo>
                    <a:pt x="763902" y="138227"/>
                  </a:moveTo>
                  <a:cubicBezTo>
                    <a:pt x="683802" y="52832"/>
                    <a:pt x="569760" y="0"/>
                    <a:pt x="443365" y="0"/>
                  </a:cubicBezTo>
                  <a:cubicBezTo>
                    <a:pt x="198502" y="0"/>
                    <a:pt x="-1" y="198284"/>
                    <a:pt x="0" y="442881"/>
                  </a:cubicBezTo>
                  <a:cubicBezTo>
                    <a:pt x="-1" y="564384"/>
                    <a:pt x="48982" y="674459"/>
                    <a:pt x="128444" y="75433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rgbClr val="22222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2651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4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" y="532210"/>
            <a:ext cx="5216898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6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659726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29" name="Picture 57" descr="C:\Users\PROD-VIRGINE\Desktop\ipsos\images\untitled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17935"/>
            <a:ext cx="3562349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8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6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500703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601" name="Picture 36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" y="1"/>
            <a:ext cx="9140825" cy="47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12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c 25"/>
          <p:cNvSpPr/>
          <p:nvPr userDrawn="1"/>
        </p:nvSpPr>
        <p:spPr>
          <a:xfrm>
            <a:off x="3175" y="0"/>
            <a:ext cx="2123728" cy="4779170"/>
          </a:xfrm>
          <a:custGeom>
            <a:avLst/>
            <a:gdLst>
              <a:gd name="connsiteX0" fmla="*/ 6693736 w 8772472"/>
              <a:gd name="connsiteY0" fmla="*/ 8551558 h 14436614"/>
              <a:gd name="connsiteX1" fmla="*/ 8769621 w 8772472"/>
              <a:gd name="connsiteY1" fmla="*/ 8551558 h 14436614"/>
              <a:gd name="connsiteX2" fmla="*/ 7530259 w 8772472"/>
              <a:gd name="connsiteY2" fmla="*/ 13273915 h 14436614"/>
              <a:gd name="connsiteX3" fmla="*/ 6693736 w 8772472"/>
              <a:gd name="connsiteY3" fmla="*/ 14436614 h 14436614"/>
              <a:gd name="connsiteX4" fmla="*/ 6693736 w 8772472"/>
              <a:gd name="connsiteY4" fmla="*/ 8551558 h 14436614"/>
              <a:gd name="connsiteX5" fmla="*/ 0 w 8772472"/>
              <a:gd name="connsiteY5" fmla="*/ 0 h 14436614"/>
              <a:gd name="connsiteX6" fmla="*/ 63 w 8772472"/>
              <a:gd name="connsiteY6" fmla="*/ 0 h 14436614"/>
              <a:gd name="connsiteX7" fmla="*/ 0 w 8772472"/>
              <a:gd name="connsiteY7" fmla="*/ 0 h 14436614"/>
              <a:gd name="connsiteX0" fmla="*/ 0 w 2078736"/>
              <a:gd name="connsiteY0" fmla="*/ 0 h 5885056"/>
              <a:gd name="connsiteX1" fmla="*/ 2075885 w 2078736"/>
              <a:gd name="connsiteY1" fmla="*/ 0 h 5885056"/>
              <a:gd name="connsiteX2" fmla="*/ 836523 w 2078736"/>
              <a:gd name="connsiteY2" fmla="*/ 4722357 h 5885056"/>
              <a:gd name="connsiteX3" fmla="*/ 0 w 2078736"/>
              <a:gd name="connsiteY3" fmla="*/ 5885056 h 5885056"/>
              <a:gd name="connsiteX4" fmla="*/ 0 w 2078736"/>
              <a:gd name="connsiteY4" fmla="*/ 0 h 58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8736" h="5885056">
                <a:moveTo>
                  <a:pt x="0" y="0"/>
                </a:moveTo>
                <a:lnTo>
                  <a:pt x="2075885" y="0"/>
                </a:lnTo>
                <a:cubicBezTo>
                  <a:pt x="2117507" y="1632083"/>
                  <a:pt x="1703473" y="3271937"/>
                  <a:pt x="836523" y="4722357"/>
                </a:cubicBezTo>
                <a:cubicBezTo>
                  <a:pt x="588708" y="5136956"/>
                  <a:pt x="309735" y="5526290"/>
                  <a:pt x="0" y="58850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Arc 3"/>
          <p:cNvSpPr/>
          <p:nvPr userDrawn="1"/>
        </p:nvSpPr>
        <p:spPr>
          <a:xfrm>
            <a:off x="3175" y="2"/>
            <a:ext cx="1776413" cy="4779169"/>
          </a:xfrm>
          <a:custGeom>
            <a:avLst/>
            <a:gdLst/>
            <a:ahLst/>
            <a:cxnLst/>
            <a:rect l="l" t="t" r="r" b="b"/>
            <a:pathLst>
              <a:path w="1777200" h="5668420">
                <a:moveTo>
                  <a:pt x="0" y="0"/>
                </a:moveTo>
                <a:lnTo>
                  <a:pt x="1768724" y="0"/>
                </a:lnTo>
                <a:cubicBezTo>
                  <a:pt x="1842864" y="1684551"/>
                  <a:pt x="1430582" y="3384278"/>
                  <a:pt x="535352" y="4882011"/>
                </a:cubicBezTo>
                <a:cubicBezTo>
                  <a:pt x="371375" y="5156347"/>
                  <a:pt x="193756" y="5419621"/>
                  <a:pt x="0" y="5668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81000" y="285756"/>
            <a:ext cx="1079500" cy="726281"/>
            <a:chOff x="1352" y="681"/>
            <a:chExt cx="3519" cy="3153"/>
          </a:xfrm>
        </p:grpSpPr>
        <p:sp>
          <p:nvSpPr>
            <p:cNvPr id="9" name="Freeform 5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15 h 3449"/>
                <a:gd name="T2" fmla="*/ 0 w 3862"/>
                <a:gd name="T3" fmla="*/ 215 h 3449"/>
                <a:gd name="T4" fmla="*/ 0 w 3862"/>
                <a:gd name="T5" fmla="*/ 0 h 3449"/>
                <a:gd name="T6" fmla="*/ 207 w 3862"/>
                <a:gd name="T7" fmla="*/ 0 h 3449"/>
                <a:gd name="T8" fmla="*/ 186 w 3862"/>
                <a:gd name="T9" fmla="*/ 215 h 3449"/>
                <a:gd name="T10" fmla="*/ 0 w 3862"/>
                <a:gd name="T11" fmla="*/ 215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2"/>
                <a:gd name="T19" fmla="*/ 0 h 3449"/>
                <a:gd name="T20" fmla="*/ 3862 w 3862"/>
                <a:gd name="T21" fmla="*/ 3449 h 3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6 w 81"/>
                <a:gd name="T1" fmla="*/ 2 h 66"/>
                <a:gd name="T2" fmla="*/ 6 w 81"/>
                <a:gd name="T3" fmla="*/ 2 h 66"/>
                <a:gd name="T4" fmla="*/ 0 w 81"/>
                <a:gd name="T5" fmla="*/ 2 h 66"/>
                <a:gd name="T6" fmla="*/ 6 w 81"/>
                <a:gd name="T7" fmla="*/ 2 h 66"/>
                <a:gd name="T8" fmla="*/ 7 w 81"/>
                <a:gd name="T9" fmla="*/ 0 h 66"/>
                <a:gd name="T10" fmla="*/ 6 w 81"/>
                <a:gd name="T11" fmla="*/ 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6"/>
                <a:gd name="T20" fmla="*/ 81 w 81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 w 81"/>
                <a:gd name="T1" fmla="*/ 1 h 63"/>
                <a:gd name="T2" fmla="*/ 2 w 81"/>
                <a:gd name="T3" fmla="*/ 1 h 63"/>
                <a:gd name="T4" fmla="*/ 0 w 81"/>
                <a:gd name="T5" fmla="*/ 0 h 63"/>
                <a:gd name="T6" fmla="*/ 2 w 81"/>
                <a:gd name="T7" fmla="*/ 3 h 63"/>
                <a:gd name="T8" fmla="*/ 2 w 81"/>
                <a:gd name="T9" fmla="*/ 3 h 63"/>
                <a:gd name="T10" fmla="*/ 2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3"/>
                <a:gd name="T20" fmla="*/ 81 w 8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8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4 w 96"/>
                <a:gd name="T1" fmla="*/ 9 h 79"/>
                <a:gd name="T2" fmla="*/ 4 w 96"/>
                <a:gd name="T3" fmla="*/ 9 h 79"/>
                <a:gd name="T4" fmla="*/ 0 w 96"/>
                <a:gd name="T5" fmla="*/ 13 h 79"/>
                <a:gd name="T6" fmla="*/ 4 w 96"/>
                <a:gd name="T7" fmla="*/ 9 h 79"/>
                <a:gd name="T8" fmla="*/ 4 w 96"/>
                <a:gd name="T9" fmla="*/ 0 h 79"/>
                <a:gd name="T10" fmla="*/ 4 w 96"/>
                <a:gd name="T11" fmla="*/ 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36 w 77"/>
                <a:gd name="T1" fmla="*/ 22 h 77"/>
                <a:gd name="T2" fmla="*/ 36 w 77"/>
                <a:gd name="T3" fmla="*/ 22 h 77"/>
                <a:gd name="T4" fmla="*/ 33 w 77"/>
                <a:gd name="T5" fmla="*/ 0 h 77"/>
                <a:gd name="T6" fmla="*/ 0 w 77"/>
                <a:gd name="T7" fmla="*/ 38 h 77"/>
                <a:gd name="T8" fmla="*/ 0 w 77"/>
                <a:gd name="T9" fmla="*/ 38 h 77"/>
                <a:gd name="T10" fmla="*/ 36 w 77"/>
                <a:gd name="T11" fmla="*/ 2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77"/>
                <a:gd name="T20" fmla="*/ 77 w 77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10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3 h 74"/>
                <a:gd name="T2" fmla="*/ 0 w 90"/>
                <a:gd name="T3" fmla="*/ 3 h 74"/>
                <a:gd name="T4" fmla="*/ 11 w 90"/>
                <a:gd name="T5" fmla="*/ 3 h 74"/>
                <a:gd name="T6" fmla="*/ 19 w 90"/>
                <a:gd name="T7" fmla="*/ 3 h 74"/>
                <a:gd name="T8" fmla="*/ 23 w 90"/>
                <a:gd name="T9" fmla="*/ 3 h 74"/>
                <a:gd name="T10" fmla="*/ 0 w 90"/>
                <a:gd name="T11" fmla="*/ 3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74"/>
                <a:gd name="T20" fmla="*/ 90 w 90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11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28 h 72"/>
                <a:gd name="T6" fmla="*/ 45 w 88"/>
                <a:gd name="T7" fmla="*/ 172 h 72"/>
                <a:gd name="T8" fmla="*/ 46 w 88"/>
                <a:gd name="T9" fmla="*/ 74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72"/>
                <a:gd name="T20" fmla="*/ 88 w 8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12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 w 86"/>
                <a:gd name="T1" fmla="*/ 7 h 92"/>
                <a:gd name="T2" fmla="*/ 4 w 86"/>
                <a:gd name="T3" fmla="*/ 7 h 92"/>
                <a:gd name="T4" fmla="*/ 4 w 86"/>
                <a:gd name="T5" fmla="*/ 0 h 92"/>
                <a:gd name="T6" fmla="*/ 4 w 86"/>
                <a:gd name="T7" fmla="*/ 11 h 92"/>
                <a:gd name="T8" fmla="*/ 4 w 86"/>
                <a:gd name="T9" fmla="*/ 17 h 92"/>
                <a:gd name="T10" fmla="*/ 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92"/>
                <a:gd name="T20" fmla="*/ 86 w 86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13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36 w 724"/>
                <a:gd name="T1" fmla="*/ 43 h 1845"/>
                <a:gd name="T2" fmla="*/ 36 w 724"/>
                <a:gd name="T3" fmla="*/ 43 h 1845"/>
                <a:gd name="T4" fmla="*/ 26 w 724"/>
                <a:gd name="T5" fmla="*/ 41 h 1845"/>
                <a:gd name="T6" fmla="*/ 38 w 724"/>
                <a:gd name="T7" fmla="*/ 39 h 1845"/>
                <a:gd name="T8" fmla="*/ 39 w 724"/>
                <a:gd name="T9" fmla="*/ 41 h 1845"/>
                <a:gd name="T10" fmla="*/ 36 w 724"/>
                <a:gd name="T11" fmla="*/ 43 h 1845"/>
                <a:gd name="T12" fmla="*/ 36 w 724"/>
                <a:gd name="T13" fmla="*/ 43 h 1845"/>
                <a:gd name="T14" fmla="*/ 50 w 724"/>
                <a:gd name="T15" fmla="*/ 45 h 1845"/>
                <a:gd name="T16" fmla="*/ 50 w 724"/>
                <a:gd name="T17" fmla="*/ 45 h 1845"/>
                <a:gd name="T18" fmla="*/ 46 w 724"/>
                <a:gd name="T19" fmla="*/ 37 h 1845"/>
                <a:gd name="T20" fmla="*/ 50 w 724"/>
                <a:gd name="T21" fmla="*/ 34 h 1845"/>
                <a:gd name="T22" fmla="*/ 50 w 724"/>
                <a:gd name="T23" fmla="*/ 25 h 1845"/>
                <a:gd name="T24" fmla="*/ 50 w 724"/>
                <a:gd name="T25" fmla="*/ 24 h 1845"/>
                <a:gd name="T26" fmla="*/ 50 w 724"/>
                <a:gd name="T27" fmla="*/ 22 h 1845"/>
                <a:gd name="T28" fmla="*/ 49 w 724"/>
                <a:gd name="T29" fmla="*/ 18 h 1845"/>
                <a:gd name="T30" fmla="*/ 46 w 724"/>
                <a:gd name="T31" fmla="*/ 15 h 1845"/>
                <a:gd name="T32" fmla="*/ 47 w 724"/>
                <a:gd name="T33" fmla="*/ 14 h 1845"/>
                <a:gd name="T34" fmla="*/ 44 w 724"/>
                <a:gd name="T35" fmla="*/ 13 h 1845"/>
                <a:gd name="T36" fmla="*/ 41 w 724"/>
                <a:gd name="T37" fmla="*/ 12 h 1845"/>
                <a:gd name="T38" fmla="*/ 41 w 724"/>
                <a:gd name="T39" fmla="*/ 10 h 1845"/>
                <a:gd name="T40" fmla="*/ 38 w 724"/>
                <a:gd name="T41" fmla="*/ 11 h 1845"/>
                <a:gd name="T42" fmla="*/ 38 w 724"/>
                <a:gd name="T43" fmla="*/ 8 h 1845"/>
                <a:gd name="T44" fmla="*/ 34 w 724"/>
                <a:gd name="T45" fmla="*/ 9 h 1845"/>
                <a:gd name="T46" fmla="*/ 32 w 724"/>
                <a:gd name="T47" fmla="*/ 5 h 1845"/>
                <a:gd name="T48" fmla="*/ 30 w 724"/>
                <a:gd name="T49" fmla="*/ 6 h 1845"/>
                <a:gd name="T50" fmla="*/ 28 w 724"/>
                <a:gd name="T51" fmla="*/ 8 h 1845"/>
                <a:gd name="T52" fmla="*/ 28 w 724"/>
                <a:gd name="T53" fmla="*/ 5 h 1845"/>
                <a:gd name="T54" fmla="*/ 27 w 724"/>
                <a:gd name="T55" fmla="*/ 5 h 1845"/>
                <a:gd name="T56" fmla="*/ 25 w 724"/>
                <a:gd name="T57" fmla="*/ 5 h 1845"/>
                <a:gd name="T58" fmla="*/ 22 w 724"/>
                <a:gd name="T59" fmla="*/ 5 h 1845"/>
                <a:gd name="T60" fmla="*/ 23 w 724"/>
                <a:gd name="T61" fmla="*/ 5 h 1845"/>
                <a:gd name="T62" fmla="*/ 19 w 724"/>
                <a:gd name="T63" fmla="*/ 5 h 1845"/>
                <a:gd name="T64" fmla="*/ 17 w 724"/>
                <a:gd name="T65" fmla="*/ 5 h 1845"/>
                <a:gd name="T66" fmla="*/ 21 w 724"/>
                <a:gd name="T67" fmla="*/ 5 h 1845"/>
                <a:gd name="T68" fmla="*/ 17 w 724"/>
                <a:gd name="T69" fmla="*/ 5 h 1845"/>
                <a:gd name="T70" fmla="*/ 14 w 724"/>
                <a:gd name="T71" fmla="*/ 5 h 1845"/>
                <a:gd name="T72" fmla="*/ 15 w 724"/>
                <a:gd name="T73" fmla="*/ 5 h 1845"/>
                <a:gd name="T74" fmla="*/ 14 w 724"/>
                <a:gd name="T75" fmla="*/ 5 h 1845"/>
                <a:gd name="T76" fmla="*/ 14 w 724"/>
                <a:gd name="T77" fmla="*/ 5 h 1845"/>
                <a:gd name="T78" fmla="*/ 12 w 724"/>
                <a:gd name="T79" fmla="*/ 5 h 1845"/>
                <a:gd name="T80" fmla="*/ 11 w 724"/>
                <a:gd name="T81" fmla="*/ 5 h 1845"/>
                <a:gd name="T82" fmla="*/ 6 w 724"/>
                <a:gd name="T83" fmla="*/ 5 h 1845"/>
                <a:gd name="T84" fmla="*/ 6 w 724"/>
                <a:gd name="T85" fmla="*/ 5 h 1845"/>
                <a:gd name="T86" fmla="*/ 6 w 724"/>
                <a:gd name="T87" fmla="*/ 5 h 1845"/>
                <a:gd name="T88" fmla="*/ 5 w 724"/>
                <a:gd name="T89" fmla="*/ 96 h 1845"/>
                <a:gd name="T90" fmla="*/ 0 w 724"/>
                <a:gd name="T91" fmla="*/ 96 h 1845"/>
                <a:gd name="T92" fmla="*/ 14 w 724"/>
                <a:gd name="T93" fmla="*/ 96 h 1845"/>
                <a:gd name="T94" fmla="*/ 42 w 724"/>
                <a:gd name="T95" fmla="*/ 96 h 1845"/>
                <a:gd name="T96" fmla="*/ 49 w 724"/>
                <a:gd name="T97" fmla="*/ 96 h 1845"/>
                <a:gd name="T98" fmla="*/ 33 w 724"/>
                <a:gd name="T99" fmla="*/ 95 h 1845"/>
                <a:gd name="T100" fmla="*/ 21 w 724"/>
                <a:gd name="T101" fmla="*/ 87 h 1845"/>
                <a:gd name="T102" fmla="*/ 18 w 724"/>
                <a:gd name="T103" fmla="*/ 84 h 1845"/>
                <a:gd name="T104" fmla="*/ 18 w 724"/>
                <a:gd name="T105" fmla="*/ 76 h 1845"/>
                <a:gd name="T106" fmla="*/ 25 w 724"/>
                <a:gd name="T107" fmla="*/ 74 h 1845"/>
                <a:gd name="T108" fmla="*/ 46 w 724"/>
                <a:gd name="T109" fmla="*/ 72 h 1845"/>
                <a:gd name="T110" fmla="*/ 47 w 724"/>
                <a:gd name="T111" fmla="*/ 68 h 1845"/>
                <a:gd name="T112" fmla="*/ 48 w 724"/>
                <a:gd name="T113" fmla="*/ 65 h 1845"/>
                <a:gd name="T114" fmla="*/ 50 w 724"/>
                <a:gd name="T115" fmla="*/ 62 h 1845"/>
                <a:gd name="T116" fmla="*/ 46 w 724"/>
                <a:gd name="T117" fmla="*/ 59 h 1845"/>
                <a:gd name="T118" fmla="*/ 50 w 724"/>
                <a:gd name="T119" fmla="*/ 57 h 1845"/>
                <a:gd name="T120" fmla="*/ 49 w 724"/>
                <a:gd name="T121" fmla="*/ 54 h 1845"/>
                <a:gd name="T122" fmla="*/ 54 w 724"/>
                <a:gd name="T123" fmla="*/ 50 h 1845"/>
                <a:gd name="T124" fmla="*/ 50 w 724"/>
                <a:gd name="T125" fmla="*/ 45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4"/>
                <a:gd name="T190" fmla="*/ 0 h 1845"/>
                <a:gd name="T191" fmla="*/ 724 w 724"/>
                <a:gd name="T192" fmla="*/ 1845 h 184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14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06 w 2011"/>
                <a:gd name="T1" fmla="*/ 131 h 3449"/>
                <a:gd name="T2" fmla="*/ 0 w 2011"/>
                <a:gd name="T3" fmla="*/ 215 h 3449"/>
                <a:gd name="T4" fmla="*/ 105 w 2011"/>
                <a:gd name="T5" fmla="*/ 0 h 3449"/>
                <a:gd name="T6" fmla="*/ 106 w 2011"/>
                <a:gd name="T7" fmla="*/ 22 h 3449"/>
                <a:gd name="T8" fmla="*/ 106 w 2011"/>
                <a:gd name="T9" fmla="*/ 24 h 3449"/>
                <a:gd name="T10" fmla="*/ 101 w 2011"/>
                <a:gd name="T11" fmla="*/ 20 h 3449"/>
                <a:gd name="T12" fmla="*/ 100 w 2011"/>
                <a:gd name="T13" fmla="*/ 24 h 3449"/>
                <a:gd name="T14" fmla="*/ 98 w 2011"/>
                <a:gd name="T15" fmla="*/ 26 h 3449"/>
                <a:gd name="T16" fmla="*/ 96 w 2011"/>
                <a:gd name="T17" fmla="*/ 22 h 3449"/>
                <a:gd name="T18" fmla="*/ 94 w 2011"/>
                <a:gd name="T19" fmla="*/ 22 h 3449"/>
                <a:gd name="T20" fmla="*/ 91 w 2011"/>
                <a:gd name="T21" fmla="*/ 31 h 3449"/>
                <a:gd name="T22" fmla="*/ 87 w 2011"/>
                <a:gd name="T23" fmla="*/ 26 h 3449"/>
                <a:gd name="T24" fmla="*/ 85 w 2011"/>
                <a:gd name="T25" fmla="*/ 26 h 3449"/>
                <a:gd name="T26" fmla="*/ 86 w 2011"/>
                <a:gd name="T27" fmla="*/ 31 h 3449"/>
                <a:gd name="T28" fmla="*/ 79 w 2011"/>
                <a:gd name="T29" fmla="*/ 31 h 3449"/>
                <a:gd name="T30" fmla="*/ 79 w 2011"/>
                <a:gd name="T31" fmla="*/ 34 h 3449"/>
                <a:gd name="T32" fmla="*/ 75 w 2011"/>
                <a:gd name="T33" fmla="*/ 31 h 3449"/>
                <a:gd name="T34" fmla="*/ 79 w 2011"/>
                <a:gd name="T35" fmla="*/ 36 h 3449"/>
                <a:gd name="T36" fmla="*/ 77 w 2011"/>
                <a:gd name="T37" fmla="*/ 37 h 3449"/>
                <a:gd name="T38" fmla="*/ 76 w 2011"/>
                <a:gd name="T39" fmla="*/ 37 h 3449"/>
                <a:gd name="T40" fmla="*/ 74 w 2011"/>
                <a:gd name="T41" fmla="*/ 40 h 3449"/>
                <a:gd name="T42" fmla="*/ 76 w 2011"/>
                <a:gd name="T43" fmla="*/ 39 h 3449"/>
                <a:gd name="T44" fmla="*/ 76 w 2011"/>
                <a:gd name="T45" fmla="*/ 44 h 3449"/>
                <a:gd name="T46" fmla="*/ 73 w 2011"/>
                <a:gd name="T47" fmla="*/ 45 h 3449"/>
                <a:gd name="T48" fmla="*/ 75 w 2011"/>
                <a:gd name="T49" fmla="*/ 49 h 3449"/>
                <a:gd name="T50" fmla="*/ 70 w 2011"/>
                <a:gd name="T51" fmla="*/ 47 h 3449"/>
                <a:gd name="T52" fmla="*/ 65 w 2011"/>
                <a:gd name="T53" fmla="*/ 47 h 3449"/>
                <a:gd name="T54" fmla="*/ 64 w 2011"/>
                <a:gd name="T55" fmla="*/ 51 h 3449"/>
                <a:gd name="T56" fmla="*/ 71 w 2011"/>
                <a:gd name="T57" fmla="*/ 53 h 3449"/>
                <a:gd name="T58" fmla="*/ 69 w 2011"/>
                <a:gd name="T59" fmla="*/ 54 h 3449"/>
                <a:gd name="T60" fmla="*/ 69 w 2011"/>
                <a:gd name="T61" fmla="*/ 59 h 3449"/>
                <a:gd name="T62" fmla="*/ 72 w 2011"/>
                <a:gd name="T63" fmla="*/ 59 h 3449"/>
                <a:gd name="T64" fmla="*/ 69 w 2011"/>
                <a:gd name="T65" fmla="*/ 65 h 3449"/>
                <a:gd name="T66" fmla="*/ 70 w 2011"/>
                <a:gd name="T67" fmla="*/ 69 h 3449"/>
                <a:gd name="T68" fmla="*/ 68 w 2011"/>
                <a:gd name="T69" fmla="*/ 73 h 3449"/>
                <a:gd name="T70" fmla="*/ 65 w 2011"/>
                <a:gd name="T71" fmla="*/ 77 h 3449"/>
                <a:gd name="T72" fmla="*/ 68 w 2011"/>
                <a:gd name="T73" fmla="*/ 78 h 3449"/>
                <a:gd name="T74" fmla="*/ 69 w 2011"/>
                <a:gd name="T75" fmla="*/ 81 h 3449"/>
                <a:gd name="T76" fmla="*/ 72 w 2011"/>
                <a:gd name="T77" fmla="*/ 85 h 3449"/>
                <a:gd name="T78" fmla="*/ 76 w 2011"/>
                <a:gd name="T79" fmla="*/ 88 h 3449"/>
                <a:gd name="T80" fmla="*/ 79 w 2011"/>
                <a:gd name="T81" fmla="*/ 85 h 3449"/>
                <a:gd name="T82" fmla="*/ 79 w 2011"/>
                <a:gd name="T83" fmla="*/ 92 h 3449"/>
                <a:gd name="T84" fmla="*/ 85 w 2011"/>
                <a:gd name="T85" fmla="*/ 92 h 3449"/>
                <a:gd name="T86" fmla="*/ 84 w 2011"/>
                <a:gd name="T87" fmla="*/ 93 h 3449"/>
                <a:gd name="T88" fmla="*/ 86 w 2011"/>
                <a:gd name="T89" fmla="*/ 96 h 3449"/>
                <a:gd name="T90" fmla="*/ 87 w 2011"/>
                <a:gd name="T91" fmla="*/ 100 h 3449"/>
                <a:gd name="T92" fmla="*/ 89 w 2011"/>
                <a:gd name="T93" fmla="*/ 99 h 3449"/>
                <a:gd name="T94" fmla="*/ 92 w 2011"/>
                <a:gd name="T95" fmla="*/ 94 h 3449"/>
                <a:gd name="T96" fmla="*/ 95 w 2011"/>
                <a:gd name="T97" fmla="*/ 98 h 3449"/>
                <a:gd name="T98" fmla="*/ 96 w 2011"/>
                <a:gd name="T99" fmla="*/ 105 h 3449"/>
                <a:gd name="T100" fmla="*/ 99 w 2011"/>
                <a:gd name="T101" fmla="*/ 105 h 3449"/>
                <a:gd name="T102" fmla="*/ 96 w 2011"/>
                <a:gd name="T103" fmla="*/ 115 h 3449"/>
                <a:gd name="T104" fmla="*/ 76 w 2011"/>
                <a:gd name="T105" fmla="*/ 129 h 3449"/>
                <a:gd name="T106" fmla="*/ 87 w 2011"/>
                <a:gd name="T107" fmla="*/ 131 h 3449"/>
                <a:gd name="T108" fmla="*/ 106 w 2011"/>
                <a:gd name="T109" fmla="*/ 131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1"/>
                <a:gd name="T166" fmla="*/ 0 h 3449"/>
                <a:gd name="T167" fmla="*/ 2011 w 2011"/>
                <a:gd name="T168" fmla="*/ 3449 h 3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15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17 w 639"/>
                <a:gd name="T1" fmla="*/ 43 h 621"/>
                <a:gd name="T2" fmla="*/ 17 w 639"/>
                <a:gd name="T3" fmla="*/ 43 h 621"/>
                <a:gd name="T4" fmla="*/ 34 w 639"/>
                <a:gd name="T5" fmla="*/ 22 h 621"/>
                <a:gd name="T6" fmla="*/ 17 w 639"/>
                <a:gd name="T7" fmla="*/ 0 h 621"/>
                <a:gd name="T8" fmla="*/ 0 w 639"/>
                <a:gd name="T9" fmla="*/ 22 h 621"/>
                <a:gd name="T10" fmla="*/ 17 w 639"/>
                <a:gd name="T11" fmla="*/ 43 h 621"/>
                <a:gd name="T12" fmla="*/ 17 w 639"/>
                <a:gd name="T13" fmla="*/ 43 h 621"/>
                <a:gd name="T14" fmla="*/ 9 w 639"/>
                <a:gd name="T15" fmla="*/ 22 h 621"/>
                <a:gd name="T16" fmla="*/ 9 w 639"/>
                <a:gd name="T17" fmla="*/ 22 h 621"/>
                <a:gd name="T18" fmla="*/ 17 w 639"/>
                <a:gd name="T19" fmla="*/ 9 h 621"/>
                <a:gd name="T20" fmla="*/ 25 w 639"/>
                <a:gd name="T21" fmla="*/ 22 h 621"/>
                <a:gd name="T22" fmla="*/ 17 w 639"/>
                <a:gd name="T23" fmla="*/ 35 h 621"/>
                <a:gd name="T24" fmla="*/ 9 w 639"/>
                <a:gd name="T25" fmla="*/ 22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9"/>
                <a:gd name="T40" fmla="*/ 0 h 621"/>
                <a:gd name="T41" fmla="*/ 639 w 639"/>
                <a:gd name="T42" fmla="*/ 621 h 6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16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6 w 441"/>
                <a:gd name="T1" fmla="*/ 10 h 621"/>
                <a:gd name="T2" fmla="*/ 36 w 441"/>
                <a:gd name="T3" fmla="*/ 10 h 621"/>
                <a:gd name="T4" fmla="*/ 27 w 441"/>
                <a:gd name="T5" fmla="*/ 8 h 621"/>
                <a:gd name="T6" fmla="*/ 16 w 441"/>
                <a:gd name="T7" fmla="*/ 12 h 621"/>
                <a:gd name="T8" fmla="*/ 29 w 441"/>
                <a:gd name="T9" fmla="*/ 18 h 621"/>
                <a:gd name="T10" fmla="*/ 43 w 441"/>
                <a:gd name="T11" fmla="*/ 30 h 621"/>
                <a:gd name="T12" fmla="*/ 18 w 441"/>
                <a:gd name="T13" fmla="*/ 43 h 621"/>
                <a:gd name="T14" fmla="*/ 6 w 441"/>
                <a:gd name="T15" fmla="*/ 42 h 621"/>
                <a:gd name="T16" fmla="*/ 6 w 441"/>
                <a:gd name="T17" fmla="*/ 33 h 621"/>
                <a:gd name="T18" fmla="*/ 19 w 441"/>
                <a:gd name="T19" fmla="*/ 36 h 621"/>
                <a:gd name="T20" fmla="*/ 27 w 441"/>
                <a:gd name="T21" fmla="*/ 31 h 621"/>
                <a:gd name="T22" fmla="*/ 15 w 441"/>
                <a:gd name="T23" fmla="*/ 25 h 621"/>
                <a:gd name="T24" fmla="*/ 0 w 441"/>
                <a:gd name="T25" fmla="*/ 12 h 621"/>
                <a:gd name="T26" fmla="*/ 24 w 441"/>
                <a:gd name="T27" fmla="*/ 0 h 621"/>
                <a:gd name="T28" fmla="*/ 36 w 441"/>
                <a:gd name="T29" fmla="*/ 6 h 621"/>
                <a:gd name="T30" fmla="*/ 36 w 441"/>
                <a:gd name="T31" fmla="*/ 10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1"/>
                <a:gd name="T49" fmla="*/ 0 h 621"/>
                <a:gd name="T50" fmla="*/ 441 w 441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8 w 229"/>
                <a:gd name="T1" fmla="*/ 43 h 817"/>
                <a:gd name="T2" fmla="*/ 8 w 229"/>
                <a:gd name="T3" fmla="*/ 43 h 817"/>
                <a:gd name="T4" fmla="*/ 8 w 229"/>
                <a:gd name="T5" fmla="*/ 32 h 817"/>
                <a:gd name="T6" fmla="*/ 8 w 229"/>
                <a:gd name="T7" fmla="*/ 15 h 817"/>
                <a:gd name="T8" fmla="*/ 0 w 229"/>
                <a:gd name="T9" fmla="*/ 0 h 817"/>
                <a:gd name="T10" fmla="*/ 31 w 229"/>
                <a:gd name="T11" fmla="*/ 0 h 817"/>
                <a:gd name="T12" fmla="*/ 29 w 229"/>
                <a:gd name="T13" fmla="*/ 13 h 817"/>
                <a:gd name="T14" fmla="*/ 29 w 229"/>
                <a:gd name="T15" fmla="*/ 28 h 817"/>
                <a:gd name="T16" fmla="*/ 33 w 229"/>
                <a:gd name="T17" fmla="*/ 43 h 817"/>
                <a:gd name="T18" fmla="*/ 8 w 229"/>
                <a:gd name="T19" fmla="*/ 43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9"/>
                <a:gd name="T31" fmla="*/ 0 h 817"/>
                <a:gd name="T32" fmla="*/ 229 w 229"/>
                <a:gd name="T33" fmla="*/ 817 h 8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18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11 w 662"/>
                <a:gd name="T1" fmla="*/ 45 h 863"/>
                <a:gd name="T2" fmla="*/ 11 w 662"/>
                <a:gd name="T3" fmla="*/ 45 h 863"/>
                <a:gd name="T4" fmla="*/ 11 w 662"/>
                <a:gd name="T5" fmla="*/ 34 h 863"/>
                <a:gd name="T6" fmla="*/ 11 w 662"/>
                <a:gd name="T7" fmla="*/ 31 h 863"/>
                <a:gd name="T8" fmla="*/ 21 w 662"/>
                <a:gd name="T9" fmla="*/ 34 h 863"/>
                <a:gd name="T10" fmla="*/ 35 w 662"/>
                <a:gd name="T11" fmla="*/ 17 h 863"/>
                <a:gd name="T12" fmla="*/ 20 w 662"/>
                <a:gd name="T13" fmla="*/ 0 h 863"/>
                <a:gd name="T14" fmla="*/ 9 w 662"/>
                <a:gd name="T15" fmla="*/ 5 h 863"/>
                <a:gd name="T16" fmla="*/ 8 w 662"/>
                <a:gd name="T17" fmla="*/ 5 h 863"/>
                <a:gd name="T18" fmla="*/ 0 w 662"/>
                <a:gd name="T19" fmla="*/ 5 h 863"/>
                <a:gd name="T20" fmla="*/ 5 w 662"/>
                <a:gd name="T21" fmla="*/ 17 h 863"/>
                <a:gd name="T22" fmla="*/ 5 w 662"/>
                <a:gd name="T23" fmla="*/ 31 h 863"/>
                <a:gd name="T24" fmla="*/ 5 w 662"/>
                <a:gd name="T25" fmla="*/ 45 h 863"/>
                <a:gd name="T26" fmla="*/ 11 w 662"/>
                <a:gd name="T27" fmla="*/ 45 h 863"/>
                <a:gd name="T28" fmla="*/ 11 w 662"/>
                <a:gd name="T29" fmla="*/ 45 h 863"/>
                <a:gd name="T30" fmla="*/ 10 w 662"/>
                <a:gd name="T31" fmla="*/ 17 h 863"/>
                <a:gd name="T32" fmla="*/ 10 w 662"/>
                <a:gd name="T33" fmla="*/ 17 h 863"/>
                <a:gd name="T34" fmla="*/ 17 w 662"/>
                <a:gd name="T35" fmla="*/ 6 h 863"/>
                <a:gd name="T36" fmla="*/ 26 w 662"/>
                <a:gd name="T37" fmla="*/ 17 h 863"/>
                <a:gd name="T38" fmla="*/ 18 w 662"/>
                <a:gd name="T39" fmla="*/ 25 h 863"/>
                <a:gd name="T40" fmla="*/ 10 w 662"/>
                <a:gd name="T41" fmla="*/ 17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2"/>
                <a:gd name="T64" fmla="*/ 0 h 863"/>
                <a:gd name="T65" fmla="*/ 662 w 662"/>
                <a:gd name="T66" fmla="*/ 863 h 8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19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16 w 440"/>
                <a:gd name="T1" fmla="*/ 9 h 621"/>
                <a:gd name="T2" fmla="*/ 16 w 440"/>
                <a:gd name="T3" fmla="*/ 9 h 621"/>
                <a:gd name="T4" fmla="*/ 12 w 440"/>
                <a:gd name="T5" fmla="*/ 8 h 621"/>
                <a:gd name="T6" fmla="*/ 7 w 440"/>
                <a:gd name="T7" fmla="*/ 12 h 621"/>
                <a:gd name="T8" fmla="*/ 13 w 440"/>
                <a:gd name="T9" fmla="*/ 18 h 621"/>
                <a:gd name="T10" fmla="*/ 20 w 440"/>
                <a:gd name="T11" fmla="*/ 30 h 621"/>
                <a:gd name="T12" fmla="*/ 8 w 440"/>
                <a:gd name="T13" fmla="*/ 43 h 621"/>
                <a:gd name="T14" fmla="*/ 5 w 440"/>
                <a:gd name="T15" fmla="*/ 42 h 621"/>
                <a:gd name="T16" fmla="*/ 5 w 440"/>
                <a:gd name="T17" fmla="*/ 33 h 621"/>
                <a:gd name="T18" fmla="*/ 9 w 440"/>
                <a:gd name="T19" fmla="*/ 36 h 621"/>
                <a:gd name="T20" fmla="*/ 12 w 440"/>
                <a:gd name="T21" fmla="*/ 31 h 621"/>
                <a:gd name="T22" fmla="*/ 6 w 440"/>
                <a:gd name="T23" fmla="*/ 25 h 621"/>
                <a:gd name="T24" fmla="*/ 0 w 440"/>
                <a:gd name="T25" fmla="*/ 12 h 621"/>
                <a:gd name="T26" fmla="*/ 11 w 440"/>
                <a:gd name="T27" fmla="*/ 0 h 621"/>
                <a:gd name="T28" fmla="*/ 18 w 440"/>
                <a:gd name="T29" fmla="*/ 6 h 621"/>
                <a:gd name="T30" fmla="*/ 16 w 440"/>
                <a:gd name="T31" fmla="*/ 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0"/>
                <a:gd name="T49" fmla="*/ 0 h 621"/>
                <a:gd name="T50" fmla="*/ 440 w 440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4" name="Ellipse 10"/>
          <p:cNvSpPr/>
          <p:nvPr userDrawn="1"/>
        </p:nvSpPr>
        <p:spPr>
          <a:xfrm>
            <a:off x="2662238" y="2"/>
            <a:ext cx="6481762" cy="4779169"/>
          </a:xfrm>
          <a:custGeom>
            <a:avLst/>
            <a:gdLst/>
            <a:ahLst/>
            <a:cxnLst/>
            <a:rect l="l" t="t" r="r" b="b"/>
            <a:pathLst>
              <a:path w="6482408" h="6371769">
                <a:moveTo>
                  <a:pt x="6475474" y="0"/>
                </a:moveTo>
                <a:lnTo>
                  <a:pt x="6482408" y="0"/>
                </a:lnTo>
                <a:lnTo>
                  <a:pt x="6482408" y="3725"/>
                </a:lnTo>
                <a:close/>
                <a:moveTo>
                  <a:pt x="1718766" y="0"/>
                </a:moveTo>
                <a:lnTo>
                  <a:pt x="2351642" y="0"/>
                </a:lnTo>
                <a:cubicBezTo>
                  <a:pt x="1063384" y="674391"/>
                  <a:pt x="193159" y="1962455"/>
                  <a:pt x="193159" y="3440427"/>
                </a:cubicBezTo>
                <a:cubicBezTo>
                  <a:pt x="193159" y="4605945"/>
                  <a:pt x="734332" y="5653362"/>
                  <a:pt x="1597647" y="6371769"/>
                </a:cubicBezTo>
                <a:lnTo>
                  <a:pt x="1380211" y="6371769"/>
                </a:lnTo>
                <a:cubicBezTo>
                  <a:pt x="528751" y="5606090"/>
                  <a:pt x="0" y="4524295"/>
                  <a:pt x="0" y="3325824"/>
                </a:cubicBezTo>
                <a:cubicBezTo>
                  <a:pt x="0" y="1974474"/>
                  <a:pt x="672252" y="771464"/>
                  <a:pt x="17187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5" name="Ellipse 40"/>
          <p:cNvSpPr/>
          <p:nvPr userDrawn="1"/>
        </p:nvSpPr>
        <p:spPr>
          <a:xfrm>
            <a:off x="2843809" y="2"/>
            <a:ext cx="6300787" cy="4779169"/>
          </a:xfrm>
          <a:custGeom>
            <a:avLst/>
            <a:gdLst/>
            <a:ahLst/>
            <a:cxnLst/>
            <a:rect l="l" t="t" r="r" b="b"/>
            <a:pathLst>
              <a:path w="6289249" h="6371768">
                <a:moveTo>
                  <a:pt x="2158485" y="0"/>
                </a:moveTo>
                <a:lnTo>
                  <a:pt x="6282313" y="0"/>
                </a:lnTo>
                <a:lnTo>
                  <a:pt x="6289249" y="3726"/>
                </a:lnTo>
                <a:lnTo>
                  <a:pt x="6289249" y="6371768"/>
                </a:lnTo>
                <a:lnTo>
                  <a:pt x="1404486" y="6371768"/>
                </a:lnTo>
                <a:cubicBezTo>
                  <a:pt x="541172" y="5653361"/>
                  <a:pt x="0" y="4605945"/>
                  <a:pt x="0" y="3440428"/>
                </a:cubicBezTo>
                <a:cubicBezTo>
                  <a:pt x="0" y="1962455"/>
                  <a:pt x="870226" y="674391"/>
                  <a:pt x="2158485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Untertitel 2"/>
          <p:cNvSpPr>
            <a:spLocks noGrp="1"/>
          </p:cNvSpPr>
          <p:nvPr>
            <p:ph type="subTitle" idx="1"/>
          </p:nvPr>
        </p:nvSpPr>
        <p:spPr>
          <a:xfrm>
            <a:off x="3236229" y="2004746"/>
            <a:ext cx="5909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2400" noProof="0" dirty="0" smtClean="0">
                <a:ea typeface="+mn-ea"/>
                <a:cs typeface="+mn-cs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29" name="Titel 1"/>
          <p:cNvSpPr>
            <a:spLocks noGrp="1"/>
          </p:cNvSpPr>
          <p:nvPr>
            <p:ph type="ctrTitle"/>
          </p:nvPr>
        </p:nvSpPr>
        <p:spPr>
          <a:xfrm>
            <a:off x="3236228" y="1493950"/>
            <a:ext cx="5907772" cy="4431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3600" b="1" cap="all" baseline="0">
                <a:latin typeface="+mn-lt"/>
                <a:cs typeface="Arial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377892"/>
      </p:ext>
    </p:extLst>
  </p:cSld>
  <p:clrMapOvr>
    <a:masterClrMapping/>
  </p:clrMapOvr>
  <p:transition>
    <p:fade/>
  </p:transition>
  <p:hf sldNum="0" hdr="0" ft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9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36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92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92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82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7" y="688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300" b="1" cap="all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60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ADA8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12"/>
          </p:nvPr>
        </p:nvSpPr>
        <p:spPr>
          <a:xfrm>
            <a:off x="335518" y="844154"/>
            <a:ext cx="8424555" cy="3618309"/>
          </a:xfrm>
          <a:prstGeom prst="rect">
            <a:avLst/>
          </a:prstGeom>
        </p:spPr>
        <p:txBody>
          <a:bodyPr/>
          <a:lstStyle>
            <a:lvl1pPr marL="285750" indent="-285750" algn="just">
              <a:buFont typeface="Wingdings" panose="05000000000000000000" pitchFamily="2" charset="2"/>
              <a:buChar char="q"/>
              <a:defRPr sz="1700">
                <a:solidFill>
                  <a:srgbClr val="003366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solidFill>
                  <a:srgbClr val="003366"/>
                </a:solidFill>
              </a:defRPr>
            </a:lvl2pPr>
            <a:lvl3pPr>
              <a:defRPr sz="1500">
                <a:solidFill>
                  <a:srgbClr val="003366"/>
                </a:solidFill>
              </a:defRPr>
            </a:lvl3pPr>
            <a:lvl4pPr>
              <a:defRPr sz="1400">
                <a:solidFill>
                  <a:srgbClr val="003366"/>
                </a:solidFill>
              </a:defRPr>
            </a:lvl4pPr>
            <a:lvl5pPr marL="2057400" indent="-228600">
              <a:buFont typeface="Wingdings" panose="05000000000000000000" pitchFamily="2" charset="2"/>
              <a:buChar char="}"/>
              <a:defRPr sz="1300" i="1">
                <a:solidFill>
                  <a:srgbClr val="003366"/>
                </a:solidFill>
                <a:latin typeface="Segoe Print" panose="02000600000000000000" pitchFamily="2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83636010"/>
      </p:ext>
    </p:extLst>
  </p:cSld>
  <p:clrMapOvr>
    <a:masterClrMapping/>
  </p:clrMapOvr>
  <p:transition>
    <p:fade/>
  </p:transition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49803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0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84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84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688"/>
            <a:ext cx="7854783" cy="51883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1680" b="1" cap="all" baseline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56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2060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4601944"/>
      </p:ext>
    </p:extLst>
  </p:cSld>
  <p:clrMapOvr>
    <a:masterClrMapping/>
  </p:clrMapOvr>
  <p:transition>
    <p:fade/>
  </p:transition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400650"/>
            <a:ext cx="6297018" cy="42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04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2"/>
          <p:cNvSpPr/>
          <p:nvPr userDrawn="1"/>
        </p:nvSpPr>
        <p:spPr>
          <a:xfrm>
            <a:off x="29685" y="841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9799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2662238" y="551855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4880557" y="1604764"/>
            <a:ext cx="387450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C0000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580044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hapit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442911"/>
            <a:ext cx="6585050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6792250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28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483768" y="566738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4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127555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93665" y="681540"/>
            <a:ext cx="3443287" cy="383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7806863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52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1678" y="416389"/>
            <a:ext cx="6369026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95576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610404" y="532210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4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391526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76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" y="532210"/>
            <a:ext cx="5216898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4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764879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4000" y="643469"/>
            <a:ext cx="8646971" cy="45704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emphasis part of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4000" y="243084"/>
            <a:ext cx="6718167" cy="442661"/>
          </a:xfrm>
        </p:spPr>
        <p:txBody>
          <a:bodyPr anchor="b">
            <a:normAutofit/>
          </a:bodyPr>
          <a:lstStyle>
            <a:lvl1pPr marL="0" indent="0">
              <a:buNone/>
              <a:defRPr sz="1900"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TAG LINE OR BEGINNING OF TITLE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2" hasCustomPrompt="1"/>
          </p:nvPr>
        </p:nvSpPr>
        <p:spPr>
          <a:xfrm>
            <a:off x="947456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929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3196468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147915" y="1239839"/>
            <a:ext cx="684522" cy="57877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50" baseline="0"/>
            </a:lvl1pPr>
          </a:lstStyle>
          <a:p>
            <a:r>
              <a:rPr lang="en-GB" dirty="0"/>
              <a:t>Insert picture from file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3525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196476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3728" y="1918036"/>
            <a:ext cx="2625725" cy="947738"/>
          </a:xfrm>
        </p:spPr>
        <p:txBody>
          <a:bodyPr>
            <a:noAutofit/>
          </a:bodyPr>
          <a:lstStyle>
            <a:lvl3pPr>
              <a:defRPr baseline="0"/>
            </a:lvl3pPr>
            <a:lvl4pPr>
              <a:defRPr baseline="0"/>
            </a:lvl4pPr>
            <a:lvl5pPr>
              <a:defRPr/>
            </a:lvl5pPr>
          </a:lstStyle>
          <a:p>
            <a:pPr lvl="2"/>
            <a:r>
              <a:rPr lang="en-US" dirty="0"/>
              <a:t>1st Level</a:t>
            </a:r>
          </a:p>
          <a:p>
            <a:pPr lvl="3"/>
            <a:r>
              <a:rPr lang="en-US" dirty="0"/>
              <a:t>2nd Level</a:t>
            </a:r>
          </a:p>
          <a:p>
            <a:pPr lvl="4"/>
            <a:r>
              <a:rPr lang="en-US" dirty="0"/>
              <a:t>3rd Level</a:t>
            </a:r>
            <a:endParaRPr lang="en-GB" dirty="0"/>
          </a:p>
        </p:txBody>
      </p:sp>
      <p:sp>
        <p:nvSpPr>
          <p:cNvPr id="2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3880994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4" hasCustomPrompt="1"/>
          </p:nvPr>
        </p:nvSpPr>
        <p:spPr>
          <a:xfrm>
            <a:off x="6832437" y="1239839"/>
            <a:ext cx="1941711" cy="578779"/>
          </a:xfrm>
          <a:prstGeom prst="rect">
            <a:avLst/>
          </a:prstGeom>
          <a:solidFill>
            <a:schemeClr val="accent6"/>
          </a:solidFill>
        </p:spPr>
        <p:txBody>
          <a:bodyPr lIns="90000" tIns="90000" rIns="90000" bIns="90000" anchor="ctr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 cap="none">
                <a:solidFill>
                  <a:schemeClr val="bg1"/>
                </a:solidFill>
              </a:defRPr>
            </a:lvl1pPr>
            <a:lvl2pPr marL="533400" indent="-285750">
              <a:defRPr>
                <a:solidFill>
                  <a:schemeClr val="bg1"/>
                </a:solidFill>
              </a:defRPr>
            </a:lvl2pPr>
            <a:lvl3pPr marL="898525" indent="-228600">
              <a:defRPr>
                <a:solidFill>
                  <a:schemeClr val="bg1"/>
                </a:solidFill>
              </a:defRPr>
            </a:lvl3pPr>
            <a:lvl4pPr marL="1257300" indent="-228600">
              <a:defRPr>
                <a:solidFill>
                  <a:schemeClr val="bg1"/>
                </a:solidFill>
              </a:defRPr>
            </a:lvl4pPr>
            <a:lvl5pPr marL="16129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25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29" name="Picture 57" descr="C:\Users\PROD-VIRGINE\Desktop\ipsos\images\untitled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17935"/>
            <a:ext cx="3562349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300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4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296967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601" name="Picture 36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" y="1"/>
            <a:ext cx="9140825" cy="47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24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c 25"/>
          <p:cNvSpPr/>
          <p:nvPr userDrawn="1"/>
        </p:nvSpPr>
        <p:spPr>
          <a:xfrm>
            <a:off x="3175" y="0"/>
            <a:ext cx="2123728" cy="4779170"/>
          </a:xfrm>
          <a:custGeom>
            <a:avLst/>
            <a:gdLst>
              <a:gd name="connsiteX0" fmla="*/ 6693736 w 8772472"/>
              <a:gd name="connsiteY0" fmla="*/ 8551558 h 14436614"/>
              <a:gd name="connsiteX1" fmla="*/ 8769621 w 8772472"/>
              <a:gd name="connsiteY1" fmla="*/ 8551558 h 14436614"/>
              <a:gd name="connsiteX2" fmla="*/ 7530259 w 8772472"/>
              <a:gd name="connsiteY2" fmla="*/ 13273915 h 14436614"/>
              <a:gd name="connsiteX3" fmla="*/ 6693736 w 8772472"/>
              <a:gd name="connsiteY3" fmla="*/ 14436614 h 14436614"/>
              <a:gd name="connsiteX4" fmla="*/ 6693736 w 8772472"/>
              <a:gd name="connsiteY4" fmla="*/ 8551558 h 14436614"/>
              <a:gd name="connsiteX5" fmla="*/ 0 w 8772472"/>
              <a:gd name="connsiteY5" fmla="*/ 0 h 14436614"/>
              <a:gd name="connsiteX6" fmla="*/ 63 w 8772472"/>
              <a:gd name="connsiteY6" fmla="*/ 0 h 14436614"/>
              <a:gd name="connsiteX7" fmla="*/ 0 w 8772472"/>
              <a:gd name="connsiteY7" fmla="*/ 0 h 14436614"/>
              <a:gd name="connsiteX0" fmla="*/ 0 w 2078736"/>
              <a:gd name="connsiteY0" fmla="*/ 0 h 5885056"/>
              <a:gd name="connsiteX1" fmla="*/ 2075885 w 2078736"/>
              <a:gd name="connsiteY1" fmla="*/ 0 h 5885056"/>
              <a:gd name="connsiteX2" fmla="*/ 836523 w 2078736"/>
              <a:gd name="connsiteY2" fmla="*/ 4722357 h 5885056"/>
              <a:gd name="connsiteX3" fmla="*/ 0 w 2078736"/>
              <a:gd name="connsiteY3" fmla="*/ 5885056 h 5885056"/>
              <a:gd name="connsiteX4" fmla="*/ 0 w 2078736"/>
              <a:gd name="connsiteY4" fmla="*/ 0 h 58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8736" h="5885056">
                <a:moveTo>
                  <a:pt x="0" y="0"/>
                </a:moveTo>
                <a:lnTo>
                  <a:pt x="2075885" y="0"/>
                </a:lnTo>
                <a:cubicBezTo>
                  <a:pt x="2117507" y="1632083"/>
                  <a:pt x="1703473" y="3271937"/>
                  <a:pt x="836523" y="4722357"/>
                </a:cubicBezTo>
                <a:cubicBezTo>
                  <a:pt x="588708" y="5136956"/>
                  <a:pt x="309735" y="5526290"/>
                  <a:pt x="0" y="58850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Arc 3"/>
          <p:cNvSpPr/>
          <p:nvPr userDrawn="1"/>
        </p:nvSpPr>
        <p:spPr>
          <a:xfrm>
            <a:off x="3175" y="2"/>
            <a:ext cx="1776413" cy="4779169"/>
          </a:xfrm>
          <a:custGeom>
            <a:avLst/>
            <a:gdLst/>
            <a:ahLst/>
            <a:cxnLst/>
            <a:rect l="l" t="t" r="r" b="b"/>
            <a:pathLst>
              <a:path w="1777200" h="5668420">
                <a:moveTo>
                  <a:pt x="0" y="0"/>
                </a:moveTo>
                <a:lnTo>
                  <a:pt x="1768724" y="0"/>
                </a:lnTo>
                <a:cubicBezTo>
                  <a:pt x="1842864" y="1684551"/>
                  <a:pt x="1430582" y="3384278"/>
                  <a:pt x="535352" y="4882011"/>
                </a:cubicBezTo>
                <a:cubicBezTo>
                  <a:pt x="371375" y="5156347"/>
                  <a:pt x="193756" y="5419621"/>
                  <a:pt x="0" y="5668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81000" y="285756"/>
            <a:ext cx="1079500" cy="726281"/>
            <a:chOff x="1352" y="681"/>
            <a:chExt cx="3519" cy="3153"/>
          </a:xfrm>
        </p:grpSpPr>
        <p:sp>
          <p:nvSpPr>
            <p:cNvPr id="9" name="Freeform 5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15 h 3449"/>
                <a:gd name="T2" fmla="*/ 0 w 3862"/>
                <a:gd name="T3" fmla="*/ 215 h 3449"/>
                <a:gd name="T4" fmla="*/ 0 w 3862"/>
                <a:gd name="T5" fmla="*/ 0 h 3449"/>
                <a:gd name="T6" fmla="*/ 207 w 3862"/>
                <a:gd name="T7" fmla="*/ 0 h 3449"/>
                <a:gd name="T8" fmla="*/ 186 w 3862"/>
                <a:gd name="T9" fmla="*/ 215 h 3449"/>
                <a:gd name="T10" fmla="*/ 0 w 3862"/>
                <a:gd name="T11" fmla="*/ 215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2"/>
                <a:gd name="T19" fmla="*/ 0 h 3449"/>
                <a:gd name="T20" fmla="*/ 3862 w 3862"/>
                <a:gd name="T21" fmla="*/ 3449 h 3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6 w 81"/>
                <a:gd name="T1" fmla="*/ 2 h 66"/>
                <a:gd name="T2" fmla="*/ 6 w 81"/>
                <a:gd name="T3" fmla="*/ 2 h 66"/>
                <a:gd name="T4" fmla="*/ 0 w 81"/>
                <a:gd name="T5" fmla="*/ 2 h 66"/>
                <a:gd name="T6" fmla="*/ 6 w 81"/>
                <a:gd name="T7" fmla="*/ 2 h 66"/>
                <a:gd name="T8" fmla="*/ 7 w 81"/>
                <a:gd name="T9" fmla="*/ 0 h 66"/>
                <a:gd name="T10" fmla="*/ 6 w 81"/>
                <a:gd name="T11" fmla="*/ 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6"/>
                <a:gd name="T20" fmla="*/ 81 w 81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 w 81"/>
                <a:gd name="T1" fmla="*/ 1 h 63"/>
                <a:gd name="T2" fmla="*/ 2 w 81"/>
                <a:gd name="T3" fmla="*/ 1 h 63"/>
                <a:gd name="T4" fmla="*/ 0 w 81"/>
                <a:gd name="T5" fmla="*/ 0 h 63"/>
                <a:gd name="T6" fmla="*/ 2 w 81"/>
                <a:gd name="T7" fmla="*/ 3 h 63"/>
                <a:gd name="T8" fmla="*/ 2 w 81"/>
                <a:gd name="T9" fmla="*/ 3 h 63"/>
                <a:gd name="T10" fmla="*/ 2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3"/>
                <a:gd name="T20" fmla="*/ 81 w 8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8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4 w 96"/>
                <a:gd name="T1" fmla="*/ 9 h 79"/>
                <a:gd name="T2" fmla="*/ 4 w 96"/>
                <a:gd name="T3" fmla="*/ 9 h 79"/>
                <a:gd name="T4" fmla="*/ 0 w 96"/>
                <a:gd name="T5" fmla="*/ 13 h 79"/>
                <a:gd name="T6" fmla="*/ 4 w 96"/>
                <a:gd name="T7" fmla="*/ 9 h 79"/>
                <a:gd name="T8" fmla="*/ 4 w 96"/>
                <a:gd name="T9" fmla="*/ 0 h 79"/>
                <a:gd name="T10" fmla="*/ 4 w 96"/>
                <a:gd name="T11" fmla="*/ 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36 w 77"/>
                <a:gd name="T1" fmla="*/ 22 h 77"/>
                <a:gd name="T2" fmla="*/ 36 w 77"/>
                <a:gd name="T3" fmla="*/ 22 h 77"/>
                <a:gd name="T4" fmla="*/ 33 w 77"/>
                <a:gd name="T5" fmla="*/ 0 h 77"/>
                <a:gd name="T6" fmla="*/ 0 w 77"/>
                <a:gd name="T7" fmla="*/ 38 h 77"/>
                <a:gd name="T8" fmla="*/ 0 w 77"/>
                <a:gd name="T9" fmla="*/ 38 h 77"/>
                <a:gd name="T10" fmla="*/ 36 w 77"/>
                <a:gd name="T11" fmla="*/ 2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77"/>
                <a:gd name="T20" fmla="*/ 77 w 77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10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3 h 74"/>
                <a:gd name="T2" fmla="*/ 0 w 90"/>
                <a:gd name="T3" fmla="*/ 3 h 74"/>
                <a:gd name="T4" fmla="*/ 11 w 90"/>
                <a:gd name="T5" fmla="*/ 3 h 74"/>
                <a:gd name="T6" fmla="*/ 19 w 90"/>
                <a:gd name="T7" fmla="*/ 3 h 74"/>
                <a:gd name="T8" fmla="*/ 23 w 90"/>
                <a:gd name="T9" fmla="*/ 3 h 74"/>
                <a:gd name="T10" fmla="*/ 0 w 90"/>
                <a:gd name="T11" fmla="*/ 3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74"/>
                <a:gd name="T20" fmla="*/ 90 w 90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11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28 h 72"/>
                <a:gd name="T6" fmla="*/ 45 w 88"/>
                <a:gd name="T7" fmla="*/ 172 h 72"/>
                <a:gd name="T8" fmla="*/ 46 w 88"/>
                <a:gd name="T9" fmla="*/ 74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72"/>
                <a:gd name="T20" fmla="*/ 88 w 8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12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 w 86"/>
                <a:gd name="T1" fmla="*/ 7 h 92"/>
                <a:gd name="T2" fmla="*/ 4 w 86"/>
                <a:gd name="T3" fmla="*/ 7 h 92"/>
                <a:gd name="T4" fmla="*/ 4 w 86"/>
                <a:gd name="T5" fmla="*/ 0 h 92"/>
                <a:gd name="T6" fmla="*/ 4 w 86"/>
                <a:gd name="T7" fmla="*/ 11 h 92"/>
                <a:gd name="T8" fmla="*/ 4 w 86"/>
                <a:gd name="T9" fmla="*/ 17 h 92"/>
                <a:gd name="T10" fmla="*/ 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92"/>
                <a:gd name="T20" fmla="*/ 86 w 86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13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36 w 724"/>
                <a:gd name="T1" fmla="*/ 43 h 1845"/>
                <a:gd name="T2" fmla="*/ 36 w 724"/>
                <a:gd name="T3" fmla="*/ 43 h 1845"/>
                <a:gd name="T4" fmla="*/ 26 w 724"/>
                <a:gd name="T5" fmla="*/ 41 h 1845"/>
                <a:gd name="T6" fmla="*/ 38 w 724"/>
                <a:gd name="T7" fmla="*/ 39 h 1845"/>
                <a:gd name="T8" fmla="*/ 39 w 724"/>
                <a:gd name="T9" fmla="*/ 41 h 1845"/>
                <a:gd name="T10" fmla="*/ 36 w 724"/>
                <a:gd name="T11" fmla="*/ 43 h 1845"/>
                <a:gd name="T12" fmla="*/ 36 w 724"/>
                <a:gd name="T13" fmla="*/ 43 h 1845"/>
                <a:gd name="T14" fmla="*/ 50 w 724"/>
                <a:gd name="T15" fmla="*/ 45 h 1845"/>
                <a:gd name="T16" fmla="*/ 50 w 724"/>
                <a:gd name="T17" fmla="*/ 45 h 1845"/>
                <a:gd name="T18" fmla="*/ 46 w 724"/>
                <a:gd name="T19" fmla="*/ 37 h 1845"/>
                <a:gd name="T20" fmla="*/ 50 w 724"/>
                <a:gd name="T21" fmla="*/ 34 h 1845"/>
                <a:gd name="T22" fmla="*/ 50 w 724"/>
                <a:gd name="T23" fmla="*/ 25 h 1845"/>
                <a:gd name="T24" fmla="*/ 50 w 724"/>
                <a:gd name="T25" fmla="*/ 24 h 1845"/>
                <a:gd name="T26" fmla="*/ 50 w 724"/>
                <a:gd name="T27" fmla="*/ 22 h 1845"/>
                <a:gd name="T28" fmla="*/ 49 w 724"/>
                <a:gd name="T29" fmla="*/ 18 h 1845"/>
                <a:gd name="T30" fmla="*/ 46 w 724"/>
                <a:gd name="T31" fmla="*/ 15 h 1845"/>
                <a:gd name="T32" fmla="*/ 47 w 724"/>
                <a:gd name="T33" fmla="*/ 14 h 1845"/>
                <a:gd name="T34" fmla="*/ 44 w 724"/>
                <a:gd name="T35" fmla="*/ 13 h 1845"/>
                <a:gd name="T36" fmla="*/ 41 w 724"/>
                <a:gd name="T37" fmla="*/ 12 h 1845"/>
                <a:gd name="T38" fmla="*/ 41 w 724"/>
                <a:gd name="T39" fmla="*/ 10 h 1845"/>
                <a:gd name="T40" fmla="*/ 38 w 724"/>
                <a:gd name="T41" fmla="*/ 11 h 1845"/>
                <a:gd name="T42" fmla="*/ 38 w 724"/>
                <a:gd name="T43" fmla="*/ 8 h 1845"/>
                <a:gd name="T44" fmla="*/ 34 w 724"/>
                <a:gd name="T45" fmla="*/ 9 h 1845"/>
                <a:gd name="T46" fmla="*/ 32 w 724"/>
                <a:gd name="T47" fmla="*/ 5 h 1845"/>
                <a:gd name="T48" fmla="*/ 30 w 724"/>
                <a:gd name="T49" fmla="*/ 6 h 1845"/>
                <a:gd name="T50" fmla="*/ 28 w 724"/>
                <a:gd name="T51" fmla="*/ 8 h 1845"/>
                <a:gd name="T52" fmla="*/ 28 w 724"/>
                <a:gd name="T53" fmla="*/ 5 h 1845"/>
                <a:gd name="T54" fmla="*/ 27 w 724"/>
                <a:gd name="T55" fmla="*/ 5 h 1845"/>
                <a:gd name="T56" fmla="*/ 25 w 724"/>
                <a:gd name="T57" fmla="*/ 5 h 1845"/>
                <a:gd name="T58" fmla="*/ 22 w 724"/>
                <a:gd name="T59" fmla="*/ 5 h 1845"/>
                <a:gd name="T60" fmla="*/ 23 w 724"/>
                <a:gd name="T61" fmla="*/ 5 h 1845"/>
                <a:gd name="T62" fmla="*/ 19 w 724"/>
                <a:gd name="T63" fmla="*/ 5 h 1845"/>
                <a:gd name="T64" fmla="*/ 17 w 724"/>
                <a:gd name="T65" fmla="*/ 5 h 1845"/>
                <a:gd name="T66" fmla="*/ 21 w 724"/>
                <a:gd name="T67" fmla="*/ 5 h 1845"/>
                <a:gd name="T68" fmla="*/ 17 w 724"/>
                <a:gd name="T69" fmla="*/ 5 h 1845"/>
                <a:gd name="T70" fmla="*/ 14 w 724"/>
                <a:gd name="T71" fmla="*/ 5 h 1845"/>
                <a:gd name="T72" fmla="*/ 15 w 724"/>
                <a:gd name="T73" fmla="*/ 5 h 1845"/>
                <a:gd name="T74" fmla="*/ 14 w 724"/>
                <a:gd name="T75" fmla="*/ 5 h 1845"/>
                <a:gd name="T76" fmla="*/ 14 w 724"/>
                <a:gd name="T77" fmla="*/ 5 h 1845"/>
                <a:gd name="T78" fmla="*/ 12 w 724"/>
                <a:gd name="T79" fmla="*/ 5 h 1845"/>
                <a:gd name="T80" fmla="*/ 11 w 724"/>
                <a:gd name="T81" fmla="*/ 5 h 1845"/>
                <a:gd name="T82" fmla="*/ 6 w 724"/>
                <a:gd name="T83" fmla="*/ 5 h 1845"/>
                <a:gd name="T84" fmla="*/ 6 w 724"/>
                <a:gd name="T85" fmla="*/ 5 h 1845"/>
                <a:gd name="T86" fmla="*/ 6 w 724"/>
                <a:gd name="T87" fmla="*/ 5 h 1845"/>
                <a:gd name="T88" fmla="*/ 5 w 724"/>
                <a:gd name="T89" fmla="*/ 96 h 1845"/>
                <a:gd name="T90" fmla="*/ 0 w 724"/>
                <a:gd name="T91" fmla="*/ 96 h 1845"/>
                <a:gd name="T92" fmla="*/ 14 w 724"/>
                <a:gd name="T93" fmla="*/ 96 h 1845"/>
                <a:gd name="T94" fmla="*/ 42 w 724"/>
                <a:gd name="T95" fmla="*/ 96 h 1845"/>
                <a:gd name="T96" fmla="*/ 49 w 724"/>
                <a:gd name="T97" fmla="*/ 96 h 1845"/>
                <a:gd name="T98" fmla="*/ 33 w 724"/>
                <a:gd name="T99" fmla="*/ 95 h 1845"/>
                <a:gd name="T100" fmla="*/ 21 w 724"/>
                <a:gd name="T101" fmla="*/ 87 h 1845"/>
                <a:gd name="T102" fmla="*/ 18 w 724"/>
                <a:gd name="T103" fmla="*/ 84 h 1845"/>
                <a:gd name="T104" fmla="*/ 18 w 724"/>
                <a:gd name="T105" fmla="*/ 76 h 1845"/>
                <a:gd name="T106" fmla="*/ 25 w 724"/>
                <a:gd name="T107" fmla="*/ 74 h 1845"/>
                <a:gd name="T108" fmla="*/ 46 w 724"/>
                <a:gd name="T109" fmla="*/ 72 h 1845"/>
                <a:gd name="T110" fmla="*/ 47 w 724"/>
                <a:gd name="T111" fmla="*/ 68 h 1845"/>
                <a:gd name="T112" fmla="*/ 48 w 724"/>
                <a:gd name="T113" fmla="*/ 65 h 1845"/>
                <a:gd name="T114" fmla="*/ 50 w 724"/>
                <a:gd name="T115" fmla="*/ 62 h 1845"/>
                <a:gd name="T116" fmla="*/ 46 w 724"/>
                <a:gd name="T117" fmla="*/ 59 h 1845"/>
                <a:gd name="T118" fmla="*/ 50 w 724"/>
                <a:gd name="T119" fmla="*/ 57 h 1845"/>
                <a:gd name="T120" fmla="*/ 49 w 724"/>
                <a:gd name="T121" fmla="*/ 54 h 1845"/>
                <a:gd name="T122" fmla="*/ 54 w 724"/>
                <a:gd name="T123" fmla="*/ 50 h 1845"/>
                <a:gd name="T124" fmla="*/ 50 w 724"/>
                <a:gd name="T125" fmla="*/ 45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4"/>
                <a:gd name="T190" fmla="*/ 0 h 1845"/>
                <a:gd name="T191" fmla="*/ 724 w 724"/>
                <a:gd name="T192" fmla="*/ 1845 h 184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14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06 w 2011"/>
                <a:gd name="T1" fmla="*/ 131 h 3449"/>
                <a:gd name="T2" fmla="*/ 0 w 2011"/>
                <a:gd name="T3" fmla="*/ 215 h 3449"/>
                <a:gd name="T4" fmla="*/ 105 w 2011"/>
                <a:gd name="T5" fmla="*/ 0 h 3449"/>
                <a:gd name="T6" fmla="*/ 106 w 2011"/>
                <a:gd name="T7" fmla="*/ 22 h 3449"/>
                <a:gd name="T8" fmla="*/ 106 w 2011"/>
                <a:gd name="T9" fmla="*/ 24 h 3449"/>
                <a:gd name="T10" fmla="*/ 101 w 2011"/>
                <a:gd name="T11" fmla="*/ 20 h 3449"/>
                <a:gd name="T12" fmla="*/ 100 w 2011"/>
                <a:gd name="T13" fmla="*/ 24 h 3449"/>
                <a:gd name="T14" fmla="*/ 98 w 2011"/>
                <a:gd name="T15" fmla="*/ 26 h 3449"/>
                <a:gd name="T16" fmla="*/ 96 w 2011"/>
                <a:gd name="T17" fmla="*/ 22 h 3449"/>
                <a:gd name="T18" fmla="*/ 94 w 2011"/>
                <a:gd name="T19" fmla="*/ 22 h 3449"/>
                <a:gd name="T20" fmla="*/ 91 w 2011"/>
                <a:gd name="T21" fmla="*/ 31 h 3449"/>
                <a:gd name="T22" fmla="*/ 87 w 2011"/>
                <a:gd name="T23" fmla="*/ 26 h 3449"/>
                <a:gd name="T24" fmla="*/ 85 w 2011"/>
                <a:gd name="T25" fmla="*/ 26 h 3449"/>
                <a:gd name="T26" fmla="*/ 86 w 2011"/>
                <a:gd name="T27" fmla="*/ 31 h 3449"/>
                <a:gd name="T28" fmla="*/ 79 w 2011"/>
                <a:gd name="T29" fmla="*/ 31 h 3449"/>
                <a:gd name="T30" fmla="*/ 79 w 2011"/>
                <a:gd name="T31" fmla="*/ 34 h 3449"/>
                <a:gd name="T32" fmla="*/ 75 w 2011"/>
                <a:gd name="T33" fmla="*/ 31 h 3449"/>
                <a:gd name="T34" fmla="*/ 79 w 2011"/>
                <a:gd name="T35" fmla="*/ 36 h 3449"/>
                <a:gd name="T36" fmla="*/ 77 w 2011"/>
                <a:gd name="T37" fmla="*/ 37 h 3449"/>
                <a:gd name="T38" fmla="*/ 76 w 2011"/>
                <a:gd name="T39" fmla="*/ 37 h 3449"/>
                <a:gd name="T40" fmla="*/ 74 w 2011"/>
                <a:gd name="T41" fmla="*/ 40 h 3449"/>
                <a:gd name="T42" fmla="*/ 76 w 2011"/>
                <a:gd name="T43" fmla="*/ 39 h 3449"/>
                <a:gd name="T44" fmla="*/ 76 w 2011"/>
                <a:gd name="T45" fmla="*/ 44 h 3449"/>
                <a:gd name="T46" fmla="*/ 73 w 2011"/>
                <a:gd name="T47" fmla="*/ 45 h 3449"/>
                <a:gd name="T48" fmla="*/ 75 w 2011"/>
                <a:gd name="T49" fmla="*/ 49 h 3449"/>
                <a:gd name="T50" fmla="*/ 70 w 2011"/>
                <a:gd name="T51" fmla="*/ 47 h 3449"/>
                <a:gd name="T52" fmla="*/ 65 w 2011"/>
                <a:gd name="T53" fmla="*/ 47 h 3449"/>
                <a:gd name="T54" fmla="*/ 64 w 2011"/>
                <a:gd name="T55" fmla="*/ 51 h 3449"/>
                <a:gd name="T56" fmla="*/ 71 w 2011"/>
                <a:gd name="T57" fmla="*/ 53 h 3449"/>
                <a:gd name="T58" fmla="*/ 69 w 2011"/>
                <a:gd name="T59" fmla="*/ 54 h 3449"/>
                <a:gd name="T60" fmla="*/ 69 w 2011"/>
                <a:gd name="T61" fmla="*/ 59 h 3449"/>
                <a:gd name="T62" fmla="*/ 72 w 2011"/>
                <a:gd name="T63" fmla="*/ 59 h 3449"/>
                <a:gd name="T64" fmla="*/ 69 w 2011"/>
                <a:gd name="T65" fmla="*/ 65 h 3449"/>
                <a:gd name="T66" fmla="*/ 70 w 2011"/>
                <a:gd name="T67" fmla="*/ 69 h 3449"/>
                <a:gd name="T68" fmla="*/ 68 w 2011"/>
                <a:gd name="T69" fmla="*/ 73 h 3449"/>
                <a:gd name="T70" fmla="*/ 65 w 2011"/>
                <a:gd name="T71" fmla="*/ 77 h 3449"/>
                <a:gd name="T72" fmla="*/ 68 w 2011"/>
                <a:gd name="T73" fmla="*/ 78 h 3449"/>
                <a:gd name="T74" fmla="*/ 69 w 2011"/>
                <a:gd name="T75" fmla="*/ 81 h 3449"/>
                <a:gd name="T76" fmla="*/ 72 w 2011"/>
                <a:gd name="T77" fmla="*/ 85 h 3449"/>
                <a:gd name="T78" fmla="*/ 76 w 2011"/>
                <a:gd name="T79" fmla="*/ 88 h 3449"/>
                <a:gd name="T80" fmla="*/ 79 w 2011"/>
                <a:gd name="T81" fmla="*/ 85 h 3449"/>
                <a:gd name="T82" fmla="*/ 79 w 2011"/>
                <a:gd name="T83" fmla="*/ 92 h 3449"/>
                <a:gd name="T84" fmla="*/ 85 w 2011"/>
                <a:gd name="T85" fmla="*/ 92 h 3449"/>
                <a:gd name="T86" fmla="*/ 84 w 2011"/>
                <a:gd name="T87" fmla="*/ 93 h 3449"/>
                <a:gd name="T88" fmla="*/ 86 w 2011"/>
                <a:gd name="T89" fmla="*/ 96 h 3449"/>
                <a:gd name="T90" fmla="*/ 87 w 2011"/>
                <a:gd name="T91" fmla="*/ 100 h 3449"/>
                <a:gd name="T92" fmla="*/ 89 w 2011"/>
                <a:gd name="T93" fmla="*/ 99 h 3449"/>
                <a:gd name="T94" fmla="*/ 92 w 2011"/>
                <a:gd name="T95" fmla="*/ 94 h 3449"/>
                <a:gd name="T96" fmla="*/ 95 w 2011"/>
                <a:gd name="T97" fmla="*/ 98 h 3449"/>
                <a:gd name="T98" fmla="*/ 96 w 2011"/>
                <a:gd name="T99" fmla="*/ 105 h 3449"/>
                <a:gd name="T100" fmla="*/ 99 w 2011"/>
                <a:gd name="T101" fmla="*/ 105 h 3449"/>
                <a:gd name="T102" fmla="*/ 96 w 2011"/>
                <a:gd name="T103" fmla="*/ 115 h 3449"/>
                <a:gd name="T104" fmla="*/ 76 w 2011"/>
                <a:gd name="T105" fmla="*/ 129 h 3449"/>
                <a:gd name="T106" fmla="*/ 87 w 2011"/>
                <a:gd name="T107" fmla="*/ 131 h 3449"/>
                <a:gd name="T108" fmla="*/ 106 w 2011"/>
                <a:gd name="T109" fmla="*/ 131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1"/>
                <a:gd name="T166" fmla="*/ 0 h 3449"/>
                <a:gd name="T167" fmla="*/ 2011 w 2011"/>
                <a:gd name="T168" fmla="*/ 3449 h 3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15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17 w 639"/>
                <a:gd name="T1" fmla="*/ 43 h 621"/>
                <a:gd name="T2" fmla="*/ 17 w 639"/>
                <a:gd name="T3" fmla="*/ 43 h 621"/>
                <a:gd name="T4" fmla="*/ 34 w 639"/>
                <a:gd name="T5" fmla="*/ 22 h 621"/>
                <a:gd name="T6" fmla="*/ 17 w 639"/>
                <a:gd name="T7" fmla="*/ 0 h 621"/>
                <a:gd name="T8" fmla="*/ 0 w 639"/>
                <a:gd name="T9" fmla="*/ 22 h 621"/>
                <a:gd name="T10" fmla="*/ 17 w 639"/>
                <a:gd name="T11" fmla="*/ 43 h 621"/>
                <a:gd name="T12" fmla="*/ 17 w 639"/>
                <a:gd name="T13" fmla="*/ 43 h 621"/>
                <a:gd name="T14" fmla="*/ 9 w 639"/>
                <a:gd name="T15" fmla="*/ 22 h 621"/>
                <a:gd name="T16" fmla="*/ 9 w 639"/>
                <a:gd name="T17" fmla="*/ 22 h 621"/>
                <a:gd name="T18" fmla="*/ 17 w 639"/>
                <a:gd name="T19" fmla="*/ 9 h 621"/>
                <a:gd name="T20" fmla="*/ 25 w 639"/>
                <a:gd name="T21" fmla="*/ 22 h 621"/>
                <a:gd name="T22" fmla="*/ 17 w 639"/>
                <a:gd name="T23" fmla="*/ 35 h 621"/>
                <a:gd name="T24" fmla="*/ 9 w 639"/>
                <a:gd name="T25" fmla="*/ 22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9"/>
                <a:gd name="T40" fmla="*/ 0 h 621"/>
                <a:gd name="T41" fmla="*/ 639 w 639"/>
                <a:gd name="T42" fmla="*/ 621 h 6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16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6 w 441"/>
                <a:gd name="T1" fmla="*/ 10 h 621"/>
                <a:gd name="T2" fmla="*/ 36 w 441"/>
                <a:gd name="T3" fmla="*/ 10 h 621"/>
                <a:gd name="T4" fmla="*/ 27 w 441"/>
                <a:gd name="T5" fmla="*/ 8 h 621"/>
                <a:gd name="T6" fmla="*/ 16 w 441"/>
                <a:gd name="T7" fmla="*/ 12 h 621"/>
                <a:gd name="T8" fmla="*/ 29 w 441"/>
                <a:gd name="T9" fmla="*/ 18 h 621"/>
                <a:gd name="T10" fmla="*/ 43 w 441"/>
                <a:gd name="T11" fmla="*/ 30 h 621"/>
                <a:gd name="T12" fmla="*/ 18 w 441"/>
                <a:gd name="T13" fmla="*/ 43 h 621"/>
                <a:gd name="T14" fmla="*/ 6 w 441"/>
                <a:gd name="T15" fmla="*/ 42 h 621"/>
                <a:gd name="T16" fmla="*/ 6 w 441"/>
                <a:gd name="T17" fmla="*/ 33 h 621"/>
                <a:gd name="T18" fmla="*/ 19 w 441"/>
                <a:gd name="T19" fmla="*/ 36 h 621"/>
                <a:gd name="T20" fmla="*/ 27 w 441"/>
                <a:gd name="T21" fmla="*/ 31 h 621"/>
                <a:gd name="T22" fmla="*/ 15 w 441"/>
                <a:gd name="T23" fmla="*/ 25 h 621"/>
                <a:gd name="T24" fmla="*/ 0 w 441"/>
                <a:gd name="T25" fmla="*/ 12 h 621"/>
                <a:gd name="T26" fmla="*/ 24 w 441"/>
                <a:gd name="T27" fmla="*/ 0 h 621"/>
                <a:gd name="T28" fmla="*/ 36 w 441"/>
                <a:gd name="T29" fmla="*/ 6 h 621"/>
                <a:gd name="T30" fmla="*/ 36 w 441"/>
                <a:gd name="T31" fmla="*/ 10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1"/>
                <a:gd name="T49" fmla="*/ 0 h 621"/>
                <a:gd name="T50" fmla="*/ 441 w 441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8 w 229"/>
                <a:gd name="T1" fmla="*/ 43 h 817"/>
                <a:gd name="T2" fmla="*/ 8 w 229"/>
                <a:gd name="T3" fmla="*/ 43 h 817"/>
                <a:gd name="T4" fmla="*/ 8 w 229"/>
                <a:gd name="T5" fmla="*/ 32 h 817"/>
                <a:gd name="T6" fmla="*/ 8 w 229"/>
                <a:gd name="T7" fmla="*/ 15 h 817"/>
                <a:gd name="T8" fmla="*/ 0 w 229"/>
                <a:gd name="T9" fmla="*/ 0 h 817"/>
                <a:gd name="T10" fmla="*/ 31 w 229"/>
                <a:gd name="T11" fmla="*/ 0 h 817"/>
                <a:gd name="T12" fmla="*/ 29 w 229"/>
                <a:gd name="T13" fmla="*/ 13 h 817"/>
                <a:gd name="T14" fmla="*/ 29 w 229"/>
                <a:gd name="T15" fmla="*/ 28 h 817"/>
                <a:gd name="T16" fmla="*/ 33 w 229"/>
                <a:gd name="T17" fmla="*/ 43 h 817"/>
                <a:gd name="T18" fmla="*/ 8 w 229"/>
                <a:gd name="T19" fmla="*/ 43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9"/>
                <a:gd name="T31" fmla="*/ 0 h 817"/>
                <a:gd name="T32" fmla="*/ 229 w 229"/>
                <a:gd name="T33" fmla="*/ 817 h 8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18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11 w 662"/>
                <a:gd name="T1" fmla="*/ 45 h 863"/>
                <a:gd name="T2" fmla="*/ 11 w 662"/>
                <a:gd name="T3" fmla="*/ 45 h 863"/>
                <a:gd name="T4" fmla="*/ 11 w 662"/>
                <a:gd name="T5" fmla="*/ 34 h 863"/>
                <a:gd name="T6" fmla="*/ 11 w 662"/>
                <a:gd name="T7" fmla="*/ 31 h 863"/>
                <a:gd name="T8" fmla="*/ 21 w 662"/>
                <a:gd name="T9" fmla="*/ 34 h 863"/>
                <a:gd name="T10" fmla="*/ 35 w 662"/>
                <a:gd name="T11" fmla="*/ 17 h 863"/>
                <a:gd name="T12" fmla="*/ 20 w 662"/>
                <a:gd name="T13" fmla="*/ 0 h 863"/>
                <a:gd name="T14" fmla="*/ 9 w 662"/>
                <a:gd name="T15" fmla="*/ 5 h 863"/>
                <a:gd name="T16" fmla="*/ 8 w 662"/>
                <a:gd name="T17" fmla="*/ 5 h 863"/>
                <a:gd name="T18" fmla="*/ 0 w 662"/>
                <a:gd name="T19" fmla="*/ 5 h 863"/>
                <a:gd name="T20" fmla="*/ 5 w 662"/>
                <a:gd name="T21" fmla="*/ 17 h 863"/>
                <a:gd name="T22" fmla="*/ 5 w 662"/>
                <a:gd name="T23" fmla="*/ 31 h 863"/>
                <a:gd name="T24" fmla="*/ 5 w 662"/>
                <a:gd name="T25" fmla="*/ 45 h 863"/>
                <a:gd name="T26" fmla="*/ 11 w 662"/>
                <a:gd name="T27" fmla="*/ 45 h 863"/>
                <a:gd name="T28" fmla="*/ 11 w 662"/>
                <a:gd name="T29" fmla="*/ 45 h 863"/>
                <a:gd name="T30" fmla="*/ 10 w 662"/>
                <a:gd name="T31" fmla="*/ 17 h 863"/>
                <a:gd name="T32" fmla="*/ 10 w 662"/>
                <a:gd name="T33" fmla="*/ 17 h 863"/>
                <a:gd name="T34" fmla="*/ 17 w 662"/>
                <a:gd name="T35" fmla="*/ 6 h 863"/>
                <a:gd name="T36" fmla="*/ 26 w 662"/>
                <a:gd name="T37" fmla="*/ 17 h 863"/>
                <a:gd name="T38" fmla="*/ 18 w 662"/>
                <a:gd name="T39" fmla="*/ 25 h 863"/>
                <a:gd name="T40" fmla="*/ 10 w 662"/>
                <a:gd name="T41" fmla="*/ 17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2"/>
                <a:gd name="T64" fmla="*/ 0 h 863"/>
                <a:gd name="T65" fmla="*/ 662 w 662"/>
                <a:gd name="T66" fmla="*/ 863 h 8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19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16 w 440"/>
                <a:gd name="T1" fmla="*/ 9 h 621"/>
                <a:gd name="T2" fmla="*/ 16 w 440"/>
                <a:gd name="T3" fmla="*/ 9 h 621"/>
                <a:gd name="T4" fmla="*/ 12 w 440"/>
                <a:gd name="T5" fmla="*/ 8 h 621"/>
                <a:gd name="T6" fmla="*/ 7 w 440"/>
                <a:gd name="T7" fmla="*/ 12 h 621"/>
                <a:gd name="T8" fmla="*/ 13 w 440"/>
                <a:gd name="T9" fmla="*/ 18 h 621"/>
                <a:gd name="T10" fmla="*/ 20 w 440"/>
                <a:gd name="T11" fmla="*/ 30 h 621"/>
                <a:gd name="T12" fmla="*/ 8 w 440"/>
                <a:gd name="T13" fmla="*/ 43 h 621"/>
                <a:gd name="T14" fmla="*/ 5 w 440"/>
                <a:gd name="T15" fmla="*/ 42 h 621"/>
                <a:gd name="T16" fmla="*/ 5 w 440"/>
                <a:gd name="T17" fmla="*/ 33 h 621"/>
                <a:gd name="T18" fmla="*/ 9 w 440"/>
                <a:gd name="T19" fmla="*/ 36 h 621"/>
                <a:gd name="T20" fmla="*/ 12 w 440"/>
                <a:gd name="T21" fmla="*/ 31 h 621"/>
                <a:gd name="T22" fmla="*/ 6 w 440"/>
                <a:gd name="T23" fmla="*/ 25 h 621"/>
                <a:gd name="T24" fmla="*/ 0 w 440"/>
                <a:gd name="T25" fmla="*/ 12 h 621"/>
                <a:gd name="T26" fmla="*/ 11 w 440"/>
                <a:gd name="T27" fmla="*/ 0 h 621"/>
                <a:gd name="T28" fmla="*/ 18 w 440"/>
                <a:gd name="T29" fmla="*/ 6 h 621"/>
                <a:gd name="T30" fmla="*/ 16 w 440"/>
                <a:gd name="T31" fmla="*/ 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0"/>
                <a:gd name="T49" fmla="*/ 0 h 621"/>
                <a:gd name="T50" fmla="*/ 440 w 440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4" name="Ellipse 10"/>
          <p:cNvSpPr/>
          <p:nvPr userDrawn="1"/>
        </p:nvSpPr>
        <p:spPr>
          <a:xfrm>
            <a:off x="2662238" y="2"/>
            <a:ext cx="6481762" cy="4779169"/>
          </a:xfrm>
          <a:custGeom>
            <a:avLst/>
            <a:gdLst/>
            <a:ahLst/>
            <a:cxnLst/>
            <a:rect l="l" t="t" r="r" b="b"/>
            <a:pathLst>
              <a:path w="6482408" h="6371769">
                <a:moveTo>
                  <a:pt x="6475474" y="0"/>
                </a:moveTo>
                <a:lnTo>
                  <a:pt x="6482408" y="0"/>
                </a:lnTo>
                <a:lnTo>
                  <a:pt x="6482408" y="3725"/>
                </a:lnTo>
                <a:close/>
                <a:moveTo>
                  <a:pt x="1718766" y="0"/>
                </a:moveTo>
                <a:lnTo>
                  <a:pt x="2351642" y="0"/>
                </a:lnTo>
                <a:cubicBezTo>
                  <a:pt x="1063384" y="674391"/>
                  <a:pt x="193159" y="1962455"/>
                  <a:pt x="193159" y="3440427"/>
                </a:cubicBezTo>
                <a:cubicBezTo>
                  <a:pt x="193159" y="4605945"/>
                  <a:pt x="734332" y="5653362"/>
                  <a:pt x="1597647" y="6371769"/>
                </a:cubicBezTo>
                <a:lnTo>
                  <a:pt x="1380211" y="6371769"/>
                </a:lnTo>
                <a:cubicBezTo>
                  <a:pt x="528751" y="5606090"/>
                  <a:pt x="0" y="4524295"/>
                  <a:pt x="0" y="3325824"/>
                </a:cubicBezTo>
                <a:cubicBezTo>
                  <a:pt x="0" y="1974474"/>
                  <a:pt x="672252" y="771464"/>
                  <a:pt x="17187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5" name="Ellipse 40"/>
          <p:cNvSpPr/>
          <p:nvPr userDrawn="1"/>
        </p:nvSpPr>
        <p:spPr>
          <a:xfrm>
            <a:off x="2843809" y="2"/>
            <a:ext cx="6300787" cy="4779169"/>
          </a:xfrm>
          <a:custGeom>
            <a:avLst/>
            <a:gdLst/>
            <a:ahLst/>
            <a:cxnLst/>
            <a:rect l="l" t="t" r="r" b="b"/>
            <a:pathLst>
              <a:path w="6289249" h="6371768">
                <a:moveTo>
                  <a:pt x="2158485" y="0"/>
                </a:moveTo>
                <a:lnTo>
                  <a:pt x="6282313" y="0"/>
                </a:lnTo>
                <a:lnTo>
                  <a:pt x="6289249" y="3726"/>
                </a:lnTo>
                <a:lnTo>
                  <a:pt x="6289249" y="6371768"/>
                </a:lnTo>
                <a:lnTo>
                  <a:pt x="1404486" y="6371768"/>
                </a:lnTo>
                <a:cubicBezTo>
                  <a:pt x="541172" y="5653361"/>
                  <a:pt x="0" y="4605945"/>
                  <a:pt x="0" y="3440428"/>
                </a:cubicBezTo>
                <a:cubicBezTo>
                  <a:pt x="0" y="1962455"/>
                  <a:pt x="870226" y="674391"/>
                  <a:pt x="2158485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Untertitel 2"/>
          <p:cNvSpPr>
            <a:spLocks noGrp="1"/>
          </p:cNvSpPr>
          <p:nvPr>
            <p:ph type="subTitle" idx="1"/>
          </p:nvPr>
        </p:nvSpPr>
        <p:spPr>
          <a:xfrm>
            <a:off x="3236229" y="2004746"/>
            <a:ext cx="5909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2400" noProof="0" dirty="0" smtClean="0">
                <a:ea typeface="+mn-ea"/>
                <a:cs typeface="+mn-cs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29" name="Titel 1"/>
          <p:cNvSpPr>
            <a:spLocks noGrp="1"/>
          </p:cNvSpPr>
          <p:nvPr>
            <p:ph type="ctrTitle"/>
          </p:nvPr>
        </p:nvSpPr>
        <p:spPr>
          <a:xfrm>
            <a:off x="3236228" y="1493950"/>
            <a:ext cx="5907772" cy="4431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3600" b="1" cap="all" baseline="0">
                <a:latin typeface="+mn-lt"/>
                <a:cs typeface="Arial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7562602"/>
      </p:ext>
    </p:extLst>
  </p:cSld>
  <p:clrMapOvr>
    <a:masterClrMapping/>
  </p:clrMapOvr>
  <p:transition>
    <p:fade/>
  </p:transition>
  <p:hf sldNum="0" hdr="0" ft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9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48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90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90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82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7" y="688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300" b="1" cap="all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56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ADA8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12"/>
          </p:nvPr>
        </p:nvSpPr>
        <p:spPr>
          <a:xfrm>
            <a:off x="335518" y="844154"/>
            <a:ext cx="8424555" cy="3618309"/>
          </a:xfrm>
          <a:prstGeom prst="rect">
            <a:avLst/>
          </a:prstGeom>
        </p:spPr>
        <p:txBody>
          <a:bodyPr/>
          <a:lstStyle>
            <a:lvl1pPr marL="285750" indent="-285750" algn="just">
              <a:buFont typeface="Wingdings" panose="05000000000000000000" pitchFamily="2" charset="2"/>
              <a:buChar char="q"/>
              <a:defRPr sz="1700">
                <a:solidFill>
                  <a:srgbClr val="003366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solidFill>
                  <a:srgbClr val="003366"/>
                </a:solidFill>
              </a:defRPr>
            </a:lvl2pPr>
            <a:lvl3pPr>
              <a:defRPr sz="1500">
                <a:solidFill>
                  <a:srgbClr val="003366"/>
                </a:solidFill>
              </a:defRPr>
            </a:lvl3pPr>
            <a:lvl4pPr>
              <a:defRPr sz="1400">
                <a:solidFill>
                  <a:srgbClr val="003366"/>
                </a:solidFill>
              </a:defRPr>
            </a:lvl4pPr>
            <a:lvl5pPr marL="2057400" indent="-228600">
              <a:buFont typeface="Wingdings" panose="05000000000000000000" pitchFamily="2" charset="2"/>
              <a:buChar char="}"/>
              <a:defRPr sz="1300" i="1">
                <a:solidFill>
                  <a:srgbClr val="003366"/>
                </a:solidFill>
                <a:latin typeface="Segoe Print" panose="02000600000000000000" pitchFamily="2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26065507"/>
      </p:ext>
    </p:extLst>
  </p:cSld>
  <p:clrMapOvr>
    <a:masterClrMapping/>
  </p:clrMapOvr>
  <p:transition>
    <p:fade/>
  </p:transition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5035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92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81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81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688"/>
            <a:ext cx="7854783" cy="518835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l">
              <a:lnSpc>
                <a:spcPct val="90000"/>
              </a:lnSpc>
              <a:defRPr sz="1680" b="1" cap="all" baseline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50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2060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434483"/>
      </p:ext>
    </p:extLst>
  </p:cSld>
  <p:clrMapOvr>
    <a:masterClrMapping/>
  </p:clrMapOvr>
  <p:transition>
    <p:fade/>
  </p:transition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400650"/>
            <a:ext cx="6297018" cy="42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16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2"/>
          <p:cNvSpPr/>
          <p:nvPr userDrawn="1"/>
        </p:nvSpPr>
        <p:spPr>
          <a:xfrm>
            <a:off x="29685" y="841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9799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2662238" y="551855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4880557" y="1604761"/>
            <a:ext cx="387450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C0000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2908513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hapit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00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56592" y="442911"/>
            <a:ext cx="6585050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285980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540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48694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rgbClr val="002060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483768" y="566738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1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rgbClr val="002060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348445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93665" y="681540"/>
            <a:ext cx="3443287" cy="3834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462432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564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81678" y="416389"/>
            <a:ext cx="6369026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95576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610404" y="532210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1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2637375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88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70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" y="532210"/>
            <a:ext cx="5216898" cy="419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1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438598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29" name="Picture 57" descr="C:\Users\PROD-VIRGINE\Desktop\ipsos\images\untitled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17935"/>
            <a:ext cx="3562349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2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61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281294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00162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9532" y="2150333"/>
            <a:ext cx="4078999" cy="512448"/>
          </a:xfrm>
        </p:spPr>
        <p:txBody>
          <a:bodyPr anchor="ctr"/>
          <a:lstStyle>
            <a:lvl1pPr>
              <a:defRPr sz="3700" baseline="0"/>
            </a:lvl1pPr>
          </a:lstStyle>
          <a:p>
            <a:r>
              <a:rPr lang="en-US" dirty="0"/>
              <a:t>Impact word(s)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32" y="2864332"/>
            <a:ext cx="4078999" cy="13323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baseline="0">
                <a:solidFill>
                  <a:schemeClr val="tx1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  <a:p>
            <a:pPr lvl="1"/>
            <a:r>
              <a:rPr lang="en-US" dirty="0"/>
              <a:t>Job title, date, or other relevant presenter info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2957" y="4031452"/>
            <a:ext cx="4444025" cy="260192"/>
          </a:xfrm>
          <a:prstGeom prst="rect">
            <a:avLst/>
          </a:prstGeom>
        </p:spPr>
        <p:txBody>
          <a:bodyPr lIns="62195" tIns="31098" rIns="62195" bIns="31098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r>
              <a:rPr lang="en-GB">
                <a:solidFill>
                  <a:srgbClr val="888B8D"/>
                </a:solidFill>
              </a:rPr>
              <a:t>© 2015 Ipsos.  All rights reserved. Contains Ipsos' Confidential and Proprietary information  and may not be disclosed or reproduced without the prior written consent of Ipsos.</a:t>
            </a:r>
            <a:endParaRPr lang="en-US" dirty="0">
              <a:solidFill>
                <a:srgbClr val="888B8D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769532" y="1389064"/>
            <a:ext cx="4078999" cy="637454"/>
          </a:xfrm>
        </p:spPr>
        <p:txBody>
          <a:bodyPr anchor="b">
            <a:normAutofit/>
          </a:bodyPr>
          <a:lstStyle>
            <a:lvl1pPr>
              <a:defRPr sz="2200" b="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Full presentation title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7823711" y="592875"/>
            <a:ext cx="1024825" cy="722153"/>
          </a:xfrm>
          <a:noFill/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Client Logo</a:t>
            </a:r>
            <a:br>
              <a:rPr lang="en-GB" dirty="0"/>
            </a:br>
            <a:r>
              <a:rPr lang="en-GB" dirty="0"/>
              <a:t>(delete if unused)</a:t>
            </a:r>
          </a:p>
        </p:txBody>
      </p:sp>
    </p:spTree>
    <p:extLst>
      <p:ext uri="{BB962C8B-B14F-4D97-AF65-F5344CB8AC3E}">
        <p14:creationId xmlns:p14="http://schemas.microsoft.com/office/powerpoint/2010/main" val="705171753"/>
      </p:ext>
    </p:extLst>
  </p:cSld>
  <p:clrMapOvr>
    <a:masterClrMapping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601" name="Picture 36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" y="1"/>
            <a:ext cx="9140825" cy="47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6" name="Diapositive think-cell" r:id="rId5" imgW="360" imgH="360" progId="">
                  <p:embed/>
                </p:oleObj>
              </mc:Choice>
              <mc:Fallback>
                <p:oleObj name="Diapositive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c 25"/>
          <p:cNvSpPr/>
          <p:nvPr userDrawn="1"/>
        </p:nvSpPr>
        <p:spPr>
          <a:xfrm>
            <a:off x="3175" y="0"/>
            <a:ext cx="2123728" cy="4779170"/>
          </a:xfrm>
          <a:custGeom>
            <a:avLst/>
            <a:gdLst>
              <a:gd name="connsiteX0" fmla="*/ 6693736 w 8772472"/>
              <a:gd name="connsiteY0" fmla="*/ 8551558 h 14436614"/>
              <a:gd name="connsiteX1" fmla="*/ 8769621 w 8772472"/>
              <a:gd name="connsiteY1" fmla="*/ 8551558 h 14436614"/>
              <a:gd name="connsiteX2" fmla="*/ 7530259 w 8772472"/>
              <a:gd name="connsiteY2" fmla="*/ 13273915 h 14436614"/>
              <a:gd name="connsiteX3" fmla="*/ 6693736 w 8772472"/>
              <a:gd name="connsiteY3" fmla="*/ 14436614 h 14436614"/>
              <a:gd name="connsiteX4" fmla="*/ 6693736 w 8772472"/>
              <a:gd name="connsiteY4" fmla="*/ 8551558 h 14436614"/>
              <a:gd name="connsiteX5" fmla="*/ 0 w 8772472"/>
              <a:gd name="connsiteY5" fmla="*/ 0 h 14436614"/>
              <a:gd name="connsiteX6" fmla="*/ 63 w 8772472"/>
              <a:gd name="connsiteY6" fmla="*/ 0 h 14436614"/>
              <a:gd name="connsiteX7" fmla="*/ 0 w 8772472"/>
              <a:gd name="connsiteY7" fmla="*/ 0 h 14436614"/>
              <a:gd name="connsiteX0" fmla="*/ 0 w 2078736"/>
              <a:gd name="connsiteY0" fmla="*/ 0 h 5885056"/>
              <a:gd name="connsiteX1" fmla="*/ 2075885 w 2078736"/>
              <a:gd name="connsiteY1" fmla="*/ 0 h 5885056"/>
              <a:gd name="connsiteX2" fmla="*/ 836523 w 2078736"/>
              <a:gd name="connsiteY2" fmla="*/ 4722357 h 5885056"/>
              <a:gd name="connsiteX3" fmla="*/ 0 w 2078736"/>
              <a:gd name="connsiteY3" fmla="*/ 5885056 h 5885056"/>
              <a:gd name="connsiteX4" fmla="*/ 0 w 2078736"/>
              <a:gd name="connsiteY4" fmla="*/ 0 h 58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8736" h="5885056">
                <a:moveTo>
                  <a:pt x="0" y="0"/>
                </a:moveTo>
                <a:lnTo>
                  <a:pt x="2075885" y="0"/>
                </a:lnTo>
                <a:cubicBezTo>
                  <a:pt x="2117507" y="1632083"/>
                  <a:pt x="1703473" y="3271937"/>
                  <a:pt x="836523" y="4722357"/>
                </a:cubicBezTo>
                <a:cubicBezTo>
                  <a:pt x="588708" y="5136956"/>
                  <a:pt x="309735" y="5526290"/>
                  <a:pt x="0" y="58850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Arc 3"/>
          <p:cNvSpPr/>
          <p:nvPr userDrawn="1"/>
        </p:nvSpPr>
        <p:spPr>
          <a:xfrm>
            <a:off x="3175" y="2"/>
            <a:ext cx="1776413" cy="4779169"/>
          </a:xfrm>
          <a:custGeom>
            <a:avLst/>
            <a:gdLst/>
            <a:ahLst/>
            <a:cxnLst/>
            <a:rect l="l" t="t" r="r" b="b"/>
            <a:pathLst>
              <a:path w="1777200" h="5668420">
                <a:moveTo>
                  <a:pt x="0" y="0"/>
                </a:moveTo>
                <a:lnTo>
                  <a:pt x="1768724" y="0"/>
                </a:lnTo>
                <a:cubicBezTo>
                  <a:pt x="1842864" y="1684551"/>
                  <a:pt x="1430582" y="3384278"/>
                  <a:pt x="535352" y="4882011"/>
                </a:cubicBezTo>
                <a:cubicBezTo>
                  <a:pt x="371375" y="5156347"/>
                  <a:pt x="193756" y="5419621"/>
                  <a:pt x="0" y="5668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81000" y="285756"/>
            <a:ext cx="1079500" cy="726281"/>
            <a:chOff x="1352" y="681"/>
            <a:chExt cx="3519" cy="3153"/>
          </a:xfrm>
        </p:grpSpPr>
        <p:sp>
          <p:nvSpPr>
            <p:cNvPr id="9" name="Freeform 5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15 h 3449"/>
                <a:gd name="T2" fmla="*/ 0 w 3862"/>
                <a:gd name="T3" fmla="*/ 215 h 3449"/>
                <a:gd name="T4" fmla="*/ 0 w 3862"/>
                <a:gd name="T5" fmla="*/ 0 h 3449"/>
                <a:gd name="T6" fmla="*/ 207 w 3862"/>
                <a:gd name="T7" fmla="*/ 0 h 3449"/>
                <a:gd name="T8" fmla="*/ 186 w 3862"/>
                <a:gd name="T9" fmla="*/ 215 h 3449"/>
                <a:gd name="T10" fmla="*/ 0 w 3862"/>
                <a:gd name="T11" fmla="*/ 215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862"/>
                <a:gd name="T19" fmla="*/ 0 h 3449"/>
                <a:gd name="T20" fmla="*/ 3862 w 3862"/>
                <a:gd name="T21" fmla="*/ 3449 h 3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auto">
            <a:xfrm>
              <a:off x="2708" y="1843"/>
              <a:ext cx="75" cy="54"/>
            </a:xfrm>
            <a:custGeom>
              <a:avLst/>
              <a:gdLst>
                <a:gd name="T0" fmla="*/ 6 w 81"/>
                <a:gd name="T1" fmla="*/ 2 h 66"/>
                <a:gd name="T2" fmla="*/ 6 w 81"/>
                <a:gd name="T3" fmla="*/ 2 h 66"/>
                <a:gd name="T4" fmla="*/ 0 w 81"/>
                <a:gd name="T5" fmla="*/ 2 h 66"/>
                <a:gd name="T6" fmla="*/ 6 w 81"/>
                <a:gd name="T7" fmla="*/ 2 h 66"/>
                <a:gd name="T8" fmla="*/ 7 w 81"/>
                <a:gd name="T9" fmla="*/ 0 h 66"/>
                <a:gd name="T10" fmla="*/ 6 w 81"/>
                <a:gd name="T11" fmla="*/ 2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6"/>
                <a:gd name="T20" fmla="*/ 81 w 81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auto">
            <a:xfrm>
              <a:off x="2869" y="1972"/>
              <a:ext cx="65" cy="54"/>
            </a:xfrm>
            <a:custGeom>
              <a:avLst/>
              <a:gdLst>
                <a:gd name="T0" fmla="*/ 2 w 81"/>
                <a:gd name="T1" fmla="*/ 1 h 63"/>
                <a:gd name="T2" fmla="*/ 2 w 81"/>
                <a:gd name="T3" fmla="*/ 1 h 63"/>
                <a:gd name="T4" fmla="*/ 0 w 81"/>
                <a:gd name="T5" fmla="*/ 0 h 63"/>
                <a:gd name="T6" fmla="*/ 2 w 81"/>
                <a:gd name="T7" fmla="*/ 3 h 63"/>
                <a:gd name="T8" fmla="*/ 2 w 81"/>
                <a:gd name="T9" fmla="*/ 3 h 63"/>
                <a:gd name="T10" fmla="*/ 2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63"/>
                <a:gd name="T20" fmla="*/ 81 w 81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8"/>
            <p:cNvSpPr>
              <a:spLocks noChangeAspect="1"/>
            </p:cNvSpPr>
            <p:nvPr/>
          </p:nvSpPr>
          <p:spPr bwMode="auto">
            <a:xfrm>
              <a:off x="2622" y="1413"/>
              <a:ext cx="86" cy="75"/>
            </a:xfrm>
            <a:custGeom>
              <a:avLst/>
              <a:gdLst>
                <a:gd name="T0" fmla="*/ 4 w 96"/>
                <a:gd name="T1" fmla="*/ 9 h 79"/>
                <a:gd name="T2" fmla="*/ 4 w 96"/>
                <a:gd name="T3" fmla="*/ 9 h 79"/>
                <a:gd name="T4" fmla="*/ 0 w 96"/>
                <a:gd name="T5" fmla="*/ 13 h 79"/>
                <a:gd name="T6" fmla="*/ 4 w 96"/>
                <a:gd name="T7" fmla="*/ 9 h 79"/>
                <a:gd name="T8" fmla="*/ 4 w 96"/>
                <a:gd name="T9" fmla="*/ 0 h 79"/>
                <a:gd name="T10" fmla="*/ 4 w 96"/>
                <a:gd name="T11" fmla="*/ 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9"/>
            <p:cNvSpPr>
              <a:spLocks noChangeAspect="1"/>
            </p:cNvSpPr>
            <p:nvPr/>
          </p:nvSpPr>
          <p:spPr bwMode="auto">
            <a:xfrm>
              <a:off x="2568" y="1563"/>
              <a:ext cx="75" cy="76"/>
            </a:xfrm>
            <a:custGeom>
              <a:avLst/>
              <a:gdLst>
                <a:gd name="T0" fmla="*/ 36 w 77"/>
                <a:gd name="T1" fmla="*/ 22 h 77"/>
                <a:gd name="T2" fmla="*/ 36 w 77"/>
                <a:gd name="T3" fmla="*/ 22 h 77"/>
                <a:gd name="T4" fmla="*/ 33 w 77"/>
                <a:gd name="T5" fmla="*/ 0 h 77"/>
                <a:gd name="T6" fmla="*/ 0 w 77"/>
                <a:gd name="T7" fmla="*/ 38 h 77"/>
                <a:gd name="T8" fmla="*/ 0 w 77"/>
                <a:gd name="T9" fmla="*/ 38 h 77"/>
                <a:gd name="T10" fmla="*/ 36 w 77"/>
                <a:gd name="T11" fmla="*/ 2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77"/>
                <a:gd name="T20" fmla="*/ 77 w 77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10"/>
            <p:cNvSpPr>
              <a:spLocks noChangeAspect="1"/>
            </p:cNvSpPr>
            <p:nvPr/>
          </p:nvSpPr>
          <p:spPr bwMode="auto">
            <a:xfrm>
              <a:off x="2547" y="1725"/>
              <a:ext cx="86" cy="64"/>
            </a:xfrm>
            <a:custGeom>
              <a:avLst/>
              <a:gdLst>
                <a:gd name="T0" fmla="*/ 0 w 90"/>
                <a:gd name="T1" fmla="*/ 3 h 74"/>
                <a:gd name="T2" fmla="*/ 0 w 90"/>
                <a:gd name="T3" fmla="*/ 3 h 74"/>
                <a:gd name="T4" fmla="*/ 11 w 90"/>
                <a:gd name="T5" fmla="*/ 3 h 74"/>
                <a:gd name="T6" fmla="*/ 19 w 90"/>
                <a:gd name="T7" fmla="*/ 3 h 74"/>
                <a:gd name="T8" fmla="*/ 23 w 90"/>
                <a:gd name="T9" fmla="*/ 3 h 74"/>
                <a:gd name="T10" fmla="*/ 0 w 90"/>
                <a:gd name="T11" fmla="*/ 3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74"/>
                <a:gd name="T20" fmla="*/ 90 w 90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11"/>
            <p:cNvSpPr>
              <a:spLocks noChangeAspect="1"/>
            </p:cNvSpPr>
            <p:nvPr/>
          </p:nvSpPr>
          <p:spPr bwMode="auto">
            <a:xfrm>
              <a:off x="2773" y="1176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28 h 72"/>
                <a:gd name="T6" fmla="*/ 45 w 88"/>
                <a:gd name="T7" fmla="*/ 172 h 72"/>
                <a:gd name="T8" fmla="*/ 46 w 88"/>
                <a:gd name="T9" fmla="*/ 74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"/>
                <a:gd name="T19" fmla="*/ 0 h 72"/>
                <a:gd name="T20" fmla="*/ 88 w 8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12"/>
            <p:cNvSpPr>
              <a:spLocks noChangeAspect="1"/>
            </p:cNvSpPr>
            <p:nvPr/>
          </p:nvSpPr>
          <p:spPr bwMode="auto">
            <a:xfrm>
              <a:off x="2955" y="1111"/>
              <a:ext cx="76" cy="87"/>
            </a:xfrm>
            <a:custGeom>
              <a:avLst/>
              <a:gdLst>
                <a:gd name="T0" fmla="*/ 4 w 86"/>
                <a:gd name="T1" fmla="*/ 7 h 92"/>
                <a:gd name="T2" fmla="*/ 4 w 86"/>
                <a:gd name="T3" fmla="*/ 7 h 92"/>
                <a:gd name="T4" fmla="*/ 4 w 86"/>
                <a:gd name="T5" fmla="*/ 0 h 92"/>
                <a:gd name="T6" fmla="*/ 4 w 86"/>
                <a:gd name="T7" fmla="*/ 11 h 92"/>
                <a:gd name="T8" fmla="*/ 4 w 86"/>
                <a:gd name="T9" fmla="*/ 17 h 92"/>
                <a:gd name="T10" fmla="*/ 4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92"/>
                <a:gd name="T20" fmla="*/ 86 w 86"/>
                <a:gd name="T21" fmla="*/ 92 h 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13"/>
            <p:cNvSpPr>
              <a:spLocks noChangeAspect="1" noEditPoints="1"/>
            </p:cNvSpPr>
            <p:nvPr/>
          </p:nvSpPr>
          <p:spPr bwMode="auto">
            <a:xfrm>
              <a:off x="3149" y="929"/>
              <a:ext cx="667" cy="1678"/>
            </a:xfrm>
            <a:custGeom>
              <a:avLst/>
              <a:gdLst>
                <a:gd name="T0" fmla="*/ 36 w 724"/>
                <a:gd name="T1" fmla="*/ 43 h 1845"/>
                <a:gd name="T2" fmla="*/ 36 w 724"/>
                <a:gd name="T3" fmla="*/ 43 h 1845"/>
                <a:gd name="T4" fmla="*/ 26 w 724"/>
                <a:gd name="T5" fmla="*/ 41 h 1845"/>
                <a:gd name="T6" fmla="*/ 38 w 724"/>
                <a:gd name="T7" fmla="*/ 39 h 1845"/>
                <a:gd name="T8" fmla="*/ 39 w 724"/>
                <a:gd name="T9" fmla="*/ 41 h 1845"/>
                <a:gd name="T10" fmla="*/ 36 w 724"/>
                <a:gd name="T11" fmla="*/ 43 h 1845"/>
                <a:gd name="T12" fmla="*/ 36 w 724"/>
                <a:gd name="T13" fmla="*/ 43 h 1845"/>
                <a:gd name="T14" fmla="*/ 50 w 724"/>
                <a:gd name="T15" fmla="*/ 45 h 1845"/>
                <a:gd name="T16" fmla="*/ 50 w 724"/>
                <a:gd name="T17" fmla="*/ 45 h 1845"/>
                <a:gd name="T18" fmla="*/ 46 w 724"/>
                <a:gd name="T19" fmla="*/ 37 h 1845"/>
                <a:gd name="T20" fmla="*/ 50 w 724"/>
                <a:gd name="T21" fmla="*/ 34 h 1845"/>
                <a:gd name="T22" fmla="*/ 50 w 724"/>
                <a:gd name="T23" fmla="*/ 25 h 1845"/>
                <a:gd name="T24" fmla="*/ 50 w 724"/>
                <a:gd name="T25" fmla="*/ 24 h 1845"/>
                <a:gd name="T26" fmla="*/ 50 w 724"/>
                <a:gd name="T27" fmla="*/ 22 h 1845"/>
                <a:gd name="T28" fmla="*/ 49 w 724"/>
                <a:gd name="T29" fmla="*/ 18 h 1845"/>
                <a:gd name="T30" fmla="*/ 46 w 724"/>
                <a:gd name="T31" fmla="*/ 15 h 1845"/>
                <a:gd name="T32" fmla="*/ 47 w 724"/>
                <a:gd name="T33" fmla="*/ 14 h 1845"/>
                <a:gd name="T34" fmla="*/ 44 w 724"/>
                <a:gd name="T35" fmla="*/ 13 h 1845"/>
                <a:gd name="T36" fmla="*/ 41 w 724"/>
                <a:gd name="T37" fmla="*/ 12 h 1845"/>
                <a:gd name="T38" fmla="*/ 41 w 724"/>
                <a:gd name="T39" fmla="*/ 10 h 1845"/>
                <a:gd name="T40" fmla="*/ 38 w 724"/>
                <a:gd name="T41" fmla="*/ 11 h 1845"/>
                <a:gd name="T42" fmla="*/ 38 w 724"/>
                <a:gd name="T43" fmla="*/ 8 h 1845"/>
                <a:gd name="T44" fmla="*/ 34 w 724"/>
                <a:gd name="T45" fmla="*/ 9 h 1845"/>
                <a:gd name="T46" fmla="*/ 32 w 724"/>
                <a:gd name="T47" fmla="*/ 5 h 1845"/>
                <a:gd name="T48" fmla="*/ 30 w 724"/>
                <a:gd name="T49" fmla="*/ 6 h 1845"/>
                <a:gd name="T50" fmla="*/ 28 w 724"/>
                <a:gd name="T51" fmla="*/ 8 h 1845"/>
                <a:gd name="T52" fmla="*/ 28 w 724"/>
                <a:gd name="T53" fmla="*/ 5 h 1845"/>
                <a:gd name="T54" fmla="*/ 27 w 724"/>
                <a:gd name="T55" fmla="*/ 5 h 1845"/>
                <a:gd name="T56" fmla="*/ 25 w 724"/>
                <a:gd name="T57" fmla="*/ 5 h 1845"/>
                <a:gd name="T58" fmla="*/ 22 w 724"/>
                <a:gd name="T59" fmla="*/ 5 h 1845"/>
                <a:gd name="T60" fmla="*/ 23 w 724"/>
                <a:gd name="T61" fmla="*/ 5 h 1845"/>
                <a:gd name="T62" fmla="*/ 19 w 724"/>
                <a:gd name="T63" fmla="*/ 5 h 1845"/>
                <a:gd name="T64" fmla="*/ 17 w 724"/>
                <a:gd name="T65" fmla="*/ 5 h 1845"/>
                <a:gd name="T66" fmla="*/ 21 w 724"/>
                <a:gd name="T67" fmla="*/ 5 h 1845"/>
                <a:gd name="T68" fmla="*/ 17 w 724"/>
                <a:gd name="T69" fmla="*/ 5 h 1845"/>
                <a:gd name="T70" fmla="*/ 14 w 724"/>
                <a:gd name="T71" fmla="*/ 5 h 1845"/>
                <a:gd name="T72" fmla="*/ 15 w 724"/>
                <a:gd name="T73" fmla="*/ 5 h 1845"/>
                <a:gd name="T74" fmla="*/ 14 w 724"/>
                <a:gd name="T75" fmla="*/ 5 h 1845"/>
                <a:gd name="T76" fmla="*/ 14 w 724"/>
                <a:gd name="T77" fmla="*/ 5 h 1845"/>
                <a:gd name="T78" fmla="*/ 12 w 724"/>
                <a:gd name="T79" fmla="*/ 5 h 1845"/>
                <a:gd name="T80" fmla="*/ 11 w 724"/>
                <a:gd name="T81" fmla="*/ 5 h 1845"/>
                <a:gd name="T82" fmla="*/ 6 w 724"/>
                <a:gd name="T83" fmla="*/ 5 h 1845"/>
                <a:gd name="T84" fmla="*/ 6 w 724"/>
                <a:gd name="T85" fmla="*/ 5 h 1845"/>
                <a:gd name="T86" fmla="*/ 6 w 724"/>
                <a:gd name="T87" fmla="*/ 5 h 1845"/>
                <a:gd name="T88" fmla="*/ 5 w 724"/>
                <a:gd name="T89" fmla="*/ 96 h 1845"/>
                <a:gd name="T90" fmla="*/ 0 w 724"/>
                <a:gd name="T91" fmla="*/ 96 h 1845"/>
                <a:gd name="T92" fmla="*/ 14 w 724"/>
                <a:gd name="T93" fmla="*/ 96 h 1845"/>
                <a:gd name="T94" fmla="*/ 42 w 724"/>
                <a:gd name="T95" fmla="*/ 96 h 1845"/>
                <a:gd name="T96" fmla="*/ 49 w 724"/>
                <a:gd name="T97" fmla="*/ 96 h 1845"/>
                <a:gd name="T98" fmla="*/ 33 w 724"/>
                <a:gd name="T99" fmla="*/ 95 h 1845"/>
                <a:gd name="T100" fmla="*/ 21 w 724"/>
                <a:gd name="T101" fmla="*/ 87 h 1845"/>
                <a:gd name="T102" fmla="*/ 18 w 724"/>
                <a:gd name="T103" fmla="*/ 84 h 1845"/>
                <a:gd name="T104" fmla="*/ 18 w 724"/>
                <a:gd name="T105" fmla="*/ 76 h 1845"/>
                <a:gd name="T106" fmla="*/ 25 w 724"/>
                <a:gd name="T107" fmla="*/ 74 h 1845"/>
                <a:gd name="T108" fmla="*/ 46 w 724"/>
                <a:gd name="T109" fmla="*/ 72 h 1845"/>
                <a:gd name="T110" fmla="*/ 47 w 724"/>
                <a:gd name="T111" fmla="*/ 68 h 1845"/>
                <a:gd name="T112" fmla="*/ 48 w 724"/>
                <a:gd name="T113" fmla="*/ 65 h 1845"/>
                <a:gd name="T114" fmla="*/ 50 w 724"/>
                <a:gd name="T115" fmla="*/ 62 h 1845"/>
                <a:gd name="T116" fmla="*/ 46 w 724"/>
                <a:gd name="T117" fmla="*/ 59 h 1845"/>
                <a:gd name="T118" fmla="*/ 50 w 724"/>
                <a:gd name="T119" fmla="*/ 57 h 1845"/>
                <a:gd name="T120" fmla="*/ 49 w 724"/>
                <a:gd name="T121" fmla="*/ 54 h 1845"/>
                <a:gd name="T122" fmla="*/ 54 w 724"/>
                <a:gd name="T123" fmla="*/ 50 h 1845"/>
                <a:gd name="T124" fmla="*/ 50 w 724"/>
                <a:gd name="T125" fmla="*/ 45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24"/>
                <a:gd name="T190" fmla="*/ 0 h 1845"/>
                <a:gd name="T191" fmla="*/ 724 w 724"/>
                <a:gd name="T192" fmla="*/ 1845 h 184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14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06 w 2011"/>
                <a:gd name="T1" fmla="*/ 131 h 3449"/>
                <a:gd name="T2" fmla="*/ 0 w 2011"/>
                <a:gd name="T3" fmla="*/ 215 h 3449"/>
                <a:gd name="T4" fmla="*/ 105 w 2011"/>
                <a:gd name="T5" fmla="*/ 0 h 3449"/>
                <a:gd name="T6" fmla="*/ 106 w 2011"/>
                <a:gd name="T7" fmla="*/ 22 h 3449"/>
                <a:gd name="T8" fmla="*/ 106 w 2011"/>
                <a:gd name="T9" fmla="*/ 24 h 3449"/>
                <a:gd name="T10" fmla="*/ 101 w 2011"/>
                <a:gd name="T11" fmla="*/ 20 h 3449"/>
                <a:gd name="T12" fmla="*/ 100 w 2011"/>
                <a:gd name="T13" fmla="*/ 24 h 3449"/>
                <a:gd name="T14" fmla="*/ 98 w 2011"/>
                <a:gd name="T15" fmla="*/ 26 h 3449"/>
                <a:gd name="T16" fmla="*/ 96 w 2011"/>
                <a:gd name="T17" fmla="*/ 22 h 3449"/>
                <a:gd name="T18" fmla="*/ 94 w 2011"/>
                <a:gd name="T19" fmla="*/ 22 h 3449"/>
                <a:gd name="T20" fmla="*/ 91 w 2011"/>
                <a:gd name="T21" fmla="*/ 31 h 3449"/>
                <a:gd name="T22" fmla="*/ 87 w 2011"/>
                <a:gd name="T23" fmla="*/ 26 h 3449"/>
                <a:gd name="T24" fmla="*/ 85 w 2011"/>
                <a:gd name="T25" fmla="*/ 26 h 3449"/>
                <a:gd name="T26" fmla="*/ 86 w 2011"/>
                <a:gd name="T27" fmla="*/ 31 h 3449"/>
                <a:gd name="T28" fmla="*/ 79 w 2011"/>
                <a:gd name="T29" fmla="*/ 31 h 3449"/>
                <a:gd name="T30" fmla="*/ 79 w 2011"/>
                <a:gd name="T31" fmla="*/ 34 h 3449"/>
                <a:gd name="T32" fmla="*/ 75 w 2011"/>
                <a:gd name="T33" fmla="*/ 31 h 3449"/>
                <a:gd name="T34" fmla="*/ 79 w 2011"/>
                <a:gd name="T35" fmla="*/ 36 h 3449"/>
                <a:gd name="T36" fmla="*/ 77 w 2011"/>
                <a:gd name="T37" fmla="*/ 37 h 3449"/>
                <a:gd name="T38" fmla="*/ 76 w 2011"/>
                <a:gd name="T39" fmla="*/ 37 h 3449"/>
                <a:gd name="T40" fmla="*/ 74 w 2011"/>
                <a:gd name="T41" fmla="*/ 40 h 3449"/>
                <a:gd name="T42" fmla="*/ 76 w 2011"/>
                <a:gd name="T43" fmla="*/ 39 h 3449"/>
                <a:gd name="T44" fmla="*/ 76 w 2011"/>
                <a:gd name="T45" fmla="*/ 44 h 3449"/>
                <a:gd name="T46" fmla="*/ 73 w 2011"/>
                <a:gd name="T47" fmla="*/ 45 h 3449"/>
                <a:gd name="T48" fmla="*/ 75 w 2011"/>
                <a:gd name="T49" fmla="*/ 49 h 3449"/>
                <a:gd name="T50" fmla="*/ 70 w 2011"/>
                <a:gd name="T51" fmla="*/ 47 h 3449"/>
                <a:gd name="T52" fmla="*/ 65 w 2011"/>
                <a:gd name="T53" fmla="*/ 47 h 3449"/>
                <a:gd name="T54" fmla="*/ 64 w 2011"/>
                <a:gd name="T55" fmla="*/ 51 h 3449"/>
                <a:gd name="T56" fmla="*/ 71 w 2011"/>
                <a:gd name="T57" fmla="*/ 53 h 3449"/>
                <a:gd name="T58" fmla="*/ 69 w 2011"/>
                <a:gd name="T59" fmla="*/ 54 h 3449"/>
                <a:gd name="T60" fmla="*/ 69 w 2011"/>
                <a:gd name="T61" fmla="*/ 59 h 3449"/>
                <a:gd name="T62" fmla="*/ 72 w 2011"/>
                <a:gd name="T63" fmla="*/ 59 h 3449"/>
                <a:gd name="T64" fmla="*/ 69 w 2011"/>
                <a:gd name="T65" fmla="*/ 65 h 3449"/>
                <a:gd name="T66" fmla="*/ 70 w 2011"/>
                <a:gd name="T67" fmla="*/ 69 h 3449"/>
                <a:gd name="T68" fmla="*/ 68 w 2011"/>
                <a:gd name="T69" fmla="*/ 73 h 3449"/>
                <a:gd name="T70" fmla="*/ 65 w 2011"/>
                <a:gd name="T71" fmla="*/ 77 h 3449"/>
                <a:gd name="T72" fmla="*/ 68 w 2011"/>
                <a:gd name="T73" fmla="*/ 78 h 3449"/>
                <a:gd name="T74" fmla="*/ 69 w 2011"/>
                <a:gd name="T75" fmla="*/ 81 h 3449"/>
                <a:gd name="T76" fmla="*/ 72 w 2011"/>
                <a:gd name="T77" fmla="*/ 85 h 3449"/>
                <a:gd name="T78" fmla="*/ 76 w 2011"/>
                <a:gd name="T79" fmla="*/ 88 h 3449"/>
                <a:gd name="T80" fmla="*/ 79 w 2011"/>
                <a:gd name="T81" fmla="*/ 85 h 3449"/>
                <a:gd name="T82" fmla="*/ 79 w 2011"/>
                <a:gd name="T83" fmla="*/ 92 h 3449"/>
                <a:gd name="T84" fmla="*/ 85 w 2011"/>
                <a:gd name="T85" fmla="*/ 92 h 3449"/>
                <a:gd name="T86" fmla="*/ 84 w 2011"/>
                <a:gd name="T87" fmla="*/ 93 h 3449"/>
                <a:gd name="T88" fmla="*/ 86 w 2011"/>
                <a:gd name="T89" fmla="*/ 96 h 3449"/>
                <a:gd name="T90" fmla="*/ 87 w 2011"/>
                <a:gd name="T91" fmla="*/ 100 h 3449"/>
                <a:gd name="T92" fmla="*/ 89 w 2011"/>
                <a:gd name="T93" fmla="*/ 99 h 3449"/>
                <a:gd name="T94" fmla="*/ 92 w 2011"/>
                <a:gd name="T95" fmla="*/ 94 h 3449"/>
                <a:gd name="T96" fmla="*/ 95 w 2011"/>
                <a:gd name="T97" fmla="*/ 98 h 3449"/>
                <a:gd name="T98" fmla="*/ 96 w 2011"/>
                <a:gd name="T99" fmla="*/ 105 h 3449"/>
                <a:gd name="T100" fmla="*/ 99 w 2011"/>
                <a:gd name="T101" fmla="*/ 105 h 3449"/>
                <a:gd name="T102" fmla="*/ 96 w 2011"/>
                <a:gd name="T103" fmla="*/ 115 h 3449"/>
                <a:gd name="T104" fmla="*/ 76 w 2011"/>
                <a:gd name="T105" fmla="*/ 129 h 3449"/>
                <a:gd name="T106" fmla="*/ 87 w 2011"/>
                <a:gd name="T107" fmla="*/ 131 h 3449"/>
                <a:gd name="T108" fmla="*/ 106 w 2011"/>
                <a:gd name="T109" fmla="*/ 131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11"/>
                <a:gd name="T166" fmla="*/ 0 h 3449"/>
                <a:gd name="T167" fmla="*/ 2011 w 2011"/>
                <a:gd name="T168" fmla="*/ 3449 h 3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15"/>
            <p:cNvSpPr>
              <a:spLocks noChangeAspect="1" noEditPoints="1"/>
            </p:cNvSpPr>
            <p:nvPr/>
          </p:nvSpPr>
          <p:spPr bwMode="auto">
            <a:xfrm>
              <a:off x="3235" y="2758"/>
              <a:ext cx="581" cy="570"/>
            </a:xfrm>
            <a:custGeom>
              <a:avLst/>
              <a:gdLst>
                <a:gd name="T0" fmla="*/ 17 w 639"/>
                <a:gd name="T1" fmla="*/ 43 h 621"/>
                <a:gd name="T2" fmla="*/ 17 w 639"/>
                <a:gd name="T3" fmla="*/ 43 h 621"/>
                <a:gd name="T4" fmla="*/ 34 w 639"/>
                <a:gd name="T5" fmla="*/ 22 h 621"/>
                <a:gd name="T6" fmla="*/ 17 w 639"/>
                <a:gd name="T7" fmla="*/ 0 h 621"/>
                <a:gd name="T8" fmla="*/ 0 w 639"/>
                <a:gd name="T9" fmla="*/ 22 h 621"/>
                <a:gd name="T10" fmla="*/ 17 w 639"/>
                <a:gd name="T11" fmla="*/ 43 h 621"/>
                <a:gd name="T12" fmla="*/ 17 w 639"/>
                <a:gd name="T13" fmla="*/ 43 h 621"/>
                <a:gd name="T14" fmla="*/ 9 w 639"/>
                <a:gd name="T15" fmla="*/ 22 h 621"/>
                <a:gd name="T16" fmla="*/ 9 w 639"/>
                <a:gd name="T17" fmla="*/ 22 h 621"/>
                <a:gd name="T18" fmla="*/ 17 w 639"/>
                <a:gd name="T19" fmla="*/ 9 h 621"/>
                <a:gd name="T20" fmla="*/ 25 w 639"/>
                <a:gd name="T21" fmla="*/ 22 h 621"/>
                <a:gd name="T22" fmla="*/ 17 w 639"/>
                <a:gd name="T23" fmla="*/ 35 h 621"/>
                <a:gd name="T24" fmla="*/ 9 w 639"/>
                <a:gd name="T25" fmla="*/ 22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9"/>
                <a:gd name="T40" fmla="*/ 0 h 621"/>
                <a:gd name="T41" fmla="*/ 639 w 639"/>
                <a:gd name="T42" fmla="*/ 621 h 6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16"/>
            <p:cNvSpPr>
              <a:spLocks noChangeAspect="1"/>
            </p:cNvSpPr>
            <p:nvPr/>
          </p:nvSpPr>
          <p:spPr bwMode="auto">
            <a:xfrm>
              <a:off x="3892" y="2758"/>
              <a:ext cx="409" cy="570"/>
            </a:xfrm>
            <a:custGeom>
              <a:avLst/>
              <a:gdLst>
                <a:gd name="T0" fmla="*/ 36 w 441"/>
                <a:gd name="T1" fmla="*/ 10 h 621"/>
                <a:gd name="T2" fmla="*/ 36 w 441"/>
                <a:gd name="T3" fmla="*/ 10 h 621"/>
                <a:gd name="T4" fmla="*/ 27 w 441"/>
                <a:gd name="T5" fmla="*/ 8 h 621"/>
                <a:gd name="T6" fmla="*/ 16 w 441"/>
                <a:gd name="T7" fmla="*/ 12 h 621"/>
                <a:gd name="T8" fmla="*/ 29 w 441"/>
                <a:gd name="T9" fmla="*/ 18 h 621"/>
                <a:gd name="T10" fmla="*/ 43 w 441"/>
                <a:gd name="T11" fmla="*/ 30 h 621"/>
                <a:gd name="T12" fmla="*/ 18 w 441"/>
                <a:gd name="T13" fmla="*/ 43 h 621"/>
                <a:gd name="T14" fmla="*/ 6 w 441"/>
                <a:gd name="T15" fmla="*/ 42 h 621"/>
                <a:gd name="T16" fmla="*/ 6 w 441"/>
                <a:gd name="T17" fmla="*/ 33 h 621"/>
                <a:gd name="T18" fmla="*/ 19 w 441"/>
                <a:gd name="T19" fmla="*/ 36 h 621"/>
                <a:gd name="T20" fmla="*/ 27 w 441"/>
                <a:gd name="T21" fmla="*/ 31 h 621"/>
                <a:gd name="T22" fmla="*/ 15 w 441"/>
                <a:gd name="T23" fmla="*/ 25 h 621"/>
                <a:gd name="T24" fmla="*/ 0 w 441"/>
                <a:gd name="T25" fmla="*/ 12 h 621"/>
                <a:gd name="T26" fmla="*/ 24 w 441"/>
                <a:gd name="T27" fmla="*/ 0 h 621"/>
                <a:gd name="T28" fmla="*/ 36 w 441"/>
                <a:gd name="T29" fmla="*/ 6 h 621"/>
                <a:gd name="T30" fmla="*/ 36 w 441"/>
                <a:gd name="T31" fmla="*/ 10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1"/>
                <a:gd name="T49" fmla="*/ 0 h 621"/>
                <a:gd name="T50" fmla="*/ 441 w 441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17"/>
            <p:cNvSpPr>
              <a:spLocks noChangeAspect="1"/>
            </p:cNvSpPr>
            <p:nvPr/>
          </p:nvSpPr>
          <p:spPr bwMode="auto">
            <a:xfrm>
              <a:off x="1772" y="2564"/>
              <a:ext cx="215" cy="743"/>
            </a:xfrm>
            <a:custGeom>
              <a:avLst/>
              <a:gdLst>
                <a:gd name="T0" fmla="*/ 8 w 229"/>
                <a:gd name="T1" fmla="*/ 43 h 817"/>
                <a:gd name="T2" fmla="*/ 8 w 229"/>
                <a:gd name="T3" fmla="*/ 43 h 817"/>
                <a:gd name="T4" fmla="*/ 8 w 229"/>
                <a:gd name="T5" fmla="*/ 32 h 817"/>
                <a:gd name="T6" fmla="*/ 8 w 229"/>
                <a:gd name="T7" fmla="*/ 15 h 817"/>
                <a:gd name="T8" fmla="*/ 0 w 229"/>
                <a:gd name="T9" fmla="*/ 0 h 817"/>
                <a:gd name="T10" fmla="*/ 31 w 229"/>
                <a:gd name="T11" fmla="*/ 0 h 817"/>
                <a:gd name="T12" fmla="*/ 29 w 229"/>
                <a:gd name="T13" fmla="*/ 13 h 817"/>
                <a:gd name="T14" fmla="*/ 29 w 229"/>
                <a:gd name="T15" fmla="*/ 28 h 817"/>
                <a:gd name="T16" fmla="*/ 33 w 229"/>
                <a:gd name="T17" fmla="*/ 43 h 817"/>
                <a:gd name="T18" fmla="*/ 8 w 229"/>
                <a:gd name="T19" fmla="*/ 43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9"/>
                <a:gd name="T31" fmla="*/ 0 h 817"/>
                <a:gd name="T32" fmla="*/ 229 w 229"/>
                <a:gd name="T33" fmla="*/ 817 h 8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18"/>
            <p:cNvSpPr>
              <a:spLocks noChangeAspect="1" noEditPoints="1"/>
            </p:cNvSpPr>
            <p:nvPr/>
          </p:nvSpPr>
          <p:spPr bwMode="auto">
            <a:xfrm>
              <a:off x="2095" y="2758"/>
              <a:ext cx="602" cy="785"/>
            </a:xfrm>
            <a:custGeom>
              <a:avLst/>
              <a:gdLst>
                <a:gd name="T0" fmla="*/ 11 w 662"/>
                <a:gd name="T1" fmla="*/ 45 h 863"/>
                <a:gd name="T2" fmla="*/ 11 w 662"/>
                <a:gd name="T3" fmla="*/ 45 h 863"/>
                <a:gd name="T4" fmla="*/ 11 w 662"/>
                <a:gd name="T5" fmla="*/ 34 h 863"/>
                <a:gd name="T6" fmla="*/ 11 w 662"/>
                <a:gd name="T7" fmla="*/ 31 h 863"/>
                <a:gd name="T8" fmla="*/ 21 w 662"/>
                <a:gd name="T9" fmla="*/ 34 h 863"/>
                <a:gd name="T10" fmla="*/ 35 w 662"/>
                <a:gd name="T11" fmla="*/ 17 h 863"/>
                <a:gd name="T12" fmla="*/ 20 w 662"/>
                <a:gd name="T13" fmla="*/ 0 h 863"/>
                <a:gd name="T14" fmla="*/ 9 w 662"/>
                <a:gd name="T15" fmla="*/ 5 h 863"/>
                <a:gd name="T16" fmla="*/ 8 w 662"/>
                <a:gd name="T17" fmla="*/ 5 h 863"/>
                <a:gd name="T18" fmla="*/ 0 w 662"/>
                <a:gd name="T19" fmla="*/ 5 h 863"/>
                <a:gd name="T20" fmla="*/ 5 w 662"/>
                <a:gd name="T21" fmla="*/ 17 h 863"/>
                <a:gd name="T22" fmla="*/ 5 w 662"/>
                <a:gd name="T23" fmla="*/ 31 h 863"/>
                <a:gd name="T24" fmla="*/ 5 w 662"/>
                <a:gd name="T25" fmla="*/ 45 h 863"/>
                <a:gd name="T26" fmla="*/ 11 w 662"/>
                <a:gd name="T27" fmla="*/ 45 h 863"/>
                <a:gd name="T28" fmla="*/ 11 w 662"/>
                <a:gd name="T29" fmla="*/ 45 h 863"/>
                <a:gd name="T30" fmla="*/ 10 w 662"/>
                <a:gd name="T31" fmla="*/ 17 h 863"/>
                <a:gd name="T32" fmla="*/ 10 w 662"/>
                <a:gd name="T33" fmla="*/ 17 h 863"/>
                <a:gd name="T34" fmla="*/ 17 w 662"/>
                <a:gd name="T35" fmla="*/ 6 h 863"/>
                <a:gd name="T36" fmla="*/ 26 w 662"/>
                <a:gd name="T37" fmla="*/ 17 h 863"/>
                <a:gd name="T38" fmla="*/ 18 w 662"/>
                <a:gd name="T39" fmla="*/ 25 h 863"/>
                <a:gd name="T40" fmla="*/ 10 w 662"/>
                <a:gd name="T41" fmla="*/ 17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2"/>
                <a:gd name="T64" fmla="*/ 0 h 863"/>
                <a:gd name="T65" fmla="*/ 662 w 662"/>
                <a:gd name="T66" fmla="*/ 863 h 86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19"/>
            <p:cNvSpPr>
              <a:spLocks noChangeAspect="1"/>
            </p:cNvSpPr>
            <p:nvPr/>
          </p:nvSpPr>
          <p:spPr bwMode="auto">
            <a:xfrm>
              <a:off x="2773" y="2758"/>
              <a:ext cx="398" cy="570"/>
            </a:xfrm>
            <a:custGeom>
              <a:avLst/>
              <a:gdLst>
                <a:gd name="T0" fmla="*/ 16 w 440"/>
                <a:gd name="T1" fmla="*/ 9 h 621"/>
                <a:gd name="T2" fmla="*/ 16 w 440"/>
                <a:gd name="T3" fmla="*/ 9 h 621"/>
                <a:gd name="T4" fmla="*/ 12 w 440"/>
                <a:gd name="T5" fmla="*/ 8 h 621"/>
                <a:gd name="T6" fmla="*/ 7 w 440"/>
                <a:gd name="T7" fmla="*/ 12 h 621"/>
                <a:gd name="T8" fmla="*/ 13 w 440"/>
                <a:gd name="T9" fmla="*/ 18 h 621"/>
                <a:gd name="T10" fmla="*/ 20 w 440"/>
                <a:gd name="T11" fmla="*/ 30 h 621"/>
                <a:gd name="T12" fmla="*/ 8 w 440"/>
                <a:gd name="T13" fmla="*/ 43 h 621"/>
                <a:gd name="T14" fmla="*/ 5 w 440"/>
                <a:gd name="T15" fmla="*/ 42 h 621"/>
                <a:gd name="T16" fmla="*/ 5 w 440"/>
                <a:gd name="T17" fmla="*/ 33 h 621"/>
                <a:gd name="T18" fmla="*/ 9 w 440"/>
                <a:gd name="T19" fmla="*/ 36 h 621"/>
                <a:gd name="T20" fmla="*/ 12 w 440"/>
                <a:gd name="T21" fmla="*/ 31 h 621"/>
                <a:gd name="T22" fmla="*/ 6 w 440"/>
                <a:gd name="T23" fmla="*/ 25 h 621"/>
                <a:gd name="T24" fmla="*/ 0 w 440"/>
                <a:gd name="T25" fmla="*/ 12 h 621"/>
                <a:gd name="T26" fmla="*/ 11 w 440"/>
                <a:gd name="T27" fmla="*/ 0 h 621"/>
                <a:gd name="T28" fmla="*/ 18 w 440"/>
                <a:gd name="T29" fmla="*/ 6 h 621"/>
                <a:gd name="T30" fmla="*/ 16 w 440"/>
                <a:gd name="T31" fmla="*/ 9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0"/>
                <a:gd name="T49" fmla="*/ 0 h 621"/>
                <a:gd name="T50" fmla="*/ 440 w 440"/>
                <a:gd name="T51" fmla="*/ 621 h 6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4" name="Ellipse 10"/>
          <p:cNvSpPr/>
          <p:nvPr userDrawn="1"/>
        </p:nvSpPr>
        <p:spPr>
          <a:xfrm>
            <a:off x="2662238" y="2"/>
            <a:ext cx="6481762" cy="4779169"/>
          </a:xfrm>
          <a:custGeom>
            <a:avLst/>
            <a:gdLst/>
            <a:ahLst/>
            <a:cxnLst/>
            <a:rect l="l" t="t" r="r" b="b"/>
            <a:pathLst>
              <a:path w="6482408" h="6371769">
                <a:moveTo>
                  <a:pt x="6475474" y="0"/>
                </a:moveTo>
                <a:lnTo>
                  <a:pt x="6482408" y="0"/>
                </a:lnTo>
                <a:lnTo>
                  <a:pt x="6482408" y="3725"/>
                </a:lnTo>
                <a:close/>
                <a:moveTo>
                  <a:pt x="1718766" y="0"/>
                </a:moveTo>
                <a:lnTo>
                  <a:pt x="2351642" y="0"/>
                </a:lnTo>
                <a:cubicBezTo>
                  <a:pt x="1063384" y="674391"/>
                  <a:pt x="193159" y="1962455"/>
                  <a:pt x="193159" y="3440427"/>
                </a:cubicBezTo>
                <a:cubicBezTo>
                  <a:pt x="193159" y="4605945"/>
                  <a:pt x="734332" y="5653362"/>
                  <a:pt x="1597647" y="6371769"/>
                </a:cubicBezTo>
                <a:lnTo>
                  <a:pt x="1380211" y="6371769"/>
                </a:lnTo>
                <a:cubicBezTo>
                  <a:pt x="528751" y="5606090"/>
                  <a:pt x="0" y="4524295"/>
                  <a:pt x="0" y="3325824"/>
                </a:cubicBezTo>
                <a:cubicBezTo>
                  <a:pt x="0" y="1974474"/>
                  <a:pt x="672252" y="771464"/>
                  <a:pt x="17187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5" name="Ellipse 40"/>
          <p:cNvSpPr/>
          <p:nvPr userDrawn="1"/>
        </p:nvSpPr>
        <p:spPr>
          <a:xfrm>
            <a:off x="2843809" y="2"/>
            <a:ext cx="6300787" cy="4779169"/>
          </a:xfrm>
          <a:custGeom>
            <a:avLst/>
            <a:gdLst/>
            <a:ahLst/>
            <a:cxnLst/>
            <a:rect l="l" t="t" r="r" b="b"/>
            <a:pathLst>
              <a:path w="6289249" h="6371768">
                <a:moveTo>
                  <a:pt x="2158485" y="0"/>
                </a:moveTo>
                <a:lnTo>
                  <a:pt x="6282313" y="0"/>
                </a:lnTo>
                <a:lnTo>
                  <a:pt x="6289249" y="3726"/>
                </a:lnTo>
                <a:lnTo>
                  <a:pt x="6289249" y="6371768"/>
                </a:lnTo>
                <a:lnTo>
                  <a:pt x="1404486" y="6371768"/>
                </a:lnTo>
                <a:cubicBezTo>
                  <a:pt x="541172" y="5653361"/>
                  <a:pt x="0" y="4605945"/>
                  <a:pt x="0" y="3440428"/>
                </a:cubicBezTo>
                <a:cubicBezTo>
                  <a:pt x="0" y="1962455"/>
                  <a:pt x="870226" y="674391"/>
                  <a:pt x="2158485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Untertitel 2"/>
          <p:cNvSpPr>
            <a:spLocks noGrp="1"/>
          </p:cNvSpPr>
          <p:nvPr>
            <p:ph type="subTitle" idx="1"/>
          </p:nvPr>
        </p:nvSpPr>
        <p:spPr>
          <a:xfrm>
            <a:off x="3236229" y="2004746"/>
            <a:ext cx="5909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2400" noProof="0" dirty="0" smtClean="0">
                <a:ea typeface="+mn-ea"/>
                <a:cs typeface="+mn-cs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29" name="Titel 1"/>
          <p:cNvSpPr>
            <a:spLocks noGrp="1"/>
          </p:cNvSpPr>
          <p:nvPr>
            <p:ph type="ctrTitle"/>
          </p:nvPr>
        </p:nvSpPr>
        <p:spPr>
          <a:xfrm>
            <a:off x="3236228" y="1493950"/>
            <a:ext cx="5907772" cy="4431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3600" b="1" cap="all" baseline="0">
                <a:latin typeface="+mn-lt"/>
                <a:cs typeface="Arial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4465155"/>
      </p:ext>
    </p:extLst>
  </p:cSld>
  <p:clrMapOvr>
    <a:masterClrMapping/>
  </p:clrMapOvr>
  <p:transition>
    <p:fade/>
  </p:transition>
  <p:hf sldNum="0" hdr="0" ft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9" y="1194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0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9" y="1194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87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87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82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7" y="688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300" b="1" cap="all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50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ADA8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12"/>
          </p:nvPr>
        </p:nvSpPr>
        <p:spPr>
          <a:xfrm>
            <a:off x="335518" y="844154"/>
            <a:ext cx="8424555" cy="3618309"/>
          </a:xfrm>
          <a:prstGeom prst="rect">
            <a:avLst/>
          </a:prstGeom>
        </p:spPr>
        <p:txBody>
          <a:bodyPr/>
          <a:lstStyle>
            <a:lvl1pPr marL="285750" indent="-285750" algn="just">
              <a:buFont typeface="Wingdings" panose="05000000000000000000" pitchFamily="2" charset="2"/>
              <a:buChar char="q"/>
              <a:defRPr sz="1700">
                <a:solidFill>
                  <a:srgbClr val="003366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>
                <a:solidFill>
                  <a:srgbClr val="003366"/>
                </a:solidFill>
              </a:defRPr>
            </a:lvl2pPr>
            <a:lvl3pPr>
              <a:defRPr sz="1500">
                <a:solidFill>
                  <a:srgbClr val="003366"/>
                </a:solidFill>
              </a:defRPr>
            </a:lvl3pPr>
            <a:lvl4pPr>
              <a:defRPr sz="1400">
                <a:solidFill>
                  <a:srgbClr val="003366"/>
                </a:solidFill>
              </a:defRPr>
            </a:lvl4pPr>
            <a:lvl5pPr marL="2057400" indent="-228600">
              <a:buFont typeface="Wingdings" panose="05000000000000000000" pitchFamily="2" charset="2"/>
              <a:buChar char="}"/>
              <a:defRPr sz="1300" i="1">
                <a:solidFill>
                  <a:srgbClr val="003366"/>
                </a:solidFill>
                <a:latin typeface="Segoe Print" panose="02000600000000000000" pitchFamily="2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07322038"/>
      </p:ext>
    </p:extLst>
  </p:cSld>
  <p:clrMapOvr>
    <a:masterClrMapping/>
  </p:clrMapOvr>
  <p:transition>
    <p:fade/>
  </p:transition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493422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80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O:\MOMENTYS\PROD\CLIENTS\Ipsos\2014\14005zz_Résultats_Annuels_200214\Publishing\Client sources\Photos_03022014\Copie de shutterstock_116418451_jpg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2"/>
          <a:stretch>
            <a:fillRect/>
          </a:stretch>
        </p:blipFill>
        <p:spPr bwMode="auto">
          <a:xfrm>
            <a:off x="0" y="714375"/>
            <a:ext cx="4462463" cy="376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9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0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5" name="ZoneTexte 24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4" name="Titel 1"/>
          <p:cNvSpPr>
            <a:spLocks noGrp="1"/>
          </p:cNvSpPr>
          <p:nvPr>
            <p:ph type="ctrTitle"/>
          </p:nvPr>
        </p:nvSpPr>
        <p:spPr>
          <a:xfrm>
            <a:off x="4880557" y="1604757"/>
            <a:ext cx="3874506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28" name="Immagine 2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3997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6683032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82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15" name="Picture 115" descr="\\storage\Momentys\PROD\CLIENTS\Ipsos\2014\14005zz_Résultats_Annuels_200214\Publishing\Client sources\24022012\7912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-328710" y="672861"/>
            <a:ext cx="5065549" cy="3796752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826444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57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28" name="Immagine 2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1054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51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77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77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688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400" b="1" cap="all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42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ADA8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  <p:pic>
        <p:nvPicPr>
          <p:cNvPr id="26" name="Immagin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4682"/>
      </p:ext>
    </p:extLst>
  </p:cSld>
  <p:clrMapOvr>
    <a:masterClrMapping/>
  </p:clrMapOvr>
  <p:transition>
    <p:fade/>
  </p:transition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950441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5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4739" name="Picture 115" descr="\\storage\Momentys\PROD\CLIENTS\Ipsos\2014\14005zz_Résultats_Annuels_200214\Publishing\Client sources\24022012\6064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1474" y="699143"/>
            <a:ext cx="5123290" cy="3770383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57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5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28" name="Immagine 2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3263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2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 userDrawn="1"/>
        </p:nvGrpSpPr>
        <p:grpSpPr>
          <a:xfrm>
            <a:off x="-361887" y="702033"/>
            <a:ext cx="5122800" cy="3769200"/>
            <a:chOff x="-361887" y="936044"/>
            <a:chExt cx="5122800" cy="5025600"/>
          </a:xfrm>
        </p:grpSpPr>
        <p:pic>
          <p:nvPicPr>
            <p:cNvPr id="28" name="Image 27"/>
            <p:cNvPicPr preferRelativeResize="0">
              <a:picLocks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8" r="7610"/>
            <a:stretch/>
          </p:blipFill>
          <p:spPr>
            <a:xfrm>
              <a:off x="-361887" y="936044"/>
              <a:ext cx="5122800" cy="5025600"/>
            </a:xfrm>
            <a:prstGeom prst="ellipse">
              <a:avLst/>
            </a:prstGeom>
          </p:spPr>
        </p:pic>
        <p:grpSp>
          <p:nvGrpSpPr>
            <p:cNvPr id="29" name="Group 18"/>
            <p:cNvGrpSpPr>
              <a:grpSpLocks noChangeAspect="1"/>
            </p:cNvGrpSpPr>
            <p:nvPr userDrawn="1"/>
          </p:nvGrpSpPr>
          <p:grpSpPr bwMode="auto">
            <a:xfrm>
              <a:off x="1306204" y="2927854"/>
              <a:ext cx="1160142" cy="1041980"/>
              <a:chOff x="1352" y="681"/>
              <a:chExt cx="3519" cy="3153"/>
            </a:xfrm>
            <a:effectLst>
              <a:outerShdw blurRad="279400" sx="115000" sy="115000" algn="ctr" rotWithShape="0">
                <a:schemeClr val="bg1">
                  <a:alpha val="79000"/>
                </a:schemeClr>
              </a:outerShdw>
            </a:effectLst>
          </p:grpSpPr>
          <p:sp>
            <p:nvSpPr>
              <p:cNvPr id="30" name="Freeform 19"/>
              <p:cNvSpPr>
                <a:spLocks noChangeAspect="1"/>
              </p:cNvSpPr>
              <p:nvPr/>
            </p:nvSpPr>
            <p:spPr bwMode="auto">
              <a:xfrm>
                <a:off x="1352" y="681"/>
                <a:ext cx="3519" cy="3153"/>
              </a:xfrm>
              <a:custGeom>
                <a:avLst/>
                <a:gdLst>
                  <a:gd name="T0" fmla="*/ 0 w 3862"/>
                  <a:gd name="T1" fmla="*/ 2013 h 3449"/>
                  <a:gd name="T2" fmla="*/ 0 w 3862"/>
                  <a:gd name="T3" fmla="*/ 2013 h 3449"/>
                  <a:gd name="T4" fmla="*/ 0 w 3862"/>
                  <a:gd name="T5" fmla="*/ 0 h 3449"/>
                  <a:gd name="T6" fmla="*/ 2116 w 3862"/>
                  <a:gd name="T7" fmla="*/ 0 h 3449"/>
                  <a:gd name="T8" fmla="*/ 1904 w 3862"/>
                  <a:gd name="T9" fmla="*/ 2013 h 3449"/>
                  <a:gd name="T10" fmla="*/ 0 w 3862"/>
                  <a:gd name="T11" fmla="*/ 2013 h 34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62" h="3449">
                    <a:moveTo>
                      <a:pt x="0" y="3449"/>
                    </a:moveTo>
                    <a:lnTo>
                      <a:pt x="0" y="3449"/>
                    </a:lnTo>
                    <a:lnTo>
                      <a:pt x="0" y="0"/>
                    </a:lnTo>
                    <a:lnTo>
                      <a:pt x="3696" y="0"/>
                    </a:lnTo>
                    <a:cubicBezTo>
                      <a:pt x="3862" y="1150"/>
                      <a:pt x="3797" y="2241"/>
                      <a:pt x="3327" y="3449"/>
                    </a:cubicBezTo>
                    <a:lnTo>
                      <a:pt x="0" y="3449"/>
                    </a:lnTo>
                    <a:close/>
                  </a:path>
                </a:pathLst>
              </a:custGeom>
              <a:solidFill>
                <a:srgbClr val="009D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1" name="Freeform 20"/>
              <p:cNvSpPr>
                <a:spLocks noChangeAspect="1"/>
              </p:cNvSpPr>
              <p:nvPr/>
            </p:nvSpPr>
            <p:spPr bwMode="auto">
              <a:xfrm>
                <a:off x="2710" y="1846"/>
                <a:ext cx="75" cy="53"/>
              </a:xfrm>
              <a:custGeom>
                <a:avLst/>
                <a:gdLst>
                  <a:gd name="T0" fmla="*/ 10 w 81"/>
                  <a:gd name="T1" fmla="*/ 11 h 66"/>
                  <a:gd name="T2" fmla="*/ 10 w 81"/>
                  <a:gd name="T3" fmla="*/ 11 h 66"/>
                  <a:gd name="T4" fmla="*/ 0 w 81"/>
                  <a:gd name="T5" fmla="*/ 14 h 66"/>
                  <a:gd name="T6" fmla="*/ 50 w 81"/>
                  <a:gd name="T7" fmla="*/ 6 h 66"/>
                  <a:gd name="T8" fmla="*/ 51 w 81"/>
                  <a:gd name="T9" fmla="*/ 0 h 66"/>
                  <a:gd name="T10" fmla="*/ 10 w 81"/>
                  <a:gd name="T11" fmla="*/ 1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66">
                    <a:moveTo>
                      <a:pt x="16" y="40"/>
                    </a:moveTo>
                    <a:lnTo>
                      <a:pt x="16" y="40"/>
                    </a:lnTo>
                    <a:lnTo>
                      <a:pt x="0" y="54"/>
                    </a:lnTo>
                    <a:cubicBezTo>
                      <a:pt x="35" y="66"/>
                      <a:pt x="72" y="42"/>
                      <a:pt x="79" y="22"/>
                    </a:cubicBezTo>
                    <a:lnTo>
                      <a:pt x="81" y="0"/>
                    </a:lnTo>
                    <a:cubicBezTo>
                      <a:pt x="54" y="6"/>
                      <a:pt x="27" y="19"/>
                      <a:pt x="16" y="40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2" name="Freeform 21"/>
              <p:cNvSpPr>
                <a:spLocks noChangeAspect="1"/>
              </p:cNvSpPr>
              <p:nvPr/>
            </p:nvSpPr>
            <p:spPr bwMode="auto">
              <a:xfrm>
                <a:off x="2871" y="1974"/>
                <a:ext cx="64" cy="53"/>
              </a:xfrm>
              <a:custGeom>
                <a:avLst/>
                <a:gdLst>
                  <a:gd name="T0" fmla="*/ 6 w 81"/>
                  <a:gd name="T1" fmla="*/ 1 h 63"/>
                  <a:gd name="T2" fmla="*/ 6 w 81"/>
                  <a:gd name="T3" fmla="*/ 1 h 63"/>
                  <a:gd name="T4" fmla="*/ 0 w 81"/>
                  <a:gd name="T5" fmla="*/ 0 h 63"/>
                  <a:gd name="T6" fmla="*/ 8 w 81"/>
                  <a:gd name="T7" fmla="*/ 20 h 63"/>
                  <a:gd name="T8" fmla="*/ 13 w 81"/>
                  <a:gd name="T9" fmla="*/ 23 h 63"/>
                  <a:gd name="T10" fmla="*/ 6 w 81"/>
                  <a:gd name="T11" fmla="*/ 1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63">
                    <a:moveTo>
                      <a:pt x="27" y="1"/>
                    </a:moveTo>
                    <a:lnTo>
                      <a:pt x="27" y="1"/>
                    </a:lnTo>
                    <a:lnTo>
                      <a:pt x="0" y="0"/>
                    </a:lnTo>
                    <a:cubicBezTo>
                      <a:pt x="0" y="24"/>
                      <a:pt x="8" y="43"/>
                      <a:pt x="33" y="58"/>
                    </a:cubicBezTo>
                    <a:lnTo>
                      <a:pt x="53" y="63"/>
                    </a:lnTo>
                    <a:cubicBezTo>
                      <a:pt x="81" y="39"/>
                      <a:pt x="44" y="15"/>
                      <a:pt x="27" y="1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3" name="Freeform 22"/>
              <p:cNvSpPr>
                <a:spLocks noChangeAspect="1"/>
              </p:cNvSpPr>
              <p:nvPr/>
            </p:nvSpPr>
            <p:spPr bwMode="auto">
              <a:xfrm>
                <a:off x="2625" y="1408"/>
                <a:ext cx="86" cy="86"/>
              </a:xfrm>
              <a:custGeom>
                <a:avLst/>
                <a:gdLst>
                  <a:gd name="T0" fmla="*/ 11 w 96"/>
                  <a:gd name="T1" fmla="*/ 83 h 79"/>
                  <a:gd name="T2" fmla="*/ 11 w 96"/>
                  <a:gd name="T3" fmla="*/ 83 h 79"/>
                  <a:gd name="T4" fmla="*/ 0 w 96"/>
                  <a:gd name="T5" fmla="*/ 107 h 79"/>
                  <a:gd name="T6" fmla="*/ 47 w 96"/>
                  <a:gd name="T7" fmla="*/ 45 h 79"/>
                  <a:gd name="T8" fmla="*/ 50 w 96"/>
                  <a:gd name="T9" fmla="*/ 0 h 79"/>
                  <a:gd name="T10" fmla="*/ 11 w 96"/>
                  <a:gd name="T11" fmla="*/ 83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79">
                    <a:moveTo>
                      <a:pt x="20" y="50"/>
                    </a:moveTo>
                    <a:lnTo>
                      <a:pt x="20" y="50"/>
                    </a:lnTo>
                    <a:lnTo>
                      <a:pt x="0" y="64"/>
                    </a:lnTo>
                    <a:cubicBezTo>
                      <a:pt x="41" y="79"/>
                      <a:pt x="75" y="57"/>
                      <a:pt x="89" y="27"/>
                    </a:cubicBezTo>
                    <a:lnTo>
                      <a:pt x="96" y="0"/>
                    </a:lnTo>
                    <a:cubicBezTo>
                      <a:pt x="63" y="8"/>
                      <a:pt x="38" y="8"/>
                      <a:pt x="20" y="50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4" name="Freeform 23"/>
              <p:cNvSpPr>
                <a:spLocks noChangeAspect="1"/>
              </p:cNvSpPr>
              <p:nvPr/>
            </p:nvSpPr>
            <p:spPr bwMode="auto">
              <a:xfrm>
                <a:off x="2571" y="1568"/>
                <a:ext cx="75" cy="75"/>
              </a:xfrm>
              <a:custGeom>
                <a:avLst/>
                <a:gdLst>
                  <a:gd name="T0" fmla="*/ 65 w 77"/>
                  <a:gd name="T1" fmla="*/ 19 h 77"/>
                  <a:gd name="T2" fmla="*/ 65 w 77"/>
                  <a:gd name="T3" fmla="*/ 19 h 77"/>
                  <a:gd name="T4" fmla="*/ 59 w 77"/>
                  <a:gd name="T5" fmla="*/ 0 h 77"/>
                  <a:gd name="T6" fmla="*/ 0 w 77"/>
                  <a:gd name="T7" fmla="*/ 38 h 77"/>
                  <a:gd name="T8" fmla="*/ 0 w 77"/>
                  <a:gd name="T9" fmla="*/ 53 h 77"/>
                  <a:gd name="T10" fmla="*/ 65 w 77"/>
                  <a:gd name="T11" fmla="*/ 1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77">
                    <a:moveTo>
                      <a:pt x="77" y="22"/>
                    </a:moveTo>
                    <a:lnTo>
                      <a:pt x="77" y="22"/>
                    </a:lnTo>
                    <a:lnTo>
                      <a:pt x="71" y="0"/>
                    </a:lnTo>
                    <a:cubicBezTo>
                      <a:pt x="38" y="7"/>
                      <a:pt x="14" y="19"/>
                      <a:pt x="0" y="44"/>
                    </a:cubicBezTo>
                    <a:lnTo>
                      <a:pt x="0" y="62"/>
                    </a:lnTo>
                    <a:cubicBezTo>
                      <a:pt x="42" y="77"/>
                      <a:pt x="64" y="40"/>
                      <a:pt x="77" y="22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5" name="Freeform 24"/>
              <p:cNvSpPr>
                <a:spLocks noChangeAspect="1"/>
              </p:cNvSpPr>
              <p:nvPr/>
            </p:nvSpPr>
            <p:spPr bwMode="auto">
              <a:xfrm>
                <a:off x="2550" y="1728"/>
                <a:ext cx="86" cy="64"/>
              </a:xfrm>
              <a:custGeom>
                <a:avLst/>
                <a:gdLst>
                  <a:gd name="T0" fmla="*/ 0 w 90"/>
                  <a:gd name="T1" fmla="*/ 22 h 74"/>
                  <a:gd name="T2" fmla="*/ 0 w 90"/>
                  <a:gd name="T3" fmla="*/ 22 h 74"/>
                  <a:gd name="T4" fmla="*/ 11 w 90"/>
                  <a:gd name="T5" fmla="*/ 25 h 74"/>
                  <a:gd name="T6" fmla="*/ 55 w 90"/>
                  <a:gd name="T7" fmla="*/ 10 h 74"/>
                  <a:gd name="T8" fmla="*/ 69 w 90"/>
                  <a:gd name="T9" fmla="*/ 3 h 74"/>
                  <a:gd name="T10" fmla="*/ 0 w 90"/>
                  <a:gd name="T11" fmla="*/ 22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0" h="74">
                    <a:moveTo>
                      <a:pt x="0" y="52"/>
                    </a:moveTo>
                    <a:lnTo>
                      <a:pt x="0" y="52"/>
                    </a:lnTo>
                    <a:lnTo>
                      <a:pt x="14" y="60"/>
                    </a:lnTo>
                    <a:cubicBezTo>
                      <a:pt x="59" y="74"/>
                      <a:pt x="62" y="38"/>
                      <a:pt x="73" y="23"/>
                    </a:cubicBezTo>
                    <a:lnTo>
                      <a:pt x="90" y="8"/>
                    </a:lnTo>
                    <a:cubicBezTo>
                      <a:pt x="48" y="0"/>
                      <a:pt x="11" y="31"/>
                      <a:pt x="0" y="52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6" name="Freeform 25"/>
              <p:cNvSpPr>
                <a:spLocks noChangeAspect="1"/>
              </p:cNvSpPr>
              <p:nvPr/>
            </p:nvSpPr>
            <p:spPr bwMode="auto">
              <a:xfrm>
                <a:off x="2775" y="1173"/>
                <a:ext cx="86" cy="75"/>
              </a:xfrm>
              <a:custGeom>
                <a:avLst/>
                <a:gdLst>
                  <a:gd name="T0" fmla="*/ 16 w 88"/>
                  <a:gd name="T1" fmla="*/ 4 h 72"/>
                  <a:gd name="T2" fmla="*/ 16 w 88"/>
                  <a:gd name="T3" fmla="*/ 4 h 72"/>
                  <a:gd name="T4" fmla="*/ 0 w 88"/>
                  <a:gd name="T5" fmla="*/ 18 h 72"/>
                  <a:gd name="T6" fmla="*/ 74 w 88"/>
                  <a:gd name="T7" fmla="*/ 61 h 72"/>
                  <a:gd name="T8" fmla="*/ 76 w 88"/>
                  <a:gd name="T9" fmla="*/ 28 h 72"/>
                  <a:gd name="T10" fmla="*/ 16 w 88"/>
                  <a:gd name="T11" fmla="*/ 4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8" h="72">
                    <a:moveTo>
                      <a:pt x="16" y="4"/>
                    </a:moveTo>
                    <a:lnTo>
                      <a:pt x="16" y="4"/>
                    </a:lnTo>
                    <a:lnTo>
                      <a:pt x="0" y="12"/>
                    </a:lnTo>
                    <a:cubicBezTo>
                      <a:pt x="4" y="40"/>
                      <a:pt x="70" y="72"/>
                      <a:pt x="86" y="49"/>
                    </a:cubicBezTo>
                    <a:lnTo>
                      <a:pt x="88" y="22"/>
                    </a:lnTo>
                    <a:cubicBezTo>
                      <a:pt x="67" y="8"/>
                      <a:pt x="45" y="0"/>
                      <a:pt x="16" y="4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7" name="Freeform 26"/>
              <p:cNvSpPr>
                <a:spLocks noChangeAspect="1"/>
              </p:cNvSpPr>
              <p:nvPr/>
            </p:nvSpPr>
            <p:spPr bwMode="auto">
              <a:xfrm>
                <a:off x="2956" y="1109"/>
                <a:ext cx="75" cy="86"/>
              </a:xfrm>
              <a:custGeom>
                <a:avLst/>
                <a:gdLst>
                  <a:gd name="T0" fmla="*/ 21 w 86"/>
                  <a:gd name="T1" fmla="*/ 7 h 92"/>
                  <a:gd name="T2" fmla="*/ 21 w 86"/>
                  <a:gd name="T3" fmla="*/ 7 h 92"/>
                  <a:gd name="T4" fmla="*/ 9 w 86"/>
                  <a:gd name="T5" fmla="*/ 0 h 92"/>
                  <a:gd name="T6" fmla="*/ 6 w 86"/>
                  <a:gd name="T7" fmla="*/ 44 h 92"/>
                  <a:gd name="T8" fmla="*/ 12 w 86"/>
                  <a:gd name="T9" fmla="*/ 61 h 92"/>
                  <a:gd name="T10" fmla="*/ 21 w 86"/>
                  <a:gd name="T11" fmla="*/ 7 h 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6" h="92">
                    <a:moveTo>
                      <a:pt x="46" y="7"/>
                    </a:moveTo>
                    <a:lnTo>
                      <a:pt x="46" y="7"/>
                    </a:lnTo>
                    <a:lnTo>
                      <a:pt x="21" y="0"/>
                    </a:lnTo>
                    <a:cubicBezTo>
                      <a:pt x="7" y="19"/>
                      <a:pt x="0" y="33"/>
                      <a:pt x="14" y="66"/>
                    </a:cubicBezTo>
                    <a:lnTo>
                      <a:pt x="27" y="92"/>
                    </a:lnTo>
                    <a:cubicBezTo>
                      <a:pt x="57" y="63"/>
                      <a:pt x="86" y="36"/>
                      <a:pt x="46" y="7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8" name="Freeform 27"/>
              <p:cNvSpPr>
                <a:spLocks noChangeAspect="1" noEditPoints="1"/>
              </p:cNvSpPr>
              <p:nvPr/>
            </p:nvSpPr>
            <p:spPr bwMode="auto">
              <a:xfrm>
                <a:off x="3149" y="927"/>
                <a:ext cx="663" cy="1678"/>
              </a:xfrm>
              <a:custGeom>
                <a:avLst/>
                <a:gdLst>
                  <a:gd name="T0" fmla="*/ 266 w 724"/>
                  <a:gd name="T1" fmla="*/ 457 h 1845"/>
                  <a:gd name="T2" fmla="*/ 266 w 724"/>
                  <a:gd name="T3" fmla="*/ 457 h 1845"/>
                  <a:gd name="T4" fmla="*/ 193 w 724"/>
                  <a:gd name="T5" fmla="*/ 439 h 1845"/>
                  <a:gd name="T6" fmla="*/ 281 w 724"/>
                  <a:gd name="T7" fmla="*/ 422 h 1845"/>
                  <a:gd name="T8" fmla="*/ 290 w 724"/>
                  <a:gd name="T9" fmla="*/ 437 h 1845"/>
                  <a:gd name="T10" fmla="*/ 266 w 724"/>
                  <a:gd name="T11" fmla="*/ 457 h 1845"/>
                  <a:gd name="T12" fmla="*/ 266 w 724"/>
                  <a:gd name="T13" fmla="*/ 457 h 1845"/>
                  <a:gd name="T14" fmla="*/ 377 w 724"/>
                  <a:gd name="T15" fmla="*/ 477 h 1845"/>
                  <a:gd name="T16" fmla="*/ 377 w 724"/>
                  <a:gd name="T17" fmla="*/ 477 h 1845"/>
                  <a:gd name="T18" fmla="*/ 354 w 724"/>
                  <a:gd name="T19" fmla="*/ 397 h 1845"/>
                  <a:gd name="T20" fmla="*/ 374 w 724"/>
                  <a:gd name="T21" fmla="*/ 367 h 1845"/>
                  <a:gd name="T22" fmla="*/ 370 w 724"/>
                  <a:gd name="T23" fmla="*/ 270 h 1845"/>
                  <a:gd name="T24" fmla="*/ 378 w 724"/>
                  <a:gd name="T25" fmla="*/ 262 h 1845"/>
                  <a:gd name="T26" fmla="*/ 370 w 724"/>
                  <a:gd name="T27" fmla="*/ 235 h 1845"/>
                  <a:gd name="T28" fmla="*/ 364 w 724"/>
                  <a:gd name="T29" fmla="*/ 194 h 1845"/>
                  <a:gd name="T30" fmla="*/ 348 w 724"/>
                  <a:gd name="T31" fmla="*/ 162 h 1845"/>
                  <a:gd name="T32" fmla="*/ 354 w 724"/>
                  <a:gd name="T33" fmla="*/ 147 h 1845"/>
                  <a:gd name="T34" fmla="*/ 331 w 724"/>
                  <a:gd name="T35" fmla="*/ 134 h 1845"/>
                  <a:gd name="T36" fmla="*/ 309 w 724"/>
                  <a:gd name="T37" fmla="*/ 121 h 1845"/>
                  <a:gd name="T38" fmla="*/ 304 w 724"/>
                  <a:gd name="T39" fmla="*/ 103 h 1845"/>
                  <a:gd name="T40" fmla="*/ 285 w 724"/>
                  <a:gd name="T41" fmla="*/ 110 h 1845"/>
                  <a:gd name="T42" fmla="*/ 280 w 724"/>
                  <a:gd name="T43" fmla="*/ 87 h 1845"/>
                  <a:gd name="T44" fmla="*/ 255 w 724"/>
                  <a:gd name="T45" fmla="*/ 96 h 1845"/>
                  <a:gd name="T46" fmla="*/ 242 w 724"/>
                  <a:gd name="T47" fmla="*/ 67 h 1845"/>
                  <a:gd name="T48" fmla="*/ 230 w 724"/>
                  <a:gd name="T49" fmla="*/ 70 h 1845"/>
                  <a:gd name="T50" fmla="*/ 211 w 724"/>
                  <a:gd name="T51" fmla="*/ 85 h 1845"/>
                  <a:gd name="T52" fmla="*/ 211 w 724"/>
                  <a:gd name="T53" fmla="*/ 57 h 1845"/>
                  <a:gd name="T54" fmla="*/ 201 w 724"/>
                  <a:gd name="T55" fmla="*/ 53 h 1845"/>
                  <a:gd name="T56" fmla="*/ 186 w 724"/>
                  <a:gd name="T57" fmla="*/ 45 h 1845"/>
                  <a:gd name="T58" fmla="*/ 163 w 724"/>
                  <a:gd name="T59" fmla="*/ 55 h 1845"/>
                  <a:gd name="T60" fmla="*/ 172 w 724"/>
                  <a:gd name="T61" fmla="*/ 29 h 1845"/>
                  <a:gd name="T62" fmla="*/ 144 w 724"/>
                  <a:gd name="T63" fmla="*/ 59 h 1845"/>
                  <a:gd name="T64" fmla="*/ 127 w 724"/>
                  <a:gd name="T65" fmla="*/ 64 h 1845"/>
                  <a:gd name="T66" fmla="*/ 157 w 724"/>
                  <a:gd name="T67" fmla="*/ 24 h 1845"/>
                  <a:gd name="T68" fmla="*/ 125 w 724"/>
                  <a:gd name="T69" fmla="*/ 51 h 1845"/>
                  <a:gd name="T70" fmla="*/ 103 w 724"/>
                  <a:gd name="T71" fmla="*/ 55 h 1845"/>
                  <a:gd name="T72" fmla="*/ 110 w 724"/>
                  <a:gd name="T73" fmla="*/ 22 h 1845"/>
                  <a:gd name="T74" fmla="*/ 103 w 724"/>
                  <a:gd name="T75" fmla="*/ 39 h 1845"/>
                  <a:gd name="T76" fmla="*/ 97 w 724"/>
                  <a:gd name="T77" fmla="*/ 21 h 1845"/>
                  <a:gd name="T78" fmla="*/ 84 w 724"/>
                  <a:gd name="T79" fmla="*/ 65 h 1845"/>
                  <a:gd name="T80" fmla="*/ 74 w 724"/>
                  <a:gd name="T81" fmla="*/ 22 h 1845"/>
                  <a:gd name="T82" fmla="*/ 47 w 724"/>
                  <a:gd name="T83" fmla="*/ 64 h 1845"/>
                  <a:gd name="T84" fmla="*/ 33 w 724"/>
                  <a:gd name="T85" fmla="*/ 65 h 1845"/>
                  <a:gd name="T86" fmla="*/ 22 w 724"/>
                  <a:gd name="T87" fmla="*/ 24 h 1845"/>
                  <a:gd name="T88" fmla="*/ 5 w 724"/>
                  <a:gd name="T89" fmla="*/ 1023 h 1845"/>
                  <a:gd name="T90" fmla="*/ 0 w 724"/>
                  <a:gd name="T91" fmla="*/ 1041 h 1845"/>
                  <a:gd name="T92" fmla="*/ 95 w 724"/>
                  <a:gd name="T93" fmla="*/ 1032 h 1845"/>
                  <a:gd name="T94" fmla="*/ 312 w 724"/>
                  <a:gd name="T95" fmla="*/ 1042 h 1845"/>
                  <a:gd name="T96" fmla="*/ 363 w 724"/>
                  <a:gd name="T97" fmla="*/ 1035 h 1845"/>
                  <a:gd name="T98" fmla="*/ 248 w 724"/>
                  <a:gd name="T99" fmla="*/ 1007 h 1845"/>
                  <a:gd name="T100" fmla="*/ 160 w 724"/>
                  <a:gd name="T101" fmla="*/ 941 h 1845"/>
                  <a:gd name="T102" fmla="*/ 140 w 724"/>
                  <a:gd name="T103" fmla="*/ 886 h 1845"/>
                  <a:gd name="T104" fmla="*/ 141 w 724"/>
                  <a:gd name="T105" fmla="*/ 810 h 1845"/>
                  <a:gd name="T106" fmla="*/ 186 w 724"/>
                  <a:gd name="T107" fmla="*/ 794 h 1845"/>
                  <a:gd name="T108" fmla="*/ 346 w 724"/>
                  <a:gd name="T109" fmla="*/ 785 h 1845"/>
                  <a:gd name="T110" fmla="*/ 356 w 724"/>
                  <a:gd name="T111" fmla="*/ 728 h 1845"/>
                  <a:gd name="T112" fmla="*/ 360 w 724"/>
                  <a:gd name="T113" fmla="*/ 691 h 1845"/>
                  <a:gd name="T114" fmla="*/ 372 w 724"/>
                  <a:gd name="T115" fmla="*/ 664 h 1845"/>
                  <a:gd name="T116" fmla="*/ 348 w 724"/>
                  <a:gd name="T117" fmla="*/ 641 h 1845"/>
                  <a:gd name="T118" fmla="*/ 383 w 724"/>
                  <a:gd name="T119" fmla="*/ 612 h 1845"/>
                  <a:gd name="T120" fmla="*/ 366 w 724"/>
                  <a:gd name="T121" fmla="*/ 577 h 1845"/>
                  <a:gd name="T122" fmla="*/ 415 w 724"/>
                  <a:gd name="T123" fmla="*/ 543 h 1845"/>
                  <a:gd name="T124" fmla="*/ 377 w 724"/>
                  <a:gd name="T125" fmla="*/ 477 h 184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24" h="1845">
                    <a:moveTo>
                      <a:pt x="451" y="808"/>
                    </a:moveTo>
                    <a:lnTo>
                      <a:pt x="451" y="808"/>
                    </a:lnTo>
                    <a:cubicBezTo>
                      <a:pt x="397" y="820"/>
                      <a:pt x="315" y="783"/>
                      <a:pt x="326" y="776"/>
                    </a:cubicBezTo>
                    <a:cubicBezTo>
                      <a:pt x="353" y="757"/>
                      <a:pt x="416" y="725"/>
                      <a:pt x="477" y="746"/>
                    </a:cubicBezTo>
                    <a:cubicBezTo>
                      <a:pt x="488" y="750"/>
                      <a:pt x="492" y="760"/>
                      <a:pt x="493" y="773"/>
                    </a:cubicBezTo>
                    <a:cubicBezTo>
                      <a:pt x="496" y="804"/>
                      <a:pt x="471" y="805"/>
                      <a:pt x="451" y="808"/>
                    </a:cubicBezTo>
                    <a:close/>
                    <a:moveTo>
                      <a:pt x="639" y="841"/>
                    </a:moveTo>
                    <a:lnTo>
                      <a:pt x="639" y="841"/>
                    </a:lnTo>
                    <a:cubicBezTo>
                      <a:pt x="610" y="803"/>
                      <a:pt x="557" y="751"/>
                      <a:pt x="601" y="701"/>
                    </a:cubicBezTo>
                    <a:cubicBezTo>
                      <a:pt x="624" y="684"/>
                      <a:pt x="631" y="670"/>
                      <a:pt x="634" y="646"/>
                    </a:cubicBezTo>
                    <a:cubicBezTo>
                      <a:pt x="644" y="560"/>
                      <a:pt x="639" y="524"/>
                      <a:pt x="627" y="477"/>
                    </a:cubicBezTo>
                    <a:cubicBezTo>
                      <a:pt x="629" y="473"/>
                      <a:pt x="638" y="478"/>
                      <a:pt x="641" y="463"/>
                    </a:cubicBezTo>
                    <a:cubicBezTo>
                      <a:pt x="650" y="422"/>
                      <a:pt x="627" y="414"/>
                      <a:pt x="627" y="414"/>
                    </a:cubicBezTo>
                    <a:cubicBezTo>
                      <a:pt x="645" y="399"/>
                      <a:pt x="643" y="342"/>
                      <a:pt x="615" y="342"/>
                    </a:cubicBezTo>
                    <a:cubicBezTo>
                      <a:pt x="631" y="317"/>
                      <a:pt x="617" y="277"/>
                      <a:pt x="590" y="286"/>
                    </a:cubicBezTo>
                    <a:cubicBezTo>
                      <a:pt x="590" y="286"/>
                      <a:pt x="604" y="278"/>
                      <a:pt x="602" y="260"/>
                    </a:cubicBezTo>
                    <a:cubicBezTo>
                      <a:pt x="599" y="224"/>
                      <a:pt x="547" y="259"/>
                      <a:pt x="560" y="236"/>
                    </a:cubicBezTo>
                    <a:cubicBezTo>
                      <a:pt x="567" y="223"/>
                      <a:pt x="538" y="180"/>
                      <a:pt x="523" y="213"/>
                    </a:cubicBezTo>
                    <a:cubicBezTo>
                      <a:pt x="515" y="207"/>
                      <a:pt x="529" y="187"/>
                      <a:pt x="514" y="180"/>
                    </a:cubicBezTo>
                    <a:cubicBezTo>
                      <a:pt x="504" y="181"/>
                      <a:pt x="495" y="188"/>
                      <a:pt x="483" y="195"/>
                    </a:cubicBezTo>
                    <a:cubicBezTo>
                      <a:pt x="479" y="181"/>
                      <a:pt x="494" y="174"/>
                      <a:pt x="476" y="154"/>
                    </a:cubicBezTo>
                    <a:cubicBezTo>
                      <a:pt x="452" y="138"/>
                      <a:pt x="451" y="162"/>
                      <a:pt x="434" y="171"/>
                    </a:cubicBezTo>
                    <a:cubicBezTo>
                      <a:pt x="404" y="164"/>
                      <a:pt x="476" y="146"/>
                      <a:pt x="411" y="119"/>
                    </a:cubicBezTo>
                    <a:cubicBezTo>
                      <a:pt x="395" y="159"/>
                      <a:pt x="396" y="130"/>
                      <a:pt x="389" y="124"/>
                    </a:cubicBezTo>
                    <a:cubicBezTo>
                      <a:pt x="384" y="121"/>
                      <a:pt x="375" y="131"/>
                      <a:pt x="356" y="150"/>
                    </a:cubicBezTo>
                    <a:cubicBezTo>
                      <a:pt x="366" y="124"/>
                      <a:pt x="388" y="92"/>
                      <a:pt x="356" y="101"/>
                    </a:cubicBezTo>
                    <a:cubicBezTo>
                      <a:pt x="320" y="117"/>
                      <a:pt x="341" y="96"/>
                      <a:pt x="341" y="93"/>
                    </a:cubicBezTo>
                    <a:cubicBezTo>
                      <a:pt x="372" y="79"/>
                      <a:pt x="312" y="45"/>
                      <a:pt x="314" y="81"/>
                    </a:cubicBezTo>
                    <a:cubicBezTo>
                      <a:pt x="313" y="105"/>
                      <a:pt x="261" y="126"/>
                      <a:pt x="276" y="97"/>
                    </a:cubicBezTo>
                    <a:cubicBezTo>
                      <a:pt x="286" y="60"/>
                      <a:pt x="331" y="116"/>
                      <a:pt x="292" y="51"/>
                    </a:cubicBezTo>
                    <a:cubicBezTo>
                      <a:pt x="268" y="78"/>
                      <a:pt x="248" y="96"/>
                      <a:pt x="244" y="106"/>
                    </a:cubicBezTo>
                    <a:cubicBezTo>
                      <a:pt x="225" y="181"/>
                      <a:pt x="236" y="113"/>
                      <a:pt x="216" y="112"/>
                    </a:cubicBezTo>
                    <a:cubicBezTo>
                      <a:pt x="242" y="94"/>
                      <a:pt x="276" y="63"/>
                      <a:pt x="266" y="43"/>
                    </a:cubicBezTo>
                    <a:cubicBezTo>
                      <a:pt x="237" y="41"/>
                      <a:pt x="172" y="87"/>
                      <a:pt x="214" y="91"/>
                    </a:cubicBezTo>
                    <a:cubicBezTo>
                      <a:pt x="211" y="106"/>
                      <a:pt x="187" y="123"/>
                      <a:pt x="173" y="98"/>
                    </a:cubicBezTo>
                    <a:cubicBezTo>
                      <a:pt x="196" y="92"/>
                      <a:pt x="235" y="15"/>
                      <a:pt x="186" y="38"/>
                    </a:cubicBezTo>
                    <a:cubicBezTo>
                      <a:pt x="181" y="42"/>
                      <a:pt x="181" y="56"/>
                      <a:pt x="173" y="69"/>
                    </a:cubicBezTo>
                    <a:cubicBezTo>
                      <a:pt x="161" y="58"/>
                      <a:pt x="170" y="42"/>
                      <a:pt x="166" y="36"/>
                    </a:cubicBezTo>
                    <a:cubicBezTo>
                      <a:pt x="127" y="0"/>
                      <a:pt x="141" y="93"/>
                      <a:pt x="142" y="114"/>
                    </a:cubicBezTo>
                    <a:cubicBezTo>
                      <a:pt x="92" y="82"/>
                      <a:pt x="139" y="91"/>
                      <a:pt x="126" y="39"/>
                    </a:cubicBezTo>
                    <a:cubicBezTo>
                      <a:pt x="84" y="47"/>
                      <a:pt x="73" y="64"/>
                      <a:pt x="80" y="112"/>
                    </a:cubicBezTo>
                    <a:cubicBezTo>
                      <a:pt x="74" y="123"/>
                      <a:pt x="63" y="149"/>
                      <a:pt x="56" y="117"/>
                    </a:cubicBezTo>
                    <a:cubicBezTo>
                      <a:pt x="79" y="87"/>
                      <a:pt x="77" y="44"/>
                      <a:pt x="37" y="43"/>
                    </a:cubicBezTo>
                    <a:cubicBezTo>
                      <a:pt x="101" y="631"/>
                      <a:pt x="97" y="1225"/>
                      <a:pt x="5" y="1808"/>
                    </a:cubicBezTo>
                    <a:lnTo>
                      <a:pt x="0" y="1840"/>
                    </a:lnTo>
                    <a:cubicBezTo>
                      <a:pt x="46" y="1839"/>
                      <a:pt x="113" y="1825"/>
                      <a:pt x="162" y="1823"/>
                    </a:cubicBezTo>
                    <a:cubicBezTo>
                      <a:pt x="301" y="1827"/>
                      <a:pt x="298" y="1845"/>
                      <a:pt x="529" y="1842"/>
                    </a:cubicBezTo>
                    <a:cubicBezTo>
                      <a:pt x="582" y="1837"/>
                      <a:pt x="597" y="1829"/>
                      <a:pt x="614" y="1829"/>
                    </a:cubicBezTo>
                    <a:cubicBezTo>
                      <a:pt x="597" y="1758"/>
                      <a:pt x="481" y="1798"/>
                      <a:pt x="421" y="1778"/>
                    </a:cubicBezTo>
                    <a:cubicBezTo>
                      <a:pt x="321" y="1768"/>
                      <a:pt x="304" y="1708"/>
                      <a:pt x="272" y="1664"/>
                    </a:cubicBezTo>
                    <a:cubicBezTo>
                      <a:pt x="258" y="1639"/>
                      <a:pt x="237" y="1608"/>
                      <a:pt x="237" y="1566"/>
                    </a:cubicBezTo>
                    <a:cubicBezTo>
                      <a:pt x="230" y="1513"/>
                      <a:pt x="240" y="1484"/>
                      <a:pt x="239" y="1432"/>
                    </a:cubicBezTo>
                    <a:cubicBezTo>
                      <a:pt x="243" y="1393"/>
                      <a:pt x="287" y="1401"/>
                      <a:pt x="315" y="1404"/>
                    </a:cubicBezTo>
                    <a:cubicBezTo>
                      <a:pt x="402" y="1413"/>
                      <a:pt x="547" y="1399"/>
                      <a:pt x="586" y="1387"/>
                    </a:cubicBezTo>
                    <a:cubicBezTo>
                      <a:pt x="641" y="1371"/>
                      <a:pt x="642" y="1337"/>
                      <a:pt x="605" y="1286"/>
                    </a:cubicBezTo>
                    <a:cubicBezTo>
                      <a:pt x="597" y="1261"/>
                      <a:pt x="598" y="1245"/>
                      <a:pt x="609" y="1223"/>
                    </a:cubicBezTo>
                    <a:cubicBezTo>
                      <a:pt x="625" y="1206"/>
                      <a:pt x="644" y="1195"/>
                      <a:pt x="630" y="1174"/>
                    </a:cubicBezTo>
                    <a:cubicBezTo>
                      <a:pt x="630" y="1174"/>
                      <a:pt x="504" y="1147"/>
                      <a:pt x="590" y="1133"/>
                    </a:cubicBezTo>
                    <a:cubicBezTo>
                      <a:pt x="679" y="1118"/>
                      <a:pt x="650" y="1082"/>
                      <a:pt x="650" y="1082"/>
                    </a:cubicBezTo>
                    <a:cubicBezTo>
                      <a:pt x="650" y="1082"/>
                      <a:pt x="635" y="1045"/>
                      <a:pt x="621" y="1018"/>
                    </a:cubicBezTo>
                    <a:cubicBezTo>
                      <a:pt x="611" y="998"/>
                      <a:pt x="695" y="991"/>
                      <a:pt x="704" y="959"/>
                    </a:cubicBezTo>
                    <a:cubicBezTo>
                      <a:pt x="724" y="932"/>
                      <a:pt x="661" y="871"/>
                      <a:pt x="639" y="841"/>
                    </a:cubicBez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39" name="Freeform 28"/>
              <p:cNvSpPr>
                <a:spLocks noChangeAspect="1"/>
              </p:cNvSpPr>
              <p:nvPr/>
            </p:nvSpPr>
            <p:spPr bwMode="auto">
              <a:xfrm>
                <a:off x="1352" y="681"/>
                <a:ext cx="1829" cy="3153"/>
              </a:xfrm>
              <a:custGeom>
                <a:avLst/>
                <a:gdLst>
                  <a:gd name="T0" fmla="*/ 1118 w 2011"/>
                  <a:gd name="T1" fmla="*/ 1230 h 3449"/>
                  <a:gd name="T2" fmla="*/ 0 w 2011"/>
                  <a:gd name="T3" fmla="*/ 2013 h 3449"/>
                  <a:gd name="T4" fmla="*/ 1117 w 2011"/>
                  <a:gd name="T5" fmla="*/ 0 h 3449"/>
                  <a:gd name="T6" fmla="*/ 1121 w 2011"/>
                  <a:gd name="T7" fmla="*/ 202 h 3449"/>
                  <a:gd name="T8" fmla="*/ 1122 w 2011"/>
                  <a:gd name="T9" fmla="*/ 229 h 3449"/>
                  <a:gd name="T10" fmla="*/ 1089 w 2011"/>
                  <a:gd name="T11" fmla="*/ 190 h 3449"/>
                  <a:gd name="T12" fmla="*/ 1062 w 2011"/>
                  <a:gd name="T13" fmla="*/ 224 h 3449"/>
                  <a:gd name="T14" fmla="*/ 1051 w 2011"/>
                  <a:gd name="T15" fmla="*/ 240 h 3449"/>
                  <a:gd name="T16" fmla="*/ 1032 w 2011"/>
                  <a:gd name="T17" fmla="*/ 203 h 3449"/>
                  <a:gd name="T18" fmla="*/ 1000 w 2011"/>
                  <a:gd name="T19" fmla="*/ 209 h 3449"/>
                  <a:gd name="T20" fmla="*/ 964 w 2011"/>
                  <a:gd name="T21" fmla="*/ 289 h 3449"/>
                  <a:gd name="T22" fmla="*/ 951 w 2011"/>
                  <a:gd name="T23" fmla="*/ 245 h 3449"/>
                  <a:gd name="T24" fmla="*/ 909 w 2011"/>
                  <a:gd name="T25" fmla="*/ 249 h 3449"/>
                  <a:gd name="T26" fmla="*/ 910 w 2011"/>
                  <a:gd name="T27" fmla="*/ 291 h 3449"/>
                  <a:gd name="T28" fmla="*/ 860 w 2011"/>
                  <a:gd name="T29" fmla="*/ 290 h 3449"/>
                  <a:gd name="T30" fmla="*/ 856 w 2011"/>
                  <a:gd name="T31" fmla="*/ 326 h 3449"/>
                  <a:gd name="T32" fmla="*/ 797 w 2011"/>
                  <a:gd name="T33" fmla="*/ 304 h 3449"/>
                  <a:gd name="T34" fmla="*/ 860 w 2011"/>
                  <a:gd name="T35" fmla="*/ 337 h 3449"/>
                  <a:gd name="T36" fmla="*/ 822 w 2011"/>
                  <a:gd name="T37" fmla="*/ 357 h 3449"/>
                  <a:gd name="T38" fmla="*/ 816 w 2011"/>
                  <a:gd name="T39" fmla="*/ 352 h 3449"/>
                  <a:gd name="T40" fmla="*/ 794 w 2011"/>
                  <a:gd name="T41" fmla="*/ 374 h 3449"/>
                  <a:gd name="T42" fmla="*/ 819 w 2011"/>
                  <a:gd name="T43" fmla="*/ 369 h 3449"/>
                  <a:gd name="T44" fmla="*/ 810 w 2011"/>
                  <a:gd name="T45" fmla="*/ 411 h 3449"/>
                  <a:gd name="T46" fmla="*/ 788 w 2011"/>
                  <a:gd name="T47" fmla="*/ 420 h 3449"/>
                  <a:gd name="T48" fmla="*/ 798 w 2011"/>
                  <a:gd name="T49" fmla="*/ 459 h 3449"/>
                  <a:gd name="T50" fmla="*/ 747 w 2011"/>
                  <a:gd name="T51" fmla="*/ 443 h 3449"/>
                  <a:gd name="T52" fmla="*/ 710 w 2011"/>
                  <a:gd name="T53" fmla="*/ 443 h 3449"/>
                  <a:gd name="T54" fmla="*/ 682 w 2011"/>
                  <a:gd name="T55" fmla="*/ 485 h 3449"/>
                  <a:gd name="T56" fmla="*/ 764 w 2011"/>
                  <a:gd name="T57" fmla="*/ 493 h 3449"/>
                  <a:gd name="T58" fmla="*/ 740 w 2011"/>
                  <a:gd name="T59" fmla="*/ 514 h 3449"/>
                  <a:gd name="T60" fmla="*/ 740 w 2011"/>
                  <a:gd name="T61" fmla="*/ 557 h 3449"/>
                  <a:gd name="T62" fmla="*/ 769 w 2011"/>
                  <a:gd name="T63" fmla="*/ 555 h 3449"/>
                  <a:gd name="T64" fmla="*/ 746 w 2011"/>
                  <a:gd name="T65" fmla="*/ 619 h 3449"/>
                  <a:gd name="T66" fmla="*/ 749 w 2011"/>
                  <a:gd name="T67" fmla="*/ 651 h 3449"/>
                  <a:gd name="T68" fmla="*/ 727 w 2011"/>
                  <a:gd name="T69" fmla="*/ 691 h 3449"/>
                  <a:gd name="T70" fmla="*/ 711 w 2011"/>
                  <a:gd name="T71" fmla="*/ 716 h 3449"/>
                  <a:gd name="T72" fmla="*/ 727 w 2011"/>
                  <a:gd name="T73" fmla="*/ 740 h 3449"/>
                  <a:gd name="T74" fmla="*/ 744 w 2011"/>
                  <a:gd name="T75" fmla="*/ 764 h 3449"/>
                  <a:gd name="T76" fmla="*/ 772 w 2011"/>
                  <a:gd name="T77" fmla="*/ 804 h 3449"/>
                  <a:gd name="T78" fmla="*/ 814 w 2011"/>
                  <a:gd name="T79" fmla="*/ 825 h 3449"/>
                  <a:gd name="T80" fmla="*/ 846 w 2011"/>
                  <a:gd name="T81" fmla="*/ 805 h 3449"/>
                  <a:gd name="T82" fmla="*/ 856 w 2011"/>
                  <a:gd name="T83" fmla="*/ 859 h 3449"/>
                  <a:gd name="T84" fmla="*/ 909 w 2011"/>
                  <a:gd name="T85" fmla="*/ 859 h 3449"/>
                  <a:gd name="T86" fmla="*/ 897 w 2011"/>
                  <a:gd name="T87" fmla="*/ 890 h 3449"/>
                  <a:gd name="T88" fmla="*/ 917 w 2011"/>
                  <a:gd name="T89" fmla="*/ 911 h 3449"/>
                  <a:gd name="T90" fmla="*/ 930 w 2011"/>
                  <a:gd name="T91" fmla="*/ 935 h 3449"/>
                  <a:gd name="T92" fmla="*/ 962 w 2011"/>
                  <a:gd name="T93" fmla="*/ 930 h 3449"/>
                  <a:gd name="T94" fmla="*/ 979 w 2011"/>
                  <a:gd name="T95" fmla="*/ 896 h 3449"/>
                  <a:gd name="T96" fmla="*/ 1016 w 2011"/>
                  <a:gd name="T97" fmla="*/ 920 h 3449"/>
                  <a:gd name="T98" fmla="*/ 1023 w 2011"/>
                  <a:gd name="T99" fmla="*/ 998 h 3449"/>
                  <a:gd name="T100" fmla="*/ 1059 w 2011"/>
                  <a:gd name="T101" fmla="*/ 985 h 3449"/>
                  <a:gd name="T102" fmla="*/ 1041 w 2011"/>
                  <a:gd name="T103" fmla="*/ 1076 h 3449"/>
                  <a:gd name="T104" fmla="*/ 819 w 2011"/>
                  <a:gd name="T105" fmla="*/ 1221 h 3449"/>
                  <a:gd name="T106" fmla="*/ 936 w 2011"/>
                  <a:gd name="T107" fmla="*/ 1228 h 3449"/>
                  <a:gd name="T108" fmla="*/ 1118 w 2011"/>
                  <a:gd name="T109" fmla="*/ 1229 h 34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11" h="3449">
                    <a:moveTo>
                      <a:pt x="1974" y="2106"/>
                    </a:moveTo>
                    <a:lnTo>
                      <a:pt x="1974" y="2106"/>
                    </a:lnTo>
                    <a:cubicBezTo>
                      <a:pt x="1903" y="2543"/>
                      <a:pt x="1782" y="2987"/>
                      <a:pt x="1602" y="3449"/>
                    </a:cubicBezTo>
                    <a:lnTo>
                      <a:pt x="0" y="3449"/>
                    </a:lnTo>
                    <a:lnTo>
                      <a:pt x="0" y="0"/>
                    </a:lnTo>
                    <a:lnTo>
                      <a:pt x="1972" y="0"/>
                    </a:lnTo>
                    <a:cubicBezTo>
                      <a:pt x="1988" y="113"/>
                      <a:pt x="1999" y="197"/>
                      <a:pt x="2011" y="309"/>
                    </a:cubicBezTo>
                    <a:cubicBezTo>
                      <a:pt x="2011" y="309"/>
                      <a:pt x="1977" y="320"/>
                      <a:pt x="1980" y="347"/>
                    </a:cubicBezTo>
                    <a:cubicBezTo>
                      <a:pt x="1984" y="378"/>
                      <a:pt x="1997" y="385"/>
                      <a:pt x="1997" y="385"/>
                    </a:cubicBezTo>
                    <a:lnTo>
                      <a:pt x="1982" y="392"/>
                    </a:lnTo>
                    <a:cubicBezTo>
                      <a:pt x="1982" y="392"/>
                      <a:pt x="1966" y="368"/>
                      <a:pt x="1966" y="369"/>
                    </a:cubicBezTo>
                    <a:cubicBezTo>
                      <a:pt x="1966" y="346"/>
                      <a:pt x="1976" y="311"/>
                      <a:pt x="1923" y="324"/>
                    </a:cubicBezTo>
                    <a:cubicBezTo>
                      <a:pt x="1904" y="365"/>
                      <a:pt x="1952" y="373"/>
                      <a:pt x="1939" y="401"/>
                    </a:cubicBezTo>
                    <a:cubicBezTo>
                      <a:pt x="1883" y="404"/>
                      <a:pt x="1923" y="359"/>
                      <a:pt x="1878" y="384"/>
                    </a:cubicBezTo>
                    <a:cubicBezTo>
                      <a:pt x="1881" y="371"/>
                      <a:pt x="1871" y="336"/>
                      <a:pt x="1857" y="339"/>
                    </a:cubicBezTo>
                    <a:cubicBezTo>
                      <a:pt x="1851" y="358"/>
                      <a:pt x="1836" y="391"/>
                      <a:pt x="1858" y="411"/>
                    </a:cubicBezTo>
                    <a:cubicBezTo>
                      <a:pt x="1851" y="416"/>
                      <a:pt x="1830" y="413"/>
                      <a:pt x="1825" y="406"/>
                    </a:cubicBezTo>
                    <a:cubicBezTo>
                      <a:pt x="1819" y="396"/>
                      <a:pt x="1840" y="379"/>
                      <a:pt x="1823" y="348"/>
                    </a:cubicBezTo>
                    <a:cubicBezTo>
                      <a:pt x="1771" y="371"/>
                      <a:pt x="1819" y="421"/>
                      <a:pt x="1776" y="440"/>
                    </a:cubicBezTo>
                    <a:cubicBezTo>
                      <a:pt x="1729" y="434"/>
                      <a:pt x="1803" y="394"/>
                      <a:pt x="1766" y="359"/>
                    </a:cubicBezTo>
                    <a:cubicBezTo>
                      <a:pt x="1723" y="369"/>
                      <a:pt x="1707" y="413"/>
                      <a:pt x="1724" y="439"/>
                    </a:cubicBezTo>
                    <a:cubicBezTo>
                      <a:pt x="1723" y="462"/>
                      <a:pt x="1705" y="474"/>
                      <a:pt x="1702" y="494"/>
                    </a:cubicBezTo>
                    <a:cubicBezTo>
                      <a:pt x="1681" y="491"/>
                      <a:pt x="1672" y="483"/>
                      <a:pt x="1670" y="475"/>
                    </a:cubicBezTo>
                    <a:cubicBezTo>
                      <a:pt x="1667" y="460"/>
                      <a:pt x="1708" y="453"/>
                      <a:pt x="1680" y="420"/>
                    </a:cubicBezTo>
                    <a:cubicBezTo>
                      <a:pt x="1635" y="427"/>
                      <a:pt x="1665" y="500"/>
                      <a:pt x="1629" y="461"/>
                    </a:cubicBezTo>
                    <a:cubicBezTo>
                      <a:pt x="1626" y="444"/>
                      <a:pt x="1614" y="429"/>
                      <a:pt x="1605" y="427"/>
                    </a:cubicBezTo>
                    <a:cubicBezTo>
                      <a:pt x="1588" y="439"/>
                      <a:pt x="1580" y="459"/>
                      <a:pt x="1591" y="476"/>
                    </a:cubicBezTo>
                    <a:lnTo>
                      <a:pt x="1609" y="499"/>
                    </a:lnTo>
                    <a:cubicBezTo>
                      <a:pt x="1607" y="499"/>
                      <a:pt x="1617" y="513"/>
                      <a:pt x="1615" y="512"/>
                    </a:cubicBezTo>
                    <a:cubicBezTo>
                      <a:pt x="1585" y="488"/>
                      <a:pt x="1545" y="471"/>
                      <a:pt x="1520" y="498"/>
                    </a:cubicBezTo>
                    <a:cubicBezTo>
                      <a:pt x="1523" y="523"/>
                      <a:pt x="1545" y="525"/>
                      <a:pt x="1579" y="533"/>
                    </a:cubicBezTo>
                    <a:cubicBezTo>
                      <a:pt x="1536" y="537"/>
                      <a:pt x="1527" y="552"/>
                      <a:pt x="1513" y="560"/>
                    </a:cubicBezTo>
                    <a:cubicBezTo>
                      <a:pt x="1508" y="532"/>
                      <a:pt x="1475" y="527"/>
                      <a:pt x="1444" y="523"/>
                    </a:cubicBezTo>
                    <a:cubicBezTo>
                      <a:pt x="1426" y="527"/>
                      <a:pt x="1415" y="515"/>
                      <a:pt x="1407" y="521"/>
                    </a:cubicBezTo>
                    <a:cubicBezTo>
                      <a:pt x="1420" y="553"/>
                      <a:pt x="1451" y="578"/>
                      <a:pt x="1490" y="586"/>
                    </a:cubicBezTo>
                    <a:cubicBezTo>
                      <a:pt x="1507" y="584"/>
                      <a:pt x="1509" y="584"/>
                      <a:pt x="1521" y="578"/>
                    </a:cubicBezTo>
                    <a:cubicBezTo>
                      <a:pt x="1544" y="588"/>
                      <a:pt x="1542" y="592"/>
                      <a:pt x="1548" y="608"/>
                    </a:cubicBezTo>
                    <a:cubicBezTo>
                      <a:pt x="1514" y="623"/>
                      <a:pt x="1487" y="604"/>
                      <a:pt x="1453" y="612"/>
                    </a:cubicBezTo>
                    <a:cubicBezTo>
                      <a:pt x="1453" y="614"/>
                      <a:pt x="1445" y="614"/>
                      <a:pt x="1444" y="611"/>
                    </a:cubicBezTo>
                    <a:cubicBezTo>
                      <a:pt x="1445" y="611"/>
                      <a:pt x="1440" y="603"/>
                      <a:pt x="1441" y="603"/>
                    </a:cubicBezTo>
                    <a:cubicBezTo>
                      <a:pt x="1426" y="575"/>
                      <a:pt x="1387" y="586"/>
                      <a:pt x="1366" y="592"/>
                    </a:cubicBezTo>
                    <a:cubicBezTo>
                      <a:pt x="1363" y="614"/>
                      <a:pt x="1386" y="632"/>
                      <a:pt x="1404" y="640"/>
                    </a:cubicBezTo>
                    <a:cubicBezTo>
                      <a:pt x="1429" y="649"/>
                      <a:pt x="1438" y="641"/>
                      <a:pt x="1438" y="641"/>
                    </a:cubicBezTo>
                    <a:lnTo>
                      <a:pt x="1448" y="632"/>
                    </a:lnTo>
                    <a:cubicBezTo>
                      <a:pt x="1459" y="672"/>
                      <a:pt x="1473" y="674"/>
                      <a:pt x="1494" y="690"/>
                    </a:cubicBezTo>
                    <a:cubicBezTo>
                      <a:pt x="1471" y="698"/>
                      <a:pt x="1462" y="705"/>
                      <a:pt x="1433" y="703"/>
                    </a:cubicBezTo>
                    <a:cubicBezTo>
                      <a:pt x="1400" y="652"/>
                      <a:pt x="1301" y="630"/>
                      <a:pt x="1305" y="654"/>
                    </a:cubicBezTo>
                    <a:cubicBezTo>
                      <a:pt x="1319" y="706"/>
                      <a:pt x="1392" y="719"/>
                      <a:pt x="1392" y="719"/>
                    </a:cubicBezTo>
                    <a:cubicBezTo>
                      <a:pt x="1392" y="719"/>
                      <a:pt x="1354" y="733"/>
                      <a:pt x="1360" y="746"/>
                    </a:cubicBezTo>
                    <a:cubicBezTo>
                      <a:pt x="1367" y="758"/>
                      <a:pt x="1417" y="766"/>
                      <a:pt x="1410" y="785"/>
                    </a:cubicBezTo>
                    <a:cubicBezTo>
                      <a:pt x="1358" y="762"/>
                      <a:pt x="1348" y="771"/>
                      <a:pt x="1383" y="817"/>
                    </a:cubicBezTo>
                    <a:cubicBezTo>
                      <a:pt x="1339" y="819"/>
                      <a:pt x="1349" y="772"/>
                      <a:pt x="1321" y="761"/>
                    </a:cubicBezTo>
                    <a:cubicBezTo>
                      <a:pt x="1301" y="775"/>
                      <a:pt x="1313" y="806"/>
                      <a:pt x="1313" y="806"/>
                    </a:cubicBezTo>
                    <a:cubicBezTo>
                      <a:pt x="1303" y="798"/>
                      <a:pt x="1277" y="754"/>
                      <a:pt x="1255" y="760"/>
                    </a:cubicBezTo>
                    <a:cubicBezTo>
                      <a:pt x="1248" y="765"/>
                      <a:pt x="1248" y="789"/>
                      <a:pt x="1265" y="805"/>
                    </a:cubicBezTo>
                    <a:cubicBezTo>
                      <a:pt x="1244" y="809"/>
                      <a:pt x="1210" y="806"/>
                      <a:pt x="1205" y="829"/>
                    </a:cubicBezTo>
                    <a:cubicBezTo>
                      <a:pt x="1239" y="855"/>
                      <a:pt x="1276" y="855"/>
                      <a:pt x="1329" y="849"/>
                    </a:cubicBezTo>
                    <a:cubicBezTo>
                      <a:pt x="1329" y="849"/>
                      <a:pt x="1339" y="848"/>
                      <a:pt x="1350" y="845"/>
                    </a:cubicBezTo>
                    <a:cubicBezTo>
                      <a:pt x="1360" y="842"/>
                      <a:pt x="1375" y="856"/>
                      <a:pt x="1375" y="856"/>
                    </a:cubicBezTo>
                    <a:cubicBezTo>
                      <a:pt x="1349" y="862"/>
                      <a:pt x="1360" y="870"/>
                      <a:pt x="1308" y="881"/>
                    </a:cubicBezTo>
                    <a:cubicBezTo>
                      <a:pt x="1274" y="897"/>
                      <a:pt x="1247" y="918"/>
                      <a:pt x="1247" y="953"/>
                    </a:cubicBezTo>
                    <a:cubicBezTo>
                      <a:pt x="1268" y="963"/>
                      <a:pt x="1294" y="973"/>
                      <a:pt x="1308" y="953"/>
                    </a:cubicBezTo>
                    <a:cubicBezTo>
                      <a:pt x="1331" y="920"/>
                      <a:pt x="1324" y="946"/>
                      <a:pt x="1340" y="945"/>
                    </a:cubicBezTo>
                    <a:lnTo>
                      <a:pt x="1358" y="951"/>
                    </a:lnTo>
                    <a:cubicBezTo>
                      <a:pt x="1344" y="986"/>
                      <a:pt x="1264" y="985"/>
                      <a:pt x="1279" y="1011"/>
                    </a:cubicBezTo>
                    <a:cubicBezTo>
                      <a:pt x="1295" y="1035"/>
                      <a:pt x="1319" y="1061"/>
                      <a:pt x="1319" y="1061"/>
                    </a:cubicBezTo>
                    <a:cubicBezTo>
                      <a:pt x="1319" y="1061"/>
                      <a:pt x="1263" y="1032"/>
                      <a:pt x="1247" y="1053"/>
                    </a:cubicBezTo>
                    <a:cubicBezTo>
                      <a:pt x="1232" y="1071"/>
                      <a:pt x="1265" y="1102"/>
                      <a:pt x="1324" y="1115"/>
                    </a:cubicBezTo>
                    <a:cubicBezTo>
                      <a:pt x="1304" y="1128"/>
                      <a:pt x="1233" y="1115"/>
                      <a:pt x="1276" y="1160"/>
                    </a:cubicBezTo>
                    <a:cubicBezTo>
                      <a:pt x="1225" y="1181"/>
                      <a:pt x="1242" y="1196"/>
                      <a:pt x="1283" y="1185"/>
                    </a:cubicBezTo>
                    <a:lnTo>
                      <a:pt x="1303" y="1188"/>
                    </a:lnTo>
                    <a:cubicBezTo>
                      <a:pt x="1291" y="1196"/>
                      <a:pt x="1254" y="1213"/>
                      <a:pt x="1257" y="1226"/>
                    </a:cubicBezTo>
                    <a:cubicBezTo>
                      <a:pt x="1259" y="1243"/>
                      <a:pt x="1300" y="1222"/>
                      <a:pt x="1307" y="1235"/>
                    </a:cubicBezTo>
                    <a:cubicBezTo>
                      <a:pt x="1310" y="1254"/>
                      <a:pt x="1287" y="1262"/>
                      <a:pt x="1285" y="1267"/>
                    </a:cubicBezTo>
                    <a:cubicBezTo>
                      <a:pt x="1314" y="1286"/>
                      <a:pt x="1331" y="1241"/>
                      <a:pt x="1358" y="1267"/>
                    </a:cubicBezTo>
                    <a:cubicBezTo>
                      <a:pt x="1348" y="1286"/>
                      <a:pt x="1305" y="1282"/>
                      <a:pt x="1314" y="1311"/>
                    </a:cubicBezTo>
                    <a:cubicBezTo>
                      <a:pt x="1330" y="1323"/>
                      <a:pt x="1357" y="1318"/>
                      <a:pt x="1373" y="1329"/>
                    </a:cubicBezTo>
                    <a:cubicBezTo>
                      <a:pt x="1373" y="1329"/>
                      <a:pt x="1351" y="1371"/>
                      <a:pt x="1363" y="1376"/>
                    </a:cubicBezTo>
                    <a:cubicBezTo>
                      <a:pt x="1386" y="1388"/>
                      <a:pt x="1408" y="1351"/>
                      <a:pt x="1416" y="1349"/>
                    </a:cubicBezTo>
                    <a:cubicBezTo>
                      <a:pt x="1410" y="1396"/>
                      <a:pt x="1450" y="1380"/>
                      <a:pt x="1438" y="1413"/>
                    </a:cubicBezTo>
                    <a:cubicBezTo>
                      <a:pt x="1438" y="1430"/>
                      <a:pt x="1436" y="1454"/>
                      <a:pt x="1454" y="1463"/>
                    </a:cubicBezTo>
                    <a:cubicBezTo>
                      <a:pt x="1491" y="1452"/>
                      <a:pt x="1495" y="1423"/>
                      <a:pt x="1494" y="1379"/>
                    </a:cubicBezTo>
                    <a:cubicBezTo>
                      <a:pt x="1494" y="1364"/>
                      <a:pt x="1537" y="1389"/>
                      <a:pt x="1537" y="1389"/>
                    </a:cubicBezTo>
                    <a:cubicBezTo>
                      <a:pt x="1563" y="1410"/>
                      <a:pt x="1492" y="1426"/>
                      <a:pt x="1513" y="1471"/>
                    </a:cubicBezTo>
                    <a:cubicBezTo>
                      <a:pt x="1573" y="1479"/>
                      <a:pt x="1573" y="1428"/>
                      <a:pt x="1621" y="1419"/>
                    </a:cubicBezTo>
                    <a:cubicBezTo>
                      <a:pt x="1643" y="1433"/>
                      <a:pt x="1612" y="1457"/>
                      <a:pt x="1605" y="1474"/>
                    </a:cubicBezTo>
                    <a:cubicBezTo>
                      <a:pt x="1575" y="1491"/>
                      <a:pt x="1538" y="1471"/>
                      <a:pt x="1509" y="1530"/>
                    </a:cubicBezTo>
                    <a:cubicBezTo>
                      <a:pt x="1551" y="1546"/>
                      <a:pt x="1570" y="1533"/>
                      <a:pt x="1584" y="1525"/>
                    </a:cubicBezTo>
                    <a:cubicBezTo>
                      <a:pt x="1597" y="1516"/>
                      <a:pt x="1596" y="1511"/>
                      <a:pt x="1606" y="1507"/>
                    </a:cubicBezTo>
                    <a:cubicBezTo>
                      <a:pt x="1607" y="1523"/>
                      <a:pt x="1603" y="1553"/>
                      <a:pt x="1618" y="1559"/>
                    </a:cubicBezTo>
                    <a:cubicBezTo>
                      <a:pt x="1632" y="1558"/>
                      <a:pt x="1633" y="1553"/>
                      <a:pt x="1645" y="1546"/>
                    </a:cubicBezTo>
                    <a:cubicBezTo>
                      <a:pt x="1657" y="1558"/>
                      <a:pt x="1626" y="1589"/>
                      <a:pt x="1644" y="1602"/>
                    </a:cubicBezTo>
                    <a:cubicBezTo>
                      <a:pt x="1661" y="1599"/>
                      <a:pt x="1667" y="1583"/>
                      <a:pt x="1667" y="1583"/>
                    </a:cubicBezTo>
                    <a:cubicBezTo>
                      <a:pt x="1677" y="1597"/>
                      <a:pt x="1689" y="1597"/>
                      <a:pt x="1700" y="1594"/>
                    </a:cubicBezTo>
                    <a:cubicBezTo>
                      <a:pt x="1706" y="1579"/>
                      <a:pt x="1707" y="1545"/>
                      <a:pt x="1688" y="1533"/>
                    </a:cubicBezTo>
                    <a:cubicBezTo>
                      <a:pt x="1697" y="1522"/>
                      <a:pt x="1720" y="1543"/>
                      <a:pt x="1729" y="1535"/>
                    </a:cubicBezTo>
                    <a:cubicBezTo>
                      <a:pt x="1748" y="1557"/>
                      <a:pt x="1707" y="1600"/>
                      <a:pt x="1737" y="1618"/>
                    </a:cubicBezTo>
                    <a:cubicBezTo>
                      <a:pt x="1766" y="1615"/>
                      <a:pt x="1765" y="1586"/>
                      <a:pt x="1794" y="1574"/>
                    </a:cubicBezTo>
                    <a:cubicBezTo>
                      <a:pt x="1789" y="1604"/>
                      <a:pt x="1824" y="1626"/>
                      <a:pt x="1779" y="1648"/>
                    </a:cubicBezTo>
                    <a:cubicBezTo>
                      <a:pt x="1779" y="1677"/>
                      <a:pt x="1834" y="1669"/>
                      <a:pt x="1808" y="1711"/>
                    </a:cubicBezTo>
                    <a:cubicBezTo>
                      <a:pt x="1818" y="1728"/>
                      <a:pt x="1831" y="1721"/>
                      <a:pt x="1843" y="1718"/>
                    </a:cubicBezTo>
                    <a:lnTo>
                      <a:pt x="1870" y="1688"/>
                    </a:lnTo>
                    <a:cubicBezTo>
                      <a:pt x="1862" y="1712"/>
                      <a:pt x="1860" y="1750"/>
                      <a:pt x="1867" y="1777"/>
                    </a:cubicBezTo>
                    <a:cubicBezTo>
                      <a:pt x="1858" y="1800"/>
                      <a:pt x="1879" y="1825"/>
                      <a:pt x="1839" y="1844"/>
                    </a:cubicBezTo>
                    <a:cubicBezTo>
                      <a:pt x="1828" y="1900"/>
                      <a:pt x="1827" y="1956"/>
                      <a:pt x="1763" y="1992"/>
                    </a:cubicBezTo>
                    <a:cubicBezTo>
                      <a:pt x="1726" y="2060"/>
                      <a:pt x="1497" y="2024"/>
                      <a:pt x="1446" y="2092"/>
                    </a:cubicBezTo>
                    <a:cubicBezTo>
                      <a:pt x="1459" y="2104"/>
                      <a:pt x="1576" y="2100"/>
                      <a:pt x="1591" y="2096"/>
                    </a:cubicBezTo>
                    <a:cubicBezTo>
                      <a:pt x="1613" y="2085"/>
                      <a:pt x="1631" y="2104"/>
                      <a:pt x="1654" y="2103"/>
                    </a:cubicBezTo>
                    <a:cubicBezTo>
                      <a:pt x="1705" y="2103"/>
                      <a:pt x="1767" y="2086"/>
                      <a:pt x="1809" y="2103"/>
                    </a:cubicBezTo>
                    <a:cubicBezTo>
                      <a:pt x="1869" y="2103"/>
                      <a:pt x="1920" y="2105"/>
                      <a:pt x="1974" y="2105"/>
                    </a:cubicBezTo>
                    <a:lnTo>
                      <a:pt x="1974" y="2106"/>
                    </a:lnTo>
                    <a:close/>
                  </a:path>
                </a:pathLst>
              </a:custGeom>
              <a:solidFill>
                <a:srgbClr val="2F46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0" name="Freeform 29"/>
              <p:cNvSpPr>
                <a:spLocks noChangeAspect="1" noEditPoints="1"/>
              </p:cNvSpPr>
              <p:nvPr/>
            </p:nvSpPr>
            <p:spPr bwMode="auto">
              <a:xfrm>
                <a:off x="3235" y="2755"/>
                <a:ext cx="578" cy="577"/>
              </a:xfrm>
              <a:custGeom>
                <a:avLst/>
                <a:gdLst>
                  <a:gd name="T0" fmla="*/ 175 w 639"/>
                  <a:gd name="T1" fmla="*/ 400 h 621"/>
                  <a:gd name="T2" fmla="*/ 175 w 639"/>
                  <a:gd name="T3" fmla="*/ 400 h 621"/>
                  <a:gd name="T4" fmla="*/ 350 w 639"/>
                  <a:gd name="T5" fmla="*/ 198 h 621"/>
                  <a:gd name="T6" fmla="*/ 175 w 639"/>
                  <a:gd name="T7" fmla="*/ 0 h 621"/>
                  <a:gd name="T8" fmla="*/ 0 w 639"/>
                  <a:gd name="T9" fmla="*/ 198 h 621"/>
                  <a:gd name="T10" fmla="*/ 175 w 639"/>
                  <a:gd name="T11" fmla="*/ 400 h 621"/>
                  <a:gd name="T12" fmla="*/ 175 w 639"/>
                  <a:gd name="T13" fmla="*/ 400 h 621"/>
                  <a:gd name="T14" fmla="*/ 90 w 639"/>
                  <a:gd name="T15" fmla="*/ 198 h 621"/>
                  <a:gd name="T16" fmla="*/ 90 w 639"/>
                  <a:gd name="T17" fmla="*/ 198 h 621"/>
                  <a:gd name="T18" fmla="*/ 175 w 639"/>
                  <a:gd name="T19" fmla="*/ 80 h 621"/>
                  <a:gd name="T20" fmla="*/ 261 w 639"/>
                  <a:gd name="T21" fmla="*/ 198 h 621"/>
                  <a:gd name="T22" fmla="*/ 175 w 639"/>
                  <a:gd name="T23" fmla="*/ 319 h 621"/>
                  <a:gd name="T24" fmla="*/ 90 w 639"/>
                  <a:gd name="T25" fmla="*/ 198 h 6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39" h="621">
                    <a:moveTo>
                      <a:pt x="321" y="621"/>
                    </a:moveTo>
                    <a:lnTo>
                      <a:pt x="321" y="621"/>
                    </a:lnTo>
                    <a:cubicBezTo>
                      <a:pt x="512" y="621"/>
                      <a:pt x="639" y="480"/>
                      <a:pt x="639" y="307"/>
                    </a:cubicBezTo>
                    <a:cubicBezTo>
                      <a:pt x="639" y="124"/>
                      <a:pt x="511" y="0"/>
                      <a:pt x="321" y="0"/>
                    </a:cubicBezTo>
                    <a:cubicBezTo>
                      <a:pt x="130" y="0"/>
                      <a:pt x="0" y="121"/>
                      <a:pt x="0" y="307"/>
                    </a:cubicBezTo>
                    <a:cubicBezTo>
                      <a:pt x="0" y="489"/>
                      <a:pt x="132" y="621"/>
                      <a:pt x="321" y="621"/>
                    </a:cubicBezTo>
                    <a:close/>
                    <a:moveTo>
                      <a:pt x="162" y="307"/>
                    </a:moveTo>
                    <a:lnTo>
                      <a:pt x="162" y="307"/>
                    </a:lnTo>
                    <a:cubicBezTo>
                      <a:pt x="162" y="198"/>
                      <a:pt x="214" y="125"/>
                      <a:pt x="321" y="125"/>
                    </a:cubicBezTo>
                    <a:cubicBezTo>
                      <a:pt x="425" y="125"/>
                      <a:pt x="477" y="192"/>
                      <a:pt x="477" y="307"/>
                    </a:cubicBezTo>
                    <a:cubicBezTo>
                      <a:pt x="477" y="413"/>
                      <a:pt x="426" y="495"/>
                      <a:pt x="321" y="495"/>
                    </a:cubicBezTo>
                    <a:cubicBezTo>
                      <a:pt x="220" y="495"/>
                      <a:pt x="162" y="415"/>
                      <a:pt x="162" y="30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1" name="Freeform 30"/>
              <p:cNvSpPr>
                <a:spLocks noChangeAspect="1"/>
              </p:cNvSpPr>
              <p:nvPr/>
            </p:nvSpPr>
            <p:spPr bwMode="auto">
              <a:xfrm>
                <a:off x="3887" y="2755"/>
                <a:ext cx="417" cy="577"/>
              </a:xfrm>
              <a:custGeom>
                <a:avLst/>
                <a:gdLst>
                  <a:gd name="T0" fmla="*/ 270 w 441"/>
                  <a:gd name="T1" fmla="*/ 83 h 621"/>
                  <a:gd name="T2" fmla="*/ 270 w 441"/>
                  <a:gd name="T3" fmla="*/ 83 h 621"/>
                  <a:gd name="T4" fmla="*/ 193 w 441"/>
                  <a:gd name="T5" fmla="*/ 73 h 621"/>
                  <a:gd name="T6" fmla="*/ 116 w 441"/>
                  <a:gd name="T7" fmla="*/ 103 h 621"/>
                  <a:gd name="T8" fmla="*/ 207 w 441"/>
                  <a:gd name="T9" fmla="*/ 167 h 621"/>
                  <a:gd name="T10" fmla="*/ 316 w 441"/>
                  <a:gd name="T11" fmla="*/ 286 h 621"/>
                  <a:gd name="T12" fmla="*/ 133 w 441"/>
                  <a:gd name="T13" fmla="*/ 400 h 621"/>
                  <a:gd name="T14" fmla="*/ 9 w 441"/>
                  <a:gd name="T15" fmla="*/ 383 h 621"/>
                  <a:gd name="T16" fmla="*/ 9 w 441"/>
                  <a:gd name="T17" fmla="*/ 301 h 621"/>
                  <a:gd name="T18" fmla="*/ 138 w 441"/>
                  <a:gd name="T19" fmla="*/ 325 h 621"/>
                  <a:gd name="T20" fmla="*/ 200 w 441"/>
                  <a:gd name="T21" fmla="*/ 288 h 621"/>
                  <a:gd name="T22" fmla="*/ 110 w 441"/>
                  <a:gd name="T23" fmla="*/ 225 h 621"/>
                  <a:gd name="T24" fmla="*/ 0 w 441"/>
                  <a:gd name="T25" fmla="*/ 103 h 621"/>
                  <a:gd name="T26" fmla="*/ 173 w 441"/>
                  <a:gd name="T27" fmla="*/ 0 h 621"/>
                  <a:gd name="T28" fmla="*/ 270 w 441"/>
                  <a:gd name="T29" fmla="*/ 7 h 621"/>
                  <a:gd name="T30" fmla="*/ 270 w 441"/>
                  <a:gd name="T31" fmla="*/ 83 h 6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41" h="621">
                    <a:moveTo>
                      <a:pt x="377" y="128"/>
                    </a:moveTo>
                    <a:lnTo>
                      <a:pt x="377" y="128"/>
                    </a:lnTo>
                    <a:cubicBezTo>
                      <a:pt x="341" y="122"/>
                      <a:pt x="306" y="114"/>
                      <a:pt x="270" y="114"/>
                    </a:cubicBezTo>
                    <a:cubicBezTo>
                      <a:pt x="207" y="114"/>
                      <a:pt x="163" y="129"/>
                      <a:pt x="163" y="160"/>
                    </a:cubicBezTo>
                    <a:cubicBezTo>
                      <a:pt x="163" y="195"/>
                      <a:pt x="223" y="224"/>
                      <a:pt x="290" y="260"/>
                    </a:cubicBezTo>
                    <a:cubicBezTo>
                      <a:pt x="353" y="294"/>
                      <a:pt x="441" y="340"/>
                      <a:pt x="441" y="443"/>
                    </a:cubicBezTo>
                    <a:cubicBezTo>
                      <a:pt x="441" y="557"/>
                      <a:pt x="340" y="621"/>
                      <a:pt x="187" y="621"/>
                    </a:cubicBezTo>
                    <a:cubicBezTo>
                      <a:pt x="117" y="621"/>
                      <a:pt x="69" y="607"/>
                      <a:pt x="11" y="594"/>
                    </a:cubicBezTo>
                    <a:lnTo>
                      <a:pt x="11" y="469"/>
                    </a:lnTo>
                    <a:cubicBezTo>
                      <a:pt x="56" y="482"/>
                      <a:pt x="128" y="506"/>
                      <a:pt x="193" y="506"/>
                    </a:cubicBezTo>
                    <a:cubicBezTo>
                      <a:pt x="236" y="506"/>
                      <a:pt x="279" y="487"/>
                      <a:pt x="279" y="448"/>
                    </a:cubicBezTo>
                    <a:cubicBezTo>
                      <a:pt x="279" y="412"/>
                      <a:pt x="227" y="391"/>
                      <a:pt x="153" y="349"/>
                    </a:cubicBezTo>
                    <a:cubicBezTo>
                      <a:pt x="86" y="316"/>
                      <a:pt x="0" y="247"/>
                      <a:pt x="0" y="160"/>
                    </a:cubicBezTo>
                    <a:cubicBezTo>
                      <a:pt x="0" y="57"/>
                      <a:pt x="104" y="0"/>
                      <a:pt x="243" y="0"/>
                    </a:cubicBezTo>
                    <a:cubicBezTo>
                      <a:pt x="288" y="0"/>
                      <a:pt x="333" y="4"/>
                      <a:pt x="377" y="10"/>
                    </a:cubicBezTo>
                    <a:lnTo>
                      <a:pt x="377" y="1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2" name="Freeform 31"/>
              <p:cNvSpPr>
                <a:spLocks noChangeAspect="1"/>
              </p:cNvSpPr>
              <p:nvPr/>
            </p:nvSpPr>
            <p:spPr bwMode="auto">
              <a:xfrm>
                <a:off x="1769" y="2562"/>
                <a:ext cx="214" cy="748"/>
              </a:xfrm>
              <a:custGeom>
                <a:avLst/>
                <a:gdLst>
                  <a:gd name="T0" fmla="*/ 12 w 229"/>
                  <a:gd name="T1" fmla="*/ 482 h 817"/>
                  <a:gd name="T2" fmla="*/ 12 w 229"/>
                  <a:gd name="T3" fmla="*/ 482 h 817"/>
                  <a:gd name="T4" fmla="*/ 17 w 229"/>
                  <a:gd name="T5" fmla="*/ 357 h 817"/>
                  <a:gd name="T6" fmla="*/ 17 w 229"/>
                  <a:gd name="T7" fmla="*/ 169 h 817"/>
                  <a:gd name="T8" fmla="*/ 0 w 229"/>
                  <a:gd name="T9" fmla="*/ 0 h 817"/>
                  <a:gd name="T10" fmla="*/ 140 w 229"/>
                  <a:gd name="T11" fmla="*/ 0 h 817"/>
                  <a:gd name="T12" fmla="*/ 136 w 229"/>
                  <a:gd name="T13" fmla="*/ 136 h 817"/>
                  <a:gd name="T14" fmla="*/ 136 w 229"/>
                  <a:gd name="T15" fmla="*/ 312 h 817"/>
                  <a:gd name="T16" fmla="*/ 153 w 229"/>
                  <a:gd name="T17" fmla="*/ 482 h 817"/>
                  <a:gd name="T18" fmla="*/ 12 w 229"/>
                  <a:gd name="T19" fmla="*/ 482 h 8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29" h="817">
                    <a:moveTo>
                      <a:pt x="18" y="817"/>
                    </a:moveTo>
                    <a:lnTo>
                      <a:pt x="18" y="817"/>
                    </a:lnTo>
                    <a:cubicBezTo>
                      <a:pt x="22" y="750"/>
                      <a:pt x="24" y="699"/>
                      <a:pt x="24" y="606"/>
                    </a:cubicBezTo>
                    <a:lnTo>
                      <a:pt x="24" y="287"/>
                    </a:lnTo>
                    <a:cubicBezTo>
                      <a:pt x="24" y="172"/>
                      <a:pt x="17" y="85"/>
                      <a:pt x="0" y="0"/>
                    </a:cubicBezTo>
                    <a:lnTo>
                      <a:pt x="211" y="0"/>
                    </a:lnTo>
                    <a:cubicBezTo>
                      <a:pt x="211" y="59"/>
                      <a:pt x="205" y="140"/>
                      <a:pt x="205" y="232"/>
                    </a:cubicBezTo>
                    <a:lnTo>
                      <a:pt x="205" y="530"/>
                    </a:lnTo>
                    <a:cubicBezTo>
                      <a:pt x="205" y="614"/>
                      <a:pt x="218" y="739"/>
                      <a:pt x="229" y="817"/>
                    </a:cubicBezTo>
                    <a:lnTo>
                      <a:pt x="18" y="81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3" name="Freeform 32"/>
              <p:cNvSpPr>
                <a:spLocks noChangeAspect="1" noEditPoints="1"/>
              </p:cNvSpPr>
              <p:nvPr/>
            </p:nvSpPr>
            <p:spPr bwMode="auto">
              <a:xfrm>
                <a:off x="2090" y="2755"/>
                <a:ext cx="610" cy="791"/>
              </a:xfrm>
              <a:custGeom>
                <a:avLst/>
                <a:gdLst>
                  <a:gd name="T0" fmla="*/ 129 w 662"/>
                  <a:gd name="T1" fmla="*/ 504 h 863"/>
                  <a:gd name="T2" fmla="*/ 129 w 662"/>
                  <a:gd name="T3" fmla="*/ 504 h 863"/>
                  <a:gd name="T4" fmla="*/ 122 w 662"/>
                  <a:gd name="T5" fmla="*/ 375 h 863"/>
                  <a:gd name="T6" fmla="*/ 122 w 662"/>
                  <a:gd name="T7" fmla="*/ 335 h 863"/>
                  <a:gd name="T8" fmla="*/ 235 w 662"/>
                  <a:gd name="T9" fmla="*/ 368 h 863"/>
                  <a:gd name="T10" fmla="*/ 405 w 662"/>
                  <a:gd name="T11" fmla="*/ 190 h 863"/>
                  <a:gd name="T12" fmla="*/ 232 w 662"/>
                  <a:gd name="T13" fmla="*/ 0 h 863"/>
                  <a:gd name="T14" fmla="*/ 105 w 662"/>
                  <a:gd name="T15" fmla="*/ 58 h 863"/>
                  <a:gd name="T16" fmla="*/ 94 w 662"/>
                  <a:gd name="T17" fmla="*/ 9 h 863"/>
                  <a:gd name="T18" fmla="*/ 0 w 662"/>
                  <a:gd name="T19" fmla="*/ 15 h 863"/>
                  <a:gd name="T20" fmla="*/ 22 w 662"/>
                  <a:gd name="T21" fmla="*/ 191 h 863"/>
                  <a:gd name="T22" fmla="*/ 22 w 662"/>
                  <a:gd name="T23" fmla="*/ 335 h 863"/>
                  <a:gd name="T24" fmla="*/ 6 w 662"/>
                  <a:gd name="T25" fmla="*/ 512 h 863"/>
                  <a:gd name="T26" fmla="*/ 129 w 662"/>
                  <a:gd name="T27" fmla="*/ 504 h 863"/>
                  <a:gd name="T28" fmla="*/ 129 w 662"/>
                  <a:gd name="T29" fmla="*/ 504 h 863"/>
                  <a:gd name="T30" fmla="*/ 114 w 662"/>
                  <a:gd name="T31" fmla="*/ 191 h 863"/>
                  <a:gd name="T32" fmla="*/ 114 w 662"/>
                  <a:gd name="T33" fmla="*/ 191 h 863"/>
                  <a:gd name="T34" fmla="*/ 206 w 662"/>
                  <a:gd name="T35" fmla="*/ 74 h 863"/>
                  <a:gd name="T36" fmla="*/ 307 w 662"/>
                  <a:gd name="T37" fmla="*/ 191 h 863"/>
                  <a:gd name="T38" fmla="*/ 211 w 662"/>
                  <a:gd name="T39" fmla="*/ 293 h 863"/>
                  <a:gd name="T40" fmla="*/ 114 w 662"/>
                  <a:gd name="T41" fmla="*/ 191 h 8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62" h="863">
                    <a:moveTo>
                      <a:pt x="210" y="851"/>
                    </a:moveTo>
                    <a:lnTo>
                      <a:pt x="210" y="851"/>
                    </a:lnTo>
                    <a:cubicBezTo>
                      <a:pt x="198" y="763"/>
                      <a:pt x="198" y="664"/>
                      <a:pt x="198" y="632"/>
                    </a:cubicBezTo>
                    <a:lnTo>
                      <a:pt x="198" y="564"/>
                    </a:lnTo>
                    <a:cubicBezTo>
                      <a:pt x="242" y="589"/>
                      <a:pt x="288" y="621"/>
                      <a:pt x="385" y="621"/>
                    </a:cubicBezTo>
                    <a:cubicBezTo>
                      <a:pt x="550" y="621"/>
                      <a:pt x="662" y="495"/>
                      <a:pt x="662" y="322"/>
                    </a:cubicBezTo>
                    <a:cubicBezTo>
                      <a:pt x="662" y="134"/>
                      <a:pt x="546" y="0"/>
                      <a:pt x="378" y="0"/>
                    </a:cubicBezTo>
                    <a:cubicBezTo>
                      <a:pt x="261" y="0"/>
                      <a:pt x="213" y="56"/>
                      <a:pt x="174" y="98"/>
                    </a:cubicBezTo>
                    <a:cubicBezTo>
                      <a:pt x="166" y="67"/>
                      <a:pt x="162" y="41"/>
                      <a:pt x="153" y="15"/>
                    </a:cubicBezTo>
                    <a:lnTo>
                      <a:pt x="0" y="26"/>
                    </a:lnTo>
                    <a:cubicBezTo>
                      <a:pt x="19" y="127"/>
                      <a:pt x="36" y="220"/>
                      <a:pt x="36" y="323"/>
                    </a:cubicBezTo>
                    <a:lnTo>
                      <a:pt x="36" y="564"/>
                    </a:lnTo>
                    <a:cubicBezTo>
                      <a:pt x="36" y="648"/>
                      <a:pt x="18" y="808"/>
                      <a:pt x="12" y="863"/>
                    </a:cubicBezTo>
                    <a:lnTo>
                      <a:pt x="210" y="851"/>
                    </a:lnTo>
                    <a:close/>
                    <a:moveTo>
                      <a:pt x="186" y="323"/>
                    </a:moveTo>
                    <a:lnTo>
                      <a:pt x="186" y="323"/>
                    </a:lnTo>
                    <a:cubicBezTo>
                      <a:pt x="186" y="206"/>
                      <a:pt x="236" y="125"/>
                      <a:pt x="338" y="125"/>
                    </a:cubicBezTo>
                    <a:cubicBezTo>
                      <a:pt x="433" y="125"/>
                      <a:pt x="500" y="207"/>
                      <a:pt x="500" y="323"/>
                    </a:cubicBezTo>
                    <a:cubicBezTo>
                      <a:pt x="500" y="426"/>
                      <a:pt x="448" y="495"/>
                      <a:pt x="345" y="495"/>
                    </a:cubicBezTo>
                    <a:cubicBezTo>
                      <a:pt x="244" y="495"/>
                      <a:pt x="186" y="437"/>
                      <a:pt x="186" y="3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44" name="Freeform 33"/>
              <p:cNvSpPr>
                <a:spLocks noChangeAspect="1"/>
              </p:cNvSpPr>
              <p:nvPr/>
            </p:nvSpPr>
            <p:spPr bwMode="auto">
              <a:xfrm>
                <a:off x="2775" y="2755"/>
                <a:ext cx="396" cy="577"/>
              </a:xfrm>
              <a:custGeom>
                <a:avLst/>
                <a:gdLst>
                  <a:gd name="T0" fmla="*/ 194 w 440"/>
                  <a:gd name="T1" fmla="*/ 81 h 621"/>
                  <a:gd name="T2" fmla="*/ 194 w 440"/>
                  <a:gd name="T3" fmla="*/ 81 h 621"/>
                  <a:gd name="T4" fmla="*/ 143 w 440"/>
                  <a:gd name="T5" fmla="*/ 73 h 621"/>
                  <a:gd name="T6" fmla="*/ 86 w 440"/>
                  <a:gd name="T7" fmla="*/ 103 h 621"/>
                  <a:gd name="T8" fmla="*/ 154 w 440"/>
                  <a:gd name="T9" fmla="*/ 167 h 621"/>
                  <a:gd name="T10" fmla="*/ 233 w 440"/>
                  <a:gd name="T11" fmla="*/ 286 h 621"/>
                  <a:gd name="T12" fmla="*/ 99 w 440"/>
                  <a:gd name="T13" fmla="*/ 400 h 621"/>
                  <a:gd name="T14" fmla="*/ 5 w 440"/>
                  <a:gd name="T15" fmla="*/ 383 h 621"/>
                  <a:gd name="T16" fmla="*/ 5 w 440"/>
                  <a:gd name="T17" fmla="*/ 301 h 621"/>
                  <a:gd name="T18" fmla="*/ 102 w 440"/>
                  <a:gd name="T19" fmla="*/ 325 h 621"/>
                  <a:gd name="T20" fmla="*/ 149 w 440"/>
                  <a:gd name="T21" fmla="*/ 288 h 621"/>
                  <a:gd name="T22" fmla="*/ 81 w 440"/>
                  <a:gd name="T23" fmla="*/ 225 h 621"/>
                  <a:gd name="T24" fmla="*/ 0 w 440"/>
                  <a:gd name="T25" fmla="*/ 103 h 621"/>
                  <a:gd name="T26" fmla="*/ 128 w 440"/>
                  <a:gd name="T27" fmla="*/ 0 h 621"/>
                  <a:gd name="T28" fmla="*/ 206 w 440"/>
                  <a:gd name="T29" fmla="*/ 7 h 621"/>
                  <a:gd name="T30" fmla="*/ 194 w 440"/>
                  <a:gd name="T31" fmla="*/ 81 h 62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40" h="621">
                    <a:moveTo>
                      <a:pt x="364" y="126"/>
                    </a:moveTo>
                    <a:lnTo>
                      <a:pt x="364" y="126"/>
                    </a:lnTo>
                    <a:cubicBezTo>
                      <a:pt x="328" y="120"/>
                      <a:pt x="306" y="114"/>
                      <a:pt x="270" y="114"/>
                    </a:cubicBezTo>
                    <a:cubicBezTo>
                      <a:pt x="206" y="114"/>
                      <a:pt x="162" y="129"/>
                      <a:pt x="162" y="160"/>
                    </a:cubicBezTo>
                    <a:cubicBezTo>
                      <a:pt x="162" y="195"/>
                      <a:pt x="222" y="224"/>
                      <a:pt x="289" y="260"/>
                    </a:cubicBezTo>
                    <a:cubicBezTo>
                      <a:pt x="353" y="294"/>
                      <a:pt x="440" y="340"/>
                      <a:pt x="440" y="443"/>
                    </a:cubicBezTo>
                    <a:cubicBezTo>
                      <a:pt x="440" y="557"/>
                      <a:pt x="339" y="621"/>
                      <a:pt x="186" y="621"/>
                    </a:cubicBezTo>
                    <a:cubicBezTo>
                      <a:pt x="116" y="621"/>
                      <a:pt x="68" y="607"/>
                      <a:pt x="11" y="594"/>
                    </a:cubicBezTo>
                    <a:lnTo>
                      <a:pt x="11" y="469"/>
                    </a:lnTo>
                    <a:cubicBezTo>
                      <a:pt x="55" y="482"/>
                      <a:pt x="127" y="506"/>
                      <a:pt x="192" y="506"/>
                    </a:cubicBezTo>
                    <a:cubicBezTo>
                      <a:pt x="235" y="506"/>
                      <a:pt x="278" y="487"/>
                      <a:pt x="278" y="448"/>
                    </a:cubicBezTo>
                    <a:cubicBezTo>
                      <a:pt x="278" y="412"/>
                      <a:pt x="227" y="391"/>
                      <a:pt x="152" y="349"/>
                    </a:cubicBezTo>
                    <a:cubicBezTo>
                      <a:pt x="85" y="316"/>
                      <a:pt x="0" y="247"/>
                      <a:pt x="0" y="160"/>
                    </a:cubicBezTo>
                    <a:cubicBezTo>
                      <a:pt x="0" y="57"/>
                      <a:pt x="103" y="0"/>
                      <a:pt x="242" y="0"/>
                    </a:cubicBezTo>
                    <a:cubicBezTo>
                      <a:pt x="288" y="0"/>
                      <a:pt x="342" y="6"/>
                      <a:pt x="387" y="12"/>
                    </a:cubicBezTo>
                    <a:lnTo>
                      <a:pt x="364" y="12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333399"/>
                  </a:solidFill>
                  <a:effectLst>
                    <a:outerShdw blurRad="50800" dist="38100" dir="16200000" sx="52000" sy="52000" rotWithShape="0">
                      <a:prstClr val="black">
                        <a:alpha val="40000"/>
                      </a:prstClr>
                    </a:outerShdw>
                  </a:effectLst>
                  <a:cs typeface="Arial" pitchFamily="34" charset="0"/>
                </a:endParaRPr>
              </a:p>
            </p:txBody>
          </p:sp>
        </p:grpSp>
      </p:grpSp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9" name="Diapositive think-cell" r:id="rId5" imgW="270" imgH="270" progId="TCLayout.ActiveDocument.1">
                  <p:embed/>
                </p:oleObj>
              </mc:Choice>
              <mc:Fallback>
                <p:oleObj name="Diapositive think-cell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57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accent4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46" name="Immagine 4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573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29" name="Picture 57" descr="C:\Users\PROD-VIRGINE\Desktop\ipsos\images\untitled.jpg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17935"/>
            <a:ext cx="3562349" cy="39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23" name="Diapositive think-cell" r:id="rId5" imgW="270" imgH="270" progId="TCLayout.ActiveDocument.1">
                  <p:embed/>
                </p:oleObj>
              </mc:Choice>
              <mc:Fallback>
                <p:oleObj name="Diapositive think-cell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eform 2"/>
          <p:cNvSpPr>
            <a:spLocks/>
          </p:cNvSpPr>
          <p:nvPr userDrawn="1"/>
        </p:nvSpPr>
        <p:spPr bwMode="auto">
          <a:xfrm>
            <a:off x="2854325" y="983458"/>
            <a:ext cx="1906588" cy="3206354"/>
          </a:xfrm>
          <a:custGeom>
            <a:avLst/>
            <a:gdLst/>
            <a:ahLst/>
            <a:cxnLst/>
            <a:rect l="l" t="t" r="r" b="b"/>
            <a:pathLst>
              <a:path w="1906164" h="4275235">
                <a:moveTo>
                  <a:pt x="668498" y="0"/>
                </a:moveTo>
                <a:cubicBezTo>
                  <a:pt x="1410911" y="435945"/>
                  <a:pt x="1906164" y="1232860"/>
                  <a:pt x="1906164" y="2140952"/>
                </a:cubicBezTo>
                <a:cubicBezTo>
                  <a:pt x="1906164" y="3046004"/>
                  <a:pt x="1416446" y="3838439"/>
                  <a:pt x="680914" y="4275235"/>
                </a:cubicBezTo>
                <a:cubicBezTo>
                  <a:pt x="249884" y="3658018"/>
                  <a:pt x="0" y="2920560"/>
                  <a:pt x="0" y="2128569"/>
                </a:cubicBezTo>
                <a:cubicBezTo>
                  <a:pt x="0" y="1344277"/>
                  <a:pt x="245050" y="613463"/>
                  <a:pt x="66849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52"/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2208147" y="950913"/>
                </a:moveTo>
                <a:cubicBezTo>
                  <a:pt x="1266813" y="950913"/>
                  <a:pt x="443546" y="1454420"/>
                  <a:pt x="2" y="2198736"/>
                </a:cubicBezTo>
                <a:cubicBezTo>
                  <a:pt x="2" y="4710018"/>
                  <a:pt x="2" y="4710018"/>
                  <a:pt x="2" y="4710018"/>
                </a:cubicBezTo>
                <a:cubicBezTo>
                  <a:pt x="443546" y="5454333"/>
                  <a:pt x="1266813" y="5954713"/>
                  <a:pt x="2208147" y="5954713"/>
                </a:cubicBezTo>
                <a:cubicBezTo>
                  <a:pt x="3618551" y="5954713"/>
                  <a:pt x="4760915" y="4835113"/>
                  <a:pt x="4760915" y="3452813"/>
                </a:cubicBezTo>
                <a:cubicBezTo>
                  <a:pt x="4760915" y="2073641"/>
                  <a:pt x="3618551" y="950913"/>
                  <a:pt x="2208147" y="950913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Ellipse 9"/>
          <p:cNvSpPr/>
          <p:nvPr userDrawn="1"/>
        </p:nvSpPr>
        <p:spPr>
          <a:xfrm>
            <a:off x="2662238" y="0"/>
            <a:ext cx="6481762" cy="5143500"/>
          </a:xfrm>
          <a:custGeom>
            <a:avLst/>
            <a:gdLst/>
            <a:ahLst/>
            <a:cxnLst/>
            <a:rect l="l" t="t" r="r" b="b"/>
            <a:pathLst>
              <a:path w="6482408" h="6858000">
                <a:moveTo>
                  <a:pt x="6475470" y="0"/>
                </a:moveTo>
                <a:lnTo>
                  <a:pt x="6482408" y="0"/>
                </a:lnTo>
                <a:lnTo>
                  <a:pt x="6482408" y="3728"/>
                </a:lnTo>
                <a:close/>
                <a:moveTo>
                  <a:pt x="1718769" y="0"/>
                </a:moveTo>
                <a:lnTo>
                  <a:pt x="2351646" y="0"/>
                </a:lnTo>
                <a:cubicBezTo>
                  <a:pt x="1063386" y="674391"/>
                  <a:pt x="193159" y="1962455"/>
                  <a:pt x="193159" y="3440429"/>
                </a:cubicBezTo>
                <a:cubicBezTo>
                  <a:pt x="193159" y="4902025"/>
                  <a:pt x="1044205" y="6177897"/>
                  <a:pt x="2309099" y="6858000"/>
                </a:cubicBezTo>
                <a:lnTo>
                  <a:pt x="2023255" y="6858000"/>
                </a:lnTo>
                <a:cubicBezTo>
                  <a:pt x="804621" y="6105116"/>
                  <a:pt x="0" y="4804246"/>
                  <a:pt x="0" y="3325826"/>
                </a:cubicBezTo>
                <a:cubicBezTo>
                  <a:pt x="0" y="1974475"/>
                  <a:pt x="672253" y="771464"/>
                  <a:pt x="171876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Ellipse 9"/>
          <p:cNvSpPr/>
          <p:nvPr userDrawn="1"/>
        </p:nvSpPr>
        <p:spPr>
          <a:xfrm>
            <a:off x="2662238" y="888210"/>
            <a:ext cx="874712" cy="3357563"/>
          </a:xfrm>
          <a:custGeom>
            <a:avLst/>
            <a:gdLst/>
            <a:ahLst/>
            <a:cxnLst/>
            <a:rect l="l" t="t" r="r" b="b"/>
            <a:pathLst>
              <a:path w="874907" h="4475606">
                <a:moveTo>
                  <a:pt x="618496" y="0"/>
                </a:moveTo>
                <a:cubicBezTo>
                  <a:pt x="703701" y="35817"/>
                  <a:pt x="785304" y="78449"/>
                  <a:pt x="862637" y="127651"/>
                </a:cubicBezTo>
                <a:cubicBezTo>
                  <a:pt x="438239" y="740437"/>
                  <a:pt x="193159" y="1471294"/>
                  <a:pt x="193159" y="2255634"/>
                </a:cubicBezTo>
                <a:cubicBezTo>
                  <a:pt x="193159" y="3047678"/>
                  <a:pt x="443077" y="3785183"/>
                  <a:pt x="874907" y="4401803"/>
                </a:cubicBezTo>
                <a:cubicBezTo>
                  <a:pt x="834384" y="4429480"/>
                  <a:pt x="791558" y="4453494"/>
                  <a:pt x="747611" y="4475606"/>
                </a:cubicBezTo>
                <a:cubicBezTo>
                  <a:pt x="274667" y="3807990"/>
                  <a:pt x="0" y="3004815"/>
                  <a:pt x="0" y="2141031"/>
                </a:cubicBezTo>
                <a:cubicBezTo>
                  <a:pt x="0" y="1359183"/>
                  <a:pt x="225030" y="626991"/>
                  <a:pt x="618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11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4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5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sp>
        <p:nvSpPr>
          <p:cNvPr id="26" name="ZoneTexte 25"/>
          <p:cNvSpPr txBox="1">
            <a:spLocks noChangeArrowheads="1"/>
          </p:cNvSpPr>
          <p:nvPr userDrawn="1"/>
        </p:nvSpPr>
        <p:spPr bwMode="auto">
          <a:xfrm>
            <a:off x="2711450" y="765573"/>
            <a:ext cx="203358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4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7" name="Untertitel 2"/>
          <p:cNvSpPr>
            <a:spLocks noGrp="1"/>
          </p:cNvSpPr>
          <p:nvPr>
            <p:ph type="subTitle" idx="1"/>
          </p:nvPr>
        </p:nvSpPr>
        <p:spPr>
          <a:xfrm>
            <a:off x="4880568" y="3071809"/>
            <a:ext cx="3874507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800" b="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noProof="0" dirty="0"/>
          </a:p>
        </p:txBody>
      </p:sp>
      <p:sp>
        <p:nvSpPr>
          <p:cNvPr id="48" name="Titel 1"/>
          <p:cNvSpPr>
            <a:spLocks noGrp="1"/>
          </p:cNvSpPr>
          <p:nvPr>
            <p:ph type="ctrTitle"/>
          </p:nvPr>
        </p:nvSpPr>
        <p:spPr>
          <a:xfrm>
            <a:off x="4880568" y="1604757"/>
            <a:ext cx="3874507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000" b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28" name="Immagine 2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42" y="70249"/>
            <a:ext cx="1739527" cy="4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9596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4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Espace réservé du contenu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"/>
            <a:ext cx="9144000" cy="477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c 25"/>
          <p:cNvSpPr/>
          <p:nvPr userDrawn="1"/>
        </p:nvSpPr>
        <p:spPr>
          <a:xfrm>
            <a:off x="0" y="0"/>
            <a:ext cx="2078038" cy="4413647"/>
          </a:xfrm>
          <a:custGeom>
            <a:avLst/>
            <a:gdLst>
              <a:gd name="connsiteX0" fmla="*/ 6693736 w 8772472"/>
              <a:gd name="connsiteY0" fmla="*/ 8551558 h 14436614"/>
              <a:gd name="connsiteX1" fmla="*/ 8769621 w 8772472"/>
              <a:gd name="connsiteY1" fmla="*/ 8551558 h 14436614"/>
              <a:gd name="connsiteX2" fmla="*/ 7530259 w 8772472"/>
              <a:gd name="connsiteY2" fmla="*/ 13273915 h 14436614"/>
              <a:gd name="connsiteX3" fmla="*/ 6693736 w 8772472"/>
              <a:gd name="connsiteY3" fmla="*/ 14436614 h 14436614"/>
              <a:gd name="connsiteX4" fmla="*/ 6693736 w 8772472"/>
              <a:gd name="connsiteY4" fmla="*/ 8551558 h 14436614"/>
              <a:gd name="connsiteX5" fmla="*/ 0 w 8772472"/>
              <a:gd name="connsiteY5" fmla="*/ 0 h 14436614"/>
              <a:gd name="connsiteX6" fmla="*/ 63 w 8772472"/>
              <a:gd name="connsiteY6" fmla="*/ 0 h 14436614"/>
              <a:gd name="connsiteX7" fmla="*/ 0 w 8772472"/>
              <a:gd name="connsiteY7" fmla="*/ 0 h 14436614"/>
              <a:gd name="connsiteX0" fmla="*/ 0 w 2078736"/>
              <a:gd name="connsiteY0" fmla="*/ 0 h 5885056"/>
              <a:gd name="connsiteX1" fmla="*/ 2075885 w 2078736"/>
              <a:gd name="connsiteY1" fmla="*/ 0 h 5885056"/>
              <a:gd name="connsiteX2" fmla="*/ 836523 w 2078736"/>
              <a:gd name="connsiteY2" fmla="*/ 4722357 h 5885056"/>
              <a:gd name="connsiteX3" fmla="*/ 0 w 2078736"/>
              <a:gd name="connsiteY3" fmla="*/ 5885056 h 5885056"/>
              <a:gd name="connsiteX4" fmla="*/ 0 w 2078736"/>
              <a:gd name="connsiteY4" fmla="*/ 0 h 5885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8736" h="5885056">
                <a:moveTo>
                  <a:pt x="0" y="0"/>
                </a:moveTo>
                <a:lnTo>
                  <a:pt x="2075885" y="0"/>
                </a:lnTo>
                <a:cubicBezTo>
                  <a:pt x="2117507" y="1632083"/>
                  <a:pt x="1703473" y="3271937"/>
                  <a:pt x="836523" y="4722357"/>
                </a:cubicBezTo>
                <a:cubicBezTo>
                  <a:pt x="588708" y="5136956"/>
                  <a:pt x="309735" y="5526290"/>
                  <a:pt x="0" y="588505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sp>
        <p:nvSpPr>
          <p:cNvPr id="7" name="Arc 3"/>
          <p:cNvSpPr/>
          <p:nvPr userDrawn="1"/>
        </p:nvSpPr>
        <p:spPr>
          <a:xfrm>
            <a:off x="0" y="1"/>
            <a:ext cx="1776413" cy="4251722"/>
          </a:xfrm>
          <a:custGeom>
            <a:avLst/>
            <a:gdLst/>
            <a:ahLst/>
            <a:cxnLst/>
            <a:rect l="l" t="t" r="r" b="b"/>
            <a:pathLst>
              <a:path w="1777200" h="5668420">
                <a:moveTo>
                  <a:pt x="0" y="0"/>
                </a:moveTo>
                <a:lnTo>
                  <a:pt x="1768724" y="0"/>
                </a:lnTo>
                <a:cubicBezTo>
                  <a:pt x="1842864" y="1684551"/>
                  <a:pt x="1430582" y="3384278"/>
                  <a:pt x="535352" y="4882011"/>
                </a:cubicBezTo>
                <a:cubicBezTo>
                  <a:pt x="371375" y="5156347"/>
                  <a:pt x="193756" y="5419621"/>
                  <a:pt x="0" y="56684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333399"/>
              </a:solidFill>
            </a:endParaRPr>
          </a:p>
        </p:txBody>
      </p:sp>
      <p:sp>
        <p:nvSpPr>
          <p:cNvPr id="24" name="Ellipse 10"/>
          <p:cNvSpPr/>
          <p:nvPr userDrawn="1"/>
        </p:nvSpPr>
        <p:spPr>
          <a:xfrm>
            <a:off x="2662238" y="2"/>
            <a:ext cx="6481762" cy="4779169"/>
          </a:xfrm>
          <a:custGeom>
            <a:avLst/>
            <a:gdLst/>
            <a:ahLst/>
            <a:cxnLst/>
            <a:rect l="l" t="t" r="r" b="b"/>
            <a:pathLst>
              <a:path w="6482408" h="6371769">
                <a:moveTo>
                  <a:pt x="6475474" y="0"/>
                </a:moveTo>
                <a:lnTo>
                  <a:pt x="6482408" y="0"/>
                </a:lnTo>
                <a:lnTo>
                  <a:pt x="6482408" y="3725"/>
                </a:lnTo>
                <a:close/>
                <a:moveTo>
                  <a:pt x="1718766" y="0"/>
                </a:moveTo>
                <a:lnTo>
                  <a:pt x="2351642" y="0"/>
                </a:lnTo>
                <a:cubicBezTo>
                  <a:pt x="1063384" y="674391"/>
                  <a:pt x="193159" y="1962455"/>
                  <a:pt x="193159" y="3440427"/>
                </a:cubicBezTo>
                <a:cubicBezTo>
                  <a:pt x="193159" y="4605945"/>
                  <a:pt x="734332" y="5653362"/>
                  <a:pt x="1597647" y="6371769"/>
                </a:cubicBezTo>
                <a:lnTo>
                  <a:pt x="1380211" y="6371769"/>
                </a:lnTo>
                <a:cubicBezTo>
                  <a:pt x="528751" y="5606090"/>
                  <a:pt x="0" y="4524295"/>
                  <a:pt x="0" y="3325824"/>
                </a:cubicBezTo>
                <a:cubicBezTo>
                  <a:pt x="0" y="1974474"/>
                  <a:pt x="672252" y="771464"/>
                  <a:pt x="171876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5" name="Ellipse 40"/>
          <p:cNvSpPr/>
          <p:nvPr userDrawn="1"/>
        </p:nvSpPr>
        <p:spPr>
          <a:xfrm>
            <a:off x="2843217" y="2"/>
            <a:ext cx="6300787" cy="4779169"/>
          </a:xfrm>
          <a:custGeom>
            <a:avLst/>
            <a:gdLst/>
            <a:ahLst/>
            <a:cxnLst/>
            <a:rect l="l" t="t" r="r" b="b"/>
            <a:pathLst>
              <a:path w="6289249" h="6371768">
                <a:moveTo>
                  <a:pt x="2158485" y="0"/>
                </a:moveTo>
                <a:lnTo>
                  <a:pt x="6282313" y="0"/>
                </a:lnTo>
                <a:lnTo>
                  <a:pt x="6289249" y="3726"/>
                </a:lnTo>
                <a:lnTo>
                  <a:pt x="6289249" y="6371768"/>
                </a:lnTo>
                <a:lnTo>
                  <a:pt x="1404486" y="6371768"/>
                </a:lnTo>
                <a:cubicBezTo>
                  <a:pt x="541172" y="5653361"/>
                  <a:pt x="0" y="4605945"/>
                  <a:pt x="0" y="3440428"/>
                </a:cubicBezTo>
                <a:cubicBezTo>
                  <a:pt x="0" y="1962455"/>
                  <a:pt x="870226" y="674391"/>
                  <a:pt x="2158485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Untertitel 2"/>
          <p:cNvSpPr>
            <a:spLocks noGrp="1"/>
          </p:cNvSpPr>
          <p:nvPr>
            <p:ph type="subTitle" idx="1"/>
          </p:nvPr>
        </p:nvSpPr>
        <p:spPr>
          <a:xfrm>
            <a:off x="3236229" y="2004746"/>
            <a:ext cx="5909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lang="en-US" sz="2400" noProof="0" dirty="0" smtClean="0">
                <a:ea typeface="+mn-ea"/>
                <a:cs typeface="+mn-cs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29" name="Titel 1"/>
          <p:cNvSpPr>
            <a:spLocks noGrp="1"/>
          </p:cNvSpPr>
          <p:nvPr>
            <p:ph type="ctrTitle"/>
          </p:nvPr>
        </p:nvSpPr>
        <p:spPr>
          <a:xfrm>
            <a:off x="3236228" y="1493950"/>
            <a:ext cx="5907772" cy="4431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ct val="80000"/>
              </a:lnSpc>
              <a:defRPr sz="3600" b="1" cap="all" baseline="0">
                <a:latin typeface="+mn-lt"/>
                <a:cs typeface="Arial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9357965"/>
      </p:ext>
    </p:extLst>
  </p:cSld>
  <p:clrMapOvr>
    <a:masterClrMapping/>
  </p:clrMapOvr>
  <p:transition>
    <p:fade/>
  </p:transition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o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1460" cy="51435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88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gris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993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 userDrawn="1"/>
        </p:nvSpPr>
        <p:spPr>
          <a:xfrm>
            <a:off x="930276" y="0"/>
            <a:ext cx="8213725" cy="532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4779177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8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9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3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4" name="Connecteur droit 23"/>
          <p:cNvCxnSpPr/>
          <p:nvPr userDrawn="1"/>
        </p:nvCxnSpPr>
        <p:spPr>
          <a:xfrm>
            <a:off x="930276" y="532210"/>
            <a:ext cx="78771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2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400" b="1" cap="all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8775" y="4845845"/>
            <a:ext cx="3195638" cy="229791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fr-FR" sz="1100" b="1" dirty="0" smtClean="0">
                <a:solidFill>
                  <a:schemeClr val="tx2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srgbClr val="4D4D4D"/>
                </a:solidFill>
              </a:rPr>
              <a:t>2014 First Half Results – 24 July 2014</a:t>
            </a:r>
            <a:endParaRPr lang="en-US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145407"/>
      </p:ext>
    </p:extLst>
  </p:cSld>
  <p:clrMapOvr>
    <a:masterClrMapping/>
  </p:clrMapOvr>
  <p:transition>
    <p:fade/>
  </p:transition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17" name="Diapositive think-cell" r:id="rId4" imgW="270" imgH="270" progId="TCLayout.ActiveDocument.1">
                  <p:embed/>
                </p:oleObj>
              </mc:Choice>
              <mc:Fallback>
                <p:oleObj name="Diapositive think-cell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77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77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8549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2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400" b="1" cap="all" baseline="0">
                <a:solidFill>
                  <a:schemeClr val="bg2">
                    <a:lumMod val="7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296864" y="4845845"/>
            <a:ext cx="3197225" cy="229791"/>
          </a:xfrm>
          <a:prstGeom prst="rect">
            <a:avLst/>
          </a:prstGeom>
        </p:spPr>
        <p:txBody>
          <a:bodyPr wrap="square" lIns="0" tIns="0" bIns="0" anchor="ctr">
            <a:no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lang="fr-FR" sz="1100" b="1" smtClean="0">
                <a:solidFill>
                  <a:schemeClr val="bg2">
                    <a:lumMod val="75000"/>
                  </a:schemeClr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srgbClr val="BCBEC0">
                    <a:lumMod val="75000"/>
                  </a:srgbClr>
                </a:solidFill>
              </a:rPr>
              <a:t>2014 First Half Results – 24 July 2014</a:t>
            </a:r>
            <a:endParaRPr lang="en-US" b="0" dirty="0">
              <a:solidFill>
                <a:srgbClr val="BCBEC0">
                  <a:lumMod val="75000"/>
                </a:srgbClr>
              </a:solidFill>
            </a:endParaRP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42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chemeClr val="bg2">
                    <a:lumMod val="75000"/>
                  </a:schemeClr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79E731-A8F9-4136-B044-341FBA534ADA}" type="slidenum">
              <a:rPr lang="de-DE">
                <a:solidFill>
                  <a:srgbClr val="BCBEC0">
                    <a:lumMod val="75000"/>
                  </a:srgb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>
              <a:solidFill>
                <a:srgbClr val="BCBEC0">
                  <a:lumMod val="75000"/>
                </a:srgbClr>
              </a:solidFill>
            </a:endParaRP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88" y="70510"/>
            <a:ext cx="615600" cy="4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62837"/>
      </p:ext>
    </p:extLst>
  </p:cSld>
  <p:clrMapOvr>
    <a:masterClrMapping/>
  </p:clrMapOvr>
  <p:transition>
    <p:fade/>
  </p:transition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97925" y="4924426"/>
            <a:ext cx="204788" cy="1369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F9C2339-6BCC-4BAD-9E09-6CC9595AA157}" type="slidenum">
              <a:rPr lang="en-US">
                <a:solidFill>
                  <a:srgbClr val="333399"/>
                </a:solidFill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solidFill>
                <a:srgbClr val="33339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558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u VERT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41" name="Diapositive think-cell" r:id="rId4" imgW="360" imgH="360" progId="">
                  <p:embed/>
                </p:oleObj>
              </mc:Choice>
              <mc:Fallback>
                <p:oleObj name="Diapositive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4779177"/>
            <a:ext cx="9144000" cy="364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4"/>
          <p:cNvSpPr/>
          <p:nvPr userDrawn="1"/>
        </p:nvSpPr>
        <p:spPr>
          <a:xfrm>
            <a:off x="0" y="4893477"/>
            <a:ext cx="9144000" cy="250031"/>
          </a:xfrm>
          <a:custGeom>
            <a:avLst/>
            <a:gdLst/>
            <a:ahLst/>
            <a:cxnLst/>
            <a:rect l="l" t="t" r="r" b="b"/>
            <a:pathLst>
              <a:path w="9144000" h="399143">
                <a:moveTo>
                  <a:pt x="9143999" y="0"/>
                </a:moveTo>
                <a:lnTo>
                  <a:pt x="9144000" y="0"/>
                </a:lnTo>
                <a:lnTo>
                  <a:pt x="9144000" y="399143"/>
                </a:lnTo>
                <a:lnTo>
                  <a:pt x="0" y="399143"/>
                </a:lnTo>
                <a:lnTo>
                  <a:pt x="0" y="250370"/>
                </a:lnTo>
                <a:lnTo>
                  <a:pt x="8316654" y="250370"/>
                </a:lnTo>
                <a:lnTo>
                  <a:pt x="8316685" y="250371"/>
                </a:lnTo>
                <a:cubicBezTo>
                  <a:pt x="8773597" y="250371"/>
                  <a:pt x="9143997" y="138277"/>
                  <a:pt x="91439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6" name="Group 18"/>
          <p:cNvGrpSpPr>
            <a:grpSpLocks noChangeAspect="1"/>
          </p:cNvGrpSpPr>
          <p:nvPr userDrawn="1"/>
        </p:nvGrpSpPr>
        <p:grpSpPr bwMode="auto">
          <a:xfrm>
            <a:off x="93663" y="70248"/>
            <a:ext cx="685800" cy="461963"/>
            <a:chOff x="1352" y="681"/>
            <a:chExt cx="3519" cy="3153"/>
          </a:xfrm>
        </p:grpSpPr>
        <p:sp>
          <p:nvSpPr>
            <p:cNvPr id="8" name="Freeform 19"/>
            <p:cNvSpPr>
              <a:spLocks noChangeAspect="1"/>
            </p:cNvSpPr>
            <p:nvPr/>
          </p:nvSpPr>
          <p:spPr bwMode="auto">
            <a:xfrm>
              <a:off x="1352" y="681"/>
              <a:ext cx="3519" cy="3153"/>
            </a:xfrm>
            <a:custGeom>
              <a:avLst/>
              <a:gdLst>
                <a:gd name="T0" fmla="*/ 0 w 3862"/>
                <a:gd name="T1" fmla="*/ 2013 h 3449"/>
                <a:gd name="T2" fmla="*/ 0 w 3862"/>
                <a:gd name="T3" fmla="*/ 2013 h 3449"/>
                <a:gd name="T4" fmla="*/ 0 w 3862"/>
                <a:gd name="T5" fmla="*/ 0 h 3449"/>
                <a:gd name="T6" fmla="*/ 2116 w 3862"/>
                <a:gd name="T7" fmla="*/ 0 h 3449"/>
                <a:gd name="T8" fmla="*/ 1904 w 3862"/>
                <a:gd name="T9" fmla="*/ 2013 h 3449"/>
                <a:gd name="T10" fmla="*/ 0 w 3862"/>
                <a:gd name="T11" fmla="*/ 2013 h 3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9" name="Freeform 20"/>
            <p:cNvSpPr>
              <a:spLocks noChangeAspect="1"/>
            </p:cNvSpPr>
            <p:nvPr/>
          </p:nvSpPr>
          <p:spPr bwMode="auto">
            <a:xfrm>
              <a:off x="2710" y="1846"/>
              <a:ext cx="75" cy="53"/>
            </a:xfrm>
            <a:custGeom>
              <a:avLst/>
              <a:gdLst>
                <a:gd name="T0" fmla="*/ 10 w 81"/>
                <a:gd name="T1" fmla="*/ 11 h 66"/>
                <a:gd name="T2" fmla="*/ 10 w 81"/>
                <a:gd name="T3" fmla="*/ 11 h 66"/>
                <a:gd name="T4" fmla="*/ 0 w 81"/>
                <a:gd name="T5" fmla="*/ 14 h 66"/>
                <a:gd name="T6" fmla="*/ 50 w 81"/>
                <a:gd name="T7" fmla="*/ 6 h 66"/>
                <a:gd name="T8" fmla="*/ 51 w 81"/>
                <a:gd name="T9" fmla="*/ 0 h 66"/>
                <a:gd name="T10" fmla="*/ 10 w 81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0" name="Freeform 21"/>
            <p:cNvSpPr>
              <a:spLocks noChangeAspect="1"/>
            </p:cNvSpPr>
            <p:nvPr/>
          </p:nvSpPr>
          <p:spPr bwMode="auto">
            <a:xfrm>
              <a:off x="2871" y="1974"/>
              <a:ext cx="64" cy="53"/>
            </a:xfrm>
            <a:custGeom>
              <a:avLst/>
              <a:gdLst>
                <a:gd name="T0" fmla="*/ 6 w 81"/>
                <a:gd name="T1" fmla="*/ 1 h 63"/>
                <a:gd name="T2" fmla="*/ 6 w 81"/>
                <a:gd name="T3" fmla="*/ 1 h 63"/>
                <a:gd name="T4" fmla="*/ 0 w 81"/>
                <a:gd name="T5" fmla="*/ 0 h 63"/>
                <a:gd name="T6" fmla="*/ 8 w 81"/>
                <a:gd name="T7" fmla="*/ 20 h 63"/>
                <a:gd name="T8" fmla="*/ 13 w 81"/>
                <a:gd name="T9" fmla="*/ 23 h 63"/>
                <a:gd name="T10" fmla="*/ 6 w 81"/>
                <a:gd name="T11" fmla="*/ 1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1" name="Freeform 22"/>
            <p:cNvSpPr>
              <a:spLocks noChangeAspect="1"/>
            </p:cNvSpPr>
            <p:nvPr/>
          </p:nvSpPr>
          <p:spPr bwMode="auto">
            <a:xfrm>
              <a:off x="2625" y="1408"/>
              <a:ext cx="86" cy="86"/>
            </a:xfrm>
            <a:custGeom>
              <a:avLst/>
              <a:gdLst>
                <a:gd name="T0" fmla="*/ 11 w 96"/>
                <a:gd name="T1" fmla="*/ 83 h 79"/>
                <a:gd name="T2" fmla="*/ 11 w 96"/>
                <a:gd name="T3" fmla="*/ 83 h 79"/>
                <a:gd name="T4" fmla="*/ 0 w 96"/>
                <a:gd name="T5" fmla="*/ 107 h 79"/>
                <a:gd name="T6" fmla="*/ 47 w 96"/>
                <a:gd name="T7" fmla="*/ 45 h 79"/>
                <a:gd name="T8" fmla="*/ 50 w 96"/>
                <a:gd name="T9" fmla="*/ 0 h 79"/>
                <a:gd name="T10" fmla="*/ 11 w 96"/>
                <a:gd name="T11" fmla="*/ 8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2" name="Freeform 23"/>
            <p:cNvSpPr>
              <a:spLocks noChangeAspect="1"/>
            </p:cNvSpPr>
            <p:nvPr/>
          </p:nvSpPr>
          <p:spPr bwMode="auto">
            <a:xfrm>
              <a:off x="2571" y="1568"/>
              <a:ext cx="75" cy="75"/>
            </a:xfrm>
            <a:custGeom>
              <a:avLst/>
              <a:gdLst>
                <a:gd name="T0" fmla="*/ 65 w 77"/>
                <a:gd name="T1" fmla="*/ 19 h 77"/>
                <a:gd name="T2" fmla="*/ 65 w 77"/>
                <a:gd name="T3" fmla="*/ 19 h 77"/>
                <a:gd name="T4" fmla="*/ 59 w 77"/>
                <a:gd name="T5" fmla="*/ 0 h 77"/>
                <a:gd name="T6" fmla="*/ 0 w 77"/>
                <a:gd name="T7" fmla="*/ 38 h 77"/>
                <a:gd name="T8" fmla="*/ 0 w 77"/>
                <a:gd name="T9" fmla="*/ 53 h 77"/>
                <a:gd name="T10" fmla="*/ 65 w 77"/>
                <a:gd name="T11" fmla="*/ 19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3" name="Freeform 24"/>
            <p:cNvSpPr>
              <a:spLocks noChangeAspect="1"/>
            </p:cNvSpPr>
            <p:nvPr/>
          </p:nvSpPr>
          <p:spPr bwMode="auto">
            <a:xfrm>
              <a:off x="2550" y="1728"/>
              <a:ext cx="86" cy="64"/>
            </a:xfrm>
            <a:custGeom>
              <a:avLst/>
              <a:gdLst>
                <a:gd name="T0" fmla="*/ 0 w 90"/>
                <a:gd name="T1" fmla="*/ 22 h 74"/>
                <a:gd name="T2" fmla="*/ 0 w 90"/>
                <a:gd name="T3" fmla="*/ 22 h 74"/>
                <a:gd name="T4" fmla="*/ 11 w 90"/>
                <a:gd name="T5" fmla="*/ 25 h 74"/>
                <a:gd name="T6" fmla="*/ 55 w 90"/>
                <a:gd name="T7" fmla="*/ 10 h 74"/>
                <a:gd name="T8" fmla="*/ 69 w 90"/>
                <a:gd name="T9" fmla="*/ 3 h 74"/>
                <a:gd name="T10" fmla="*/ 0 w 90"/>
                <a:gd name="T11" fmla="*/ 2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4" name="Freeform 25"/>
            <p:cNvSpPr>
              <a:spLocks noChangeAspect="1"/>
            </p:cNvSpPr>
            <p:nvPr/>
          </p:nvSpPr>
          <p:spPr bwMode="auto">
            <a:xfrm>
              <a:off x="2775" y="1173"/>
              <a:ext cx="86" cy="75"/>
            </a:xfrm>
            <a:custGeom>
              <a:avLst/>
              <a:gdLst>
                <a:gd name="T0" fmla="*/ 16 w 88"/>
                <a:gd name="T1" fmla="*/ 4 h 72"/>
                <a:gd name="T2" fmla="*/ 16 w 88"/>
                <a:gd name="T3" fmla="*/ 4 h 72"/>
                <a:gd name="T4" fmla="*/ 0 w 88"/>
                <a:gd name="T5" fmla="*/ 18 h 72"/>
                <a:gd name="T6" fmla="*/ 74 w 88"/>
                <a:gd name="T7" fmla="*/ 61 h 72"/>
                <a:gd name="T8" fmla="*/ 76 w 88"/>
                <a:gd name="T9" fmla="*/ 28 h 72"/>
                <a:gd name="T10" fmla="*/ 16 w 88"/>
                <a:gd name="T11" fmla="*/ 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5" name="Freeform 26"/>
            <p:cNvSpPr>
              <a:spLocks noChangeAspect="1"/>
            </p:cNvSpPr>
            <p:nvPr/>
          </p:nvSpPr>
          <p:spPr bwMode="auto">
            <a:xfrm>
              <a:off x="2956" y="1109"/>
              <a:ext cx="75" cy="86"/>
            </a:xfrm>
            <a:custGeom>
              <a:avLst/>
              <a:gdLst>
                <a:gd name="T0" fmla="*/ 21 w 86"/>
                <a:gd name="T1" fmla="*/ 7 h 92"/>
                <a:gd name="T2" fmla="*/ 21 w 86"/>
                <a:gd name="T3" fmla="*/ 7 h 92"/>
                <a:gd name="T4" fmla="*/ 9 w 86"/>
                <a:gd name="T5" fmla="*/ 0 h 92"/>
                <a:gd name="T6" fmla="*/ 6 w 86"/>
                <a:gd name="T7" fmla="*/ 44 h 92"/>
                <a:gd name="T8" fmla="*/ 12 w 86"/>
                <a:gd name="T9" fmla="*/ 61 h 92"/>
                <a:gd name="T10" fmla="*/ 21 w 86"/>
                <a:gd name="T11" fmla="*/ 7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6" name="Freeform 27"/>
            <p:cNvSpPr>
              <a:spLocks noChangeAspect="1" noEditPoints="1"/>
            </p:cNvSpPr>
            <p:nvPr/>
          </p:nvSpPr>
          <p:spPr bwMode="auto">
            <a:xfrm>
              <a:off x="3149" y="927"/>
              <a:ext cx="663" cy="1678"/>
            </a:xfrm>
            <a:custGeom>
              <a:avLst/>
              <a:gdLst>
                <a:gd name="T0" fmla="*/ 266 w 724"/>
                <a:gd name="T1" fmla="*/ 457 h 1845"/>
                <a:gd name="T2" fmla="*/ 266 w 724"/>
                <a:gd name="T3" fmla="*/ 457 h 1845"/>
                <a:gd name="T4" fmla="*/ 193 w 724"/>
                <a:gd name="T5" fmla="*/ 439 h 1845"/>
                <a:gd name="T6" fmla="*/ 281 w 724"/>
                <a:gd name="T7" fmla="*/ 422 h 1845"/>
                <a:gd name="T8" fmla="*/ 290 w 724"/>
                <a:gd name="T9" fmla="*/ 437 h 1845"/>
                <a:gd name="T10" fmla="*/ 266 w 724"/>
                <a:gd name="T11" fmla="*/ 457 h 1845"/>
                <a:gd name="T12" fmla="*/ 266 w 724"/>
                <a:gd name="T13" fmla="*/ 457 h 1845"/>
                <a:gd name="T14" fmla="*/ 377 w 724"/>
                <a:gd name="T15" fmla="*/ 477 h 1845"/>
                <a:gd name="T16" fmla="*/ 377 w 724"/>
                <a:gd name="T17" fmla="*/ 477 h 1845"/>
                <a:gd name="T18" fmla="*/ 354 w 724"/>
                <a:gd name="T19" fmla="*/ 397 h 1845"/>
                <a:gd name="T20" fmla="*/ 374 w 724"/>
                <a:gd name="T21" fmla="*/ 367 h 1845"/>
                <a:gd name="T22" fmla="*/ 370 w 724"/>
                <a:gd name="T23" fmla="*/ 270 h 1845"/>
                <a:gd name="T24" fmla="*/ 378 w 724"/>
                <a:gd name="T25" fmla="*/ 262 h 1845"/>
                <a:gd name="T26" fmla="*/ 370 w 724"/>
                <a:gd name="T27" fmla="*/ 235 h 1845"/>
                <a:gd name="T28" fmla="*/ 364 w 724"/>
                <a:gd name="T29" fmla="*/ 194 h 1845"/>
                <a:gd name="T30" fmla="*/ 348 w 724"/>
                <a:gd name="T31" fmla="*/ 162 h 1845"/>
                <a:gd name="T32" fmla="*/ 354 w 724"/>
                <a:gd name="T33" fmla="*/ 147 h 1845"/>
                <a:gd name="T34" fmla="*/ 331 w 724"/>
                <a:gd name="T35" fmla="*/ 134 h 1845"/>
                <a:gd name="T36" fmla="*/ 309 w 724"/>
                <a:gd name="T37" fmla="*/ 121 h 1845"/>
                <a:gd name="T38" fmla="*/ 304 w 724"/>
                <a:gd name="T39" fmla="*/ 103 h 1845"/>
                <a:gd name="T40" fmla="*/ 285 w 724"/>
                <a:gd name="T41" fmla="*/ 110 h 1845"/>
                <a:gd name="T42" fmla="*/ 280 w 724"/>
                <a:gd name="T43" fmla="*/ 87 h 1845"/>
                <a:gd name="T44" fmla="*/ 255 w 724"/>
                <a:gd name="T45" fmla="*/ 96 h 1845"/>
                <a:gd name="T46" fmla="*/ 242 w 724"/>
                <a:gd name="T47" fmla="*/ 67 h 1845"/>
                <a:gd name="T48" fmla="*/ 230 w 724"/>
                <a:gd name="T49" fmla="*/ 70 h 1845"/>
                <a:gd name="T50" fmla="*/ 211 w 724"/>
                <a:gd name="T51" fmla="*/ 85 h 1845"/>
                <a:gd name="T52" fmla="*/ 211 w 724"/>
                <a:gd name="T53" fmla="*/ 57 h 1845"/>
                <a:gd name="T54" fmla="*/ 201 w 724"/>
                <a:gd name="T55" fmla="*/ 53 h 1845"/>
                <a:gd name="T56" fmla="*/ 186 w 724"/>
                <a:gd name="T57" fmla="*/ 45 h 1845"/>
                <a:gd name="T58" fmla="*/ 163 w 724"/>
                <a:gd name="T59" fmla="*/ 55 h 1845"/>
                <a:gd name="T60" fmla="*/ 172 w 724"/>
                <a:gd name="T61" fmla="*/ 29 h 1845"/>
                <a:gd name="T62" fmla="*/ 144 w 724"/>
                <a:gd name="T63" fmla="*/ 59 h 1845"/>
                <a:gd name="T64" fmla="*/ 127 w 724"/>
                <a:gd name="T65" fmla="*/ 64 h 1845"/>
                <a:gd name="T66" fmla="*/ 157 w 724"/>
                <a:gd name="T67" fmla="*/ 24 h 1845"/>
                <a:gd name="T68" fmla="*/ 125 w 724"/>
                <a:gd name="T69" fmla="*/ 51 h 1845"/>
                <a:gd name="T70" fmla="*/ 103 w 724"/>
                <a:gd name="T71" fmla="*/ 55 h 1845"/>
                <a:gd name="T72" fmla="*/ 110 w 724"/>
                <a:gd name="T73" fmla="*/ 22 h 1845"/>
                <a:gd name="T74" fmla="*/ 103 w 724"/>
                <a:gd name="T75" fmla="*/ 39 h 1845"/>
                <a:gd name="T76" fmla="*/ 97 w 724"/>
                <a:gd name="T77" fmla="*/ 21 h 1845"/>
                <a:gd name="T78" fmla="*/ 84 w 724"/>
                <a:gd name="T79" fmla="*/ 65 h 1845"/>
                <a:gd name="T80" fmla="*/ 74 w 724"/>
                <a:gd name="T81" fmla="*/ 22 h 1845"/>
                <a:gd name="T82" fmla="*/ 47 w 724"/>
                <a:gd name="T83" fmla="*/ 64 h 1845"/>
                <a:gd name="T84" fmla="*/ 33 w 724"/>
                <a:gd name="T85" fmla="*/ 65 h 1845"/>
                <a:gd name="T86" fmla="*/ 22 w 724"/>
                <a:gd name="T87" fmla="*/ 24 h 1845"/>
                <a:gd name="T88" fmla="*/ 5 w 724"/>
                <a:gd name="T89" fmla="*/ 1023 h 1845"/>
                <a:gd name="T90" fmla="*/ 0 w 724"/>
                <a:gd name="T91" fmla="*/ 1041 h 1845"/>
                <a:gd name="T92" fmla="*/ 95 w 724"/>
                <a:gd name="T93" fmla="*/ 1032 h 1845"/>
                <a:gd name="T94" fmla="*/ 312 w 724"/>
                <a:gd name="T95" fmla="*/ 1042 h 1845"/>
                <a:gd name="T96" fmla="*/ 363 w 724"/>
                <a:gd name="T97" fmla="*/ 1035 h 1845"/>
                <a:gd name="T98" fmla="*/ 248 w 724"/>
                <a:gd name="T99" fmla="*/ 1007 h 1845"/>
                <a:gd name="T100" fmla="*/ 160 w 724"/>
                <a:gd name="T101" fmla="*/ 941 h 1845"/>
                <a:gd name="T102" fmla="*/ 140 w 724"/>
                <a:gd name="T103" fmla="*/ 886 h 1845"/>
                <a:gd name="T104" fmla="*/ 141 w 724"/>
                <a:gd name="T105" fmla="*/ 810 h 1845"/>
                <a:gd name="T106" fmla="*/ 186 w 724"/>
                <a:gd name="T107" fmla="*/ 794 h 1845"/>
                <a:gd name="T108" fmla="*/ 346 w 724"/>
                <a:gd name="T109" fmla="*/ 785 h 1845"/>
                <a:gd name="T110" fmla="*/ 356 w 724"/>
                <a:gd name="T111" fmla="*/ 728 h 1845"/>
                <a:gd name="T112" fmla="*/ 360 w 724"/>
                <a:gd name="T113" fmla="*/ 691 h 1845"/>
                <a:gd name="T114" fmla="*/ 372 w 724"/>
                <a:gd name="T115" fmla="*/ 664 h 1845"/>
                <a:gd name="T116" fmla="*/ 348 w 724"/>
                <a:gd name="T117" fmla="*/ 641 h 1845"/>
                <a:gd name="T118" fmla="*/ 383 w 724"/>
                <a:gd name="T119" fmla="*/ 612 h 1845"/>
                <a:gd name="T120" fmla="*/ 366 w 724"/>
                <a:gd name="T121" fmla="*/ 577 h 1845"/>
                <a:gd name="T122" fmla="*/ 415 w 724"/>
                <a:gd name="T123" fmla="*/ 543 h 1845"/>
                <a:gd name="T124" fmla="*/ 377 w 724"/>
                <a:gd name="T125" fmla="*/ 477 h 18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7" name="Freeform 28"/>
            <p:cNvSpPr>
              <a:spLocks noChangeAspect="1"/>
            </p:cNvSpPr>
            <p:nvPr/>
          </p:nvSpPr>
          <p:spPr bwMode="auto">
            <a:xfrm>
              <a:off x="1352" y="681"/>
              <a:ext cx="1829" cy="3153"/>
            </a:xfrm>
            <a:custGeom>
              <a:avLst/>
              <a:gdLst>
                <a:gd name="T0" fmla="*/ 1118 w 2011"/>
                <a:gd name="T1" fmla="*/ 1230 h 3449"/>
                <a:gd name="T2" fmla="*/ 0 w 2011"/>
                <a:gd name="T3" fmla="*/ 2013 h 3449"/>
                <a:gd name="T4" fmla="*/ 1117 w 2011"/>
                <a:gd name="T5" fmla="*/ 0 h 3449"/>
                <a:gd name="T6" fmla="*/ 1121 w 2011"/>
                <a:gd name="T7" fmla="*/ 202 h 3449"/>
                <a:gd name="T8" fmla="*/ 1122 w 2011"/>
                <a:gd name="T9" fmla="*/ 229 h 3449"/>
                <a:gd name="T10" fmla="*/ 1089 w 2011"/>
                <a:gd name="T11" fmla="*/ 190 h 3449"/>
                <a:gd name="T12" fmla="*/ 1062 w 2011"/>
                <a:gd name="T13" fmla="*/ 224 h 3449"/>
                <a:gd name="T14" fmla="*/ 1051 w 2011"/>
                <a:gd name="T15" fmla="*/ 240 h 3449"/>
                <a:gd name="T16" fmla="*/ 1032 w 2011"/>
                <a:gd name="T17" fmla="*/ 203 h 3449"/>
                <a:gd name="T18" fmla="*/ 1000 w 2011"/>
                <a:gd name="T19" fmla="*/ 209 h 3449"/>
                <a:gd name="T20" fmla="*/ 964 w 2011"/>
                <a:gd name="T21" fmla="*/ 289 h 3449"/>
                <a:gd name="T22" fmla="*/ 951 w 2011"/>
                <a:gd name="T23" fmla="*/ 245 h 3449"/>
                <a:gd name="T24" fmla="*/ 909 w 2011"/>
                <a:gd name="T25" fmla="*/ 249 h 3449"/>
                <a:gd name="T26" fmla="*/ 910 w 2011"/>
                <a:gd name="T27" fmla="*/ 291 h 3449"/>
                <a:gd name="T28" fmla="*/ 860 w 2011"/>
                <a:gd name="T29" fmla="*/ 290 h 3449"/>
                <a:gd name="T30" fmla="*/ 856 w 2011"/>
                <a:gd name="T31" fmla="*/ 326 h 3449"/>
                <a:gd name="T32" fmla="*/ 797 w 2011"/>
                <a:gd name="T33" fmla="*/ 304 h 3449"/>
                <a:gd name="T34" fmla="*/ 860 w 2011"/>
                <a:gd name="T35" fmla="*/ 337 h 3449"/>
                <a:gd name="T36" fmla="*/ 822 w 2011"/>
                <a:gd name="T37" fmla="*/ 357 h 3449"/>
                <a:gd name="T38" fmla="*/ 816 w 2011"/>
                <a:gd name="T39" fmla="*/ 352 h 3449"/>
                <a:gd name="T40" fmla="*/ 794 w 2011"/>
                <a:gd name="T41" fmla="*/ 374 h 3449"/>
                <a:gd name="T42" fmla="*/ 819 w 2011"/>
                <a:gd name="T43" fmla="*/ 369 h 3449"/>
                <a:gd name="T44" fmla="*/ 810 w 2011"/>
                <a:gd name="T45" fmla="*/ 411 h 3449"/>
                <a:gd name="T46" fmla="*/ 788 w 2011"/>
                <a:gd name="T47" fmla="*/ 420 h 3449"/>
                <a:gd name="T48" fmla="*/ 798 w 2011"/>
                <a:gd name="T49" fmla="*/ 459 h 3449"/>
                <a:gd name="T50" fmla="*/ 747 w 2011"/>
                <a:gd name="T51" fmla="*/ 443 h 3449"/>
                <a:gd name="T52" fmla="*/ 710 w 2011"/>
                <a:gd name="T53" fmla="*/ 443 h 3449"/>
                <a:gd name="T54" fmla="*/ 682 w 2011"/>
                <a:gd name="T55" fmla="*/ 485 h 3449"/>
                <a:gd name="T56" fmla="*/ 764 w 2011"/>
                <a:gd name="T57" fmla="*/ 493 h 3449"/>
                <a:gd name="T58" fmla="*/ 740 w 2011"/>
                <a:gd name="T59" fmla="*/ 514 h 3449"/>
                <a:gd name="T60" fmla="*/ 740 w 2011"/>
                <a:gd name="T61" fmla="*/ 557 h 3449"/>
                <a:gd name="T62" fmla="*/ 769 w 2011"/>
                <a:gd name="T63" fmla="*/ 555 h 3449"/>
                <a:gd name="T64" fmla="*/ 746 w 2011"/>
                <a:gd name="T65" fmla="*/ 619 h 3449"/>
                <a:gd name="T66" fmla="*/ 749 w 2011"/>
                <a:gd name="T67" fmla="*/ 651 h 3449"/>
                <a:gd name="T68" fmla="*/ 727 w 2011"/>
                <a:gd name="T69" fmla="*/ 691 h 3449"/>
                <a:gd name="T70" fmla="*/ 711 w 2011"/>
                <a:gd name="T71" fmla="*/ 716 h 3449"/>
                <a:gd name="T72" fmla="*/ 727 w 2011"/>
                <a:gd name="T73" fmla="*/ 740 h 3449"/>
                <a:gd name="T74" fmla="*/ 744 w 2011"/>
                <a:gd name="T75" fmla="*/ 764 h 3449"/>
                <a:gd name="T76" fmla="*/ 772 w 2011"/>
                <a:gd name="T77" fmla="*/ 804 h 3449"/>
                <a:gd name="T78" fmla="*/ 814 w 2011"/>
                <a:gd name="T79" fmla="*/ 825 h 3449"/>
                <a:gd name="T80" fmla="*/ 846 w 2011"/>
                <a:gd name="T81" fmla="*/ 805 h 3449"/>
                <a:gd name="T82" fmla="*/ 856 w 2011"/>
                <a:gd name="T83" fmla="*/ 859 h 3449"/>
                <a:gd name="T84" fmla="*/ 909 w 2011"/>
                <a:gd name="T85" fmla="*/ 859 h 3449"/>
                <a:gd name="T86" fmla="*/ 897 w 2011"/>
                <a:gd name="T87" fmla="*/ 890 h 3449"/>
                <a:gd name="T88" fmla="*/ 917 w 2011"/>
                <a:gd name="T89" fmla="*/ 911 h 3449"/>
                <a:gd name="T90" fmla="*/ 930 w 2011"/>
                <a:gd name="T91" fmla="*/ 935 h 3449"/>
                <a:gd name="T92" fmla="*/ 962 w 2011"/>
                <a:gd name="T93" fmla="*/ 930 h 3449"/>
                <a:gd name="T94" fmla="*/ 979 w 2011"/>
                <a:gd name="T95" fmla="*/ 896 h 3449"/>
                <a:gd name="T96" fmla="*/ 1016 w 2011"/>
                <a:gd name="T97" fmla="*/ 920 h 3449"/>
                <a:gd name="T98" fmla="*/ 1023 w 2011"/>
                <a:gd name="T99" fmla="*/ 998 h 3449"/>
                <a:gd name="T100" fmla="*/ 1059 w 2011"/>
                <a:gd name="T101" fmla="*/ 985 h 3449"/>
                <a:gd name="T102" fmla="*/ 1041 w 2011"/>
                <a:gd name="T103" fmla="*/ 1076 h 3449"/>
                <a:gd name="T104" fmla="*/ 819 w 2011"/>
                <a:gd name="T105" fmla="*/ 1221 h 3449"/>
                <a:gd name="T106" fmla="*/ 936 w 2011"/>
                <a:gd name="T107" fmla="*/ 1228 h 3449"/>
                <a:gd name="T108" fmla="*/ 1118 w 2011"/>
                <a:gd name="T109" fmla="*/ 1229 h 3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8" name="Freeform 29"/>
            <p:cNvSpPr>
              <a:spLocks noChangeAspect="1" noEditPoints="1"/>
            </p:cNvSpPr>
            <p:nvPr/>
          </p:nvSpPr>
          <p:spPr bwMode="auto">
            <a:xfrm>
              <a:off x="3235" y="2755"/>
              <a:ext cx="578" cy="577"/>
            </a:xfrm>
            <a:custGeom>
              <a:avLst/>
              <a:gdLst>
                <a:gd name="T0" fmla="*/ 175 w 639"/>
                <a:gd name="T1" fmla="*/ 400 h 621"/>
                <a:gd name="T2" fmla="*/ 175 w 639"/>
                <a:gd name="T3" fmla="*/ 400 h 621"/>
                <a:gd name="T4" fmla="*/ 350 w 639"/>
                <a:gd name="T5" fmla="*/ 198 h 621"/>
                <a:gd name="T6" fmla="*/ 175 w 639"/>
                <a:gd name="T7" fmla="*/ 0 h 621"/>
                <a:gd name="T8" fmla="*/ 0 w 639"/>
                <a:gd name="T9" fmla="*/ 198 h 621"/>
                <a:gd name="T10" fmla="*/ 175 w 639"/>
                <a:gd name="T11" fmla="*/ 400 h 621"/>
                <a:gd name="T12" fmla="*/ 175 w 639"/>
                <a:gd name="T13" fmla="*/ 400 h 621"/>
                <a:gd name="T14" fmla="*/ 90 w 639"/>
                <a:gd name="T15" fmla="*/ 198 h 621"/>
                <a:gd name="T16" fmla="*/ 90 w 639"/>
                <a:gd name="T17" fmla="*/ 198 h 621"/>
                <a:gd name="T18" fmla="*/ 175 w 639"/>
                <a:gd name="T19" fmla="*/ 80 h 621"/>
                <a:gd name="T20" fmla="*/ 261 w 639"/>
                <a:gd name="T21" fmla="*/ 198 h 621"/>
                <a:gd name="T22" fmla="*/ 175 w 639"/>
                <a:gd name="T23" fmla="*/ 319 h 621"/>
                <a:gd name="T24" fmla="*/ 90 w 639"/>
                <a:gd name="T25" fmla="*/ 198 h 6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19" name="Freeform 30"/>
            <p:cNvSpPr>
              <a:spLocks noChangeAspect="1"/>
            </p:cNvSpPr>
            <p:nvPr/>
          </p:nvSpPr>
          <p:spPr bwMode="auto">
            <a:xfrm>
              <a:off x="3887" y="2755"/>
              <a:ext cx="417" cy="577"/>
            </a:xfrm>
            <a:custGeom>
              <a:avLst/>
              <a:gdLst>
                <a:gd name="T0" fmla="*/ 270 w 441"/>
                <a:gd name="T1" fmla="*/ 83 h 621"/>
                <a:gd name="T2" fmla="*/ 270 w 441"/>
                <a:gd name="T3" fmla="*/ 83 h 621"/>
                <a:gd name="T4" fmla="*/ 193 w 441"/>
                <a:gd name="T5" fmla="*/ 73 h 621"/>
                <a:gd name="T6" fmla="*/ 116 w 441"/>
                <a:gd name="T7" fmla="*/ 103 h 621"/>
                <a:gd name="T8" fmla="*/ 207 w 441"/>
                <a:gd name="T9" fmla="*/ 167 h 621"/>
                <a:gd name="T10" fmla="*/ 316 w 441"/>
                <a:gd name="T11" fmla="*/ 286 h 621"/>
                <a:gd name="T12" fmla="*/ 133 w 441"/>
                <a:gd name="T13" fmla="*/ 400 h 621"/>
                <a:gd name="T14" fmla="*/ 9 w 441"/>
                <a:gd name="T15" fmla="*/ 383 h 621"/>
                <a:gd name="T16" fmla="*/ 9 w 441"/>
                <a:gd name="T17" fmla="*/ 301 h 621"/>
                <a:gd name="T18" fmla="*/ 138 w 441"/>
                <a:gd name="T19" fmla="*/ 325 h 621"/>
                <a:gd name="T20" fmla="*/ 200 w 441"/>
                <a:gd name="T21" fmla="*/ 288 h 621"/>
                <a:gd name="T22" fmla="*/ 110 w 441"/>
                <a:gd name="T23" fmla="*/ 225 h 621"/>
                <a:gd name="T24" fmla="*/ 0 w 441"/>
                <a:gd name="T25" fmla="*/ 103 h 621"/>
                <a:gd name="T26" fmla="*/ 173 w 441"/>
                <a:gd name="T27" fmla="*/ 0 h 621"/>
                <a:gd name="T28" fmla="*/ 270 w 441"/>
                <a:gd name="T29" fmla="*/ 7 h 621"/>
                <a:gd name="T30" fmla="*/ 270 w 441"/>
                <a:gd name="T31" fmla="*/ 83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0" name="Freeform 31"/>
            <p:cNvSpPr>
              <a:spLocks noChangeAspect="1"/>
            </p:cNvSpPr>
            <p:nvPr/>
          </p:nvSpPr>
          <p:spPr bwMode="auto">
            <a:xfrm>
              <a:off x="1769" y="2562"/>
              <a:ext cx="214" cy="748"/>
            </a:xfrm>
            <a:custGeom>
              <a:avLst/>
              <a:gdLst>
                <a:gd name="T0" fmla="*/ 12 w 229"/>
                <a:gd name="T1" fmla="*/ 482 h 817"/>
                <a:gd name="T2" fmla="*/ 12 w 229"/>
                <a:gd name="T3" fmla="*/ 482 h 817"/>
                <a:gd name="T4" fmla="*/ 17 w 229"/>
                <a:gd name="T5" fmla="*/ 357 h 817"/>
                <a:gd name="T6" fmla="*/ 17 w 229"/>
                <a:gd name="T7" fmla="*/ 169 h 817"/>
                <a:gd name="T8" fmla="*/ 0 w 229"/>
                <a:gd name="T9" fmla="*/ 0 h 817"/>
                <a:gd name="T10" fmla="*/ 140 w 229"/>
                <a:gd name="T11" fmla="*/ 0 h 817"/>
                <a:gd name="T12" fmla="*/ 136 w 229"/>
                <a:gd name="T13" fmla="*/ 136 h 817"/>
                <a:gd name="T14" fmla="*/ 136 w 229"/>
                <a:gd name="T15" fmla="*/ 312 h 817"/>
                <a:gd name="T16" fmla="*/ 153 w 229"/>
                <a:gd name="T17" fmla="*/ 482 h 817"/>
                <a:gd name="T18" fmla="*/ 12 w 229"/>
                <a:gd name="T19" fmla="*/ 482 h 8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1" name="Freeform 32"/>
            <p:cNvSpPr>
              <a:spLocks noChangeAspect="1" noEditPoints="1"/>
            </p:cNvSpPr>
            <p:nvPr/>
          </p:nvSpPr>
          <p:spPr bwMode="auto">
            <a:xfrm>
              <a:off x="2090" y="2755"/>
              <a:ext cx="610" cy="791"/>
            </a:xfrm>
            <a:custGeom>
              <a:avLst/>
              <a:gdLst>
                <a:gd name="T0" fmla="*/ 129 w 662"/>
                <a:gd name="T1" fmla="*/ 504 h 863"/>
                <a:gd name="T2" fmla="*/ 129 w 662"/>
                <a:gd name="T3" fmla="*/ 504 h 863"/>
                <a:gd name="T4" fmla="*/ 122 w 662"/>
                <a:gd name="T5" fmla="*/ 375 h 863"/>
                <a:gd name="T6" fmla="*/ 122 w 662"/>
                <a:gd name="T7" fmla="*/ 335 h 863"/>
                <a:gd name="T8" fmla="*/ 235 w 662"/>
                <a:gd name="T9" fmla="*/ 368 h 863"/>
                <a:gd name="T10" fmla="*/ 405 w 662"/>
                <a:gd name="T11" fmla="*/ 190 h 863"/>
                <a:gd name="T12" fmla="*/ 232 w 662"/>
                <a:gd name="T13" fmla="*/ 0 h 863"/>
                <a:gd name="T14" fmla="*/ 105 w 662"/>
                <a:gd name="T15" fmla="*/ 58 h 863"/>
                <a:gd name="T16" fmla="*/ 94 w 662"/>
                <a:gd name="T17" fmla="*/ 9 h 863"/>
                <a:gd name="T18" fmla="*/ 0 w 662"/>
                <a:gd name="T19" fmla="*/ 15 h 863"/>
                <a:gd name="T20" fmla="*/ 22 w 662"/>
                <a:gd name="T21" fmla="*/ 191 h 863"/>
                <a:gd name="T22" fmla="*/ 22 w 662"/>
                <a:gd name="T23" fmla="*/ 335 h 863"/>
                <a:gd name="T24" fmla="*/ 6 w 662"/>
                <a:gd name="T25" fmla="*/ 512 h 863"/>
                <a:gd name="T26" fmla="*/ 129 w 662"/>
                <a:gd name="T27" fmla="*/ 504 h 863"/>
                <a:gd name="T28" fmla="*/ 129 w 662"/>
                <a:gd name="T29" fmla="*/ 504 h 863"/>
                <a:gd name="T30" fmla="*/ 114 w 662"/>
                <a:gd name="T31" fmla="*/ 191 h 863"/>
                <a:gd name="T32" fmla="*/ 114 w 662"/>
                <a:gd name="T33" fmla="*/ 191 h 863"/>
                <a:gd name="T34" fmla="*/ 206 w 662"/>
                <a:gd name="T35" fmla="*/ 74 h 863"/>
                <a:gd name="T36" fmla="*/ 307 w 662"/>
                <a:gd name="T37" fmla="*/ 191 h 863"/>
                <a:gd name="T38" fmla="*/ 211 w 662"/>
                <a:gd name="T39" fmla="*/ 293 h 863"/>
                <a:gd name="T40" fmla="*/ 114 w 662"/>
                <a:gd name="T41" fmla="*/ 191 h 8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  <p:sp>
          <p:nvSpPr>
            <p:cNvPr id="22" name="Freeform 33"/>
            <p:cNvSpPr>
              <a:spLocks noChangeAspect="1"/>
            </p:cNvSpPr>
            <p:nvPr/>
          </p:nvSpPr>
          <p:spPr bwMode="auto">
            <a:xfrm>
              <a:off x="2775" y="2755"/>
              <a:ext cx="396" cy="577"/>
            </a:xfrm>
            <a:custGeom>
              <a:avLst/>
              <a:gdLst>
                <a:gd name="T0" fmla="*/ 194 w 440"/>
                <a:gd name="T1" fmla="*/ 81 h 621"/>
                <a:gd name="T2" fmla="*/ 194 w 440"/>
                <a:gd name="T3" fmla="*/ 81 h 621"/>
                <a:gd name="T4" fmla="*/ 143 w 440"/>
                <a:gd name="T5" fmla="*/ 73 h 621"/>
                <a:gd name="T6" fmla="*/ 86 w 440"/>
                <a:gd name="T7" fmla="*/ 103 h 621"/>
                <a:gd name="T8" fmla="*/ 154 w 440"/>
                <a:gd name="T9" fmla="*/ 167 h 621"/>
                <a:gd name="T10" fmla="*/ 233 w 440"/>
                <a:gd name="T11" fmla="*/ 286 h 621"/>
                <a:gd name="T12" fmla="*/ 99 w 440"/>
                <a:gd name="T13" fmla="*/ 400 h 621"/>
                <a:gd name="T14" fmla="*/ 5 w 440"/>
                <a:gd name="T15" fmla="*/ 383 h 621"/>
                <a:gd name="T16" fmla="*/ 5 w 440"/>
                <a:gd name="T17" fmla="*/ 301 h 621"/>
                <a:gd name="T18" fmla="*/ 102 w 440"/>
                <a:gd name="T19" fmla="*/ 325 h 621"/>
                <a:gd name="T20" fmla="*/ 149 w 440"/>
                <a:gd name="T21" fmla="*/ 288 h 621"/>
                <a:gd name="T22" fmla="*/ 81 w 440"/>
                <a:gd name="T23" fmla="*/ 225 h 621"/>
                <a:gd name="T24" fmla="*/ 0 w 440"/>
                <a:gd name="T25" fmla="*/ 103 h 621"/>
                <a:gd name="T26" fmla="*/ 128 w 440"/>
                <a:gd name="T27" fmla="*/ 0 h 621"/>
                <a:gd name="T28" fmla="*/ 206 w 440"/>
                <a:gd name="T29" fmla="*/ 7 h 621"/>
                <a:gd name="T30" fmla="*/ 194 w 440"/>
                <a:gd name="T31" fmla="*/ 81 h 6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333399"/>
                </a:solidFill>
                <a:cs typeface="Arial" pitchFamily="34" charset="0"/>
              </a:endParaRPr>
            </a:p>
          </p:txBody>
        </p:sp>
      </p:grpSp>
      <p:cxnSp>
        <p:nvCxnSpPr>
          <p:cNvPr id="23" name="Connecteur droit 22"/>
          <p:cNvCxnSpPr/>
          <p:nvPr userDrawn="1"/>
        </p:nvCxnSpPr>
        <p:spPr>
          <a:xfrm>
            <a:off x="930275" y="532210"/>
            <a:ext cx="72421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30442" y="688"/>
            <a:ext cx="7854783" cy="51883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400" b="1" cap="all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2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8531242" y="4826853"/>
            <a:ext cx="454025" cy="215444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400" b="1" smtClean="0">
                <a:solidFill>
                  <a:srgbClr val="00ADA8"/>
                </a:solidFill>
                <a:latin typeface="+mn-lt"/>
                <a:ea typeface="ＭＳ Ｐゴシック" pitchFamily="34" charset="-128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AA94D96-7BEE-48E5-836E-4ED5665C1F4B}" type="slidenum">
              <a:rPr lang="de-DE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88" y="70510"/>
            <a:ext cx="615600" cy="4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10518"/>
      </p:ext>
    </p:extLst>
  </p:cSld>
  <p:clrMapOvr>
    <a:masterClrMapping/>
  </p:clrMapOvr>
  <p:transition>
    <p:fade/>
  </p:transition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171459"/>
            <a:ext cx="7543800" cy="307181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00151"/>
            <a:ext cx="87630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8753475" y="4857750"/>
            <a:ext cx="342900" cy="171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49BBF39-8E7B-4AFF-95C0-5F50C44FC7B4}" type="slidenum">
              <a:rPr lang="en-US" altLang="it-IT">
                <a:solidFill>
                  <a:srgbClr val="333399"/>
                </a:solidFill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solidFill>
                <a:srgbClr val="33339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551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65485"/>
            <a:ext cx="8158163" cy="45839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327275" y="4924426"/>
            <a:ext cx="617538" cy="1369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1F497D"/>
              </a:solidFill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97925" y="4924426"/>
            <a:ext cx="204788" cy="1369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2817724-A49E-3248-A4CB-06663A576167}" type="slidenum">
              <a:rPr lang="en-US">
                <a:solidFill>
                  <a:srgbClr val="1F497D"/>
                </a:solidFill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>
              <a:solidFill>
                <a:srgbClr val="1F497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736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338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723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87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29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_Triangles and Blo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-8964"/>
            <a:ext cx="4419600" cy="5171514"/>
          </a:xfrm>
          <a:custGeom>
            <a:avLst/>
            <a:gdLst>
              <a:gd name="connsiteX0" fmla="*/ 0 w 4419600"/>
              <a:gd name="connsiteY0" fmla="*/ 0 h 5162550"/>
              <a:gd name="connsiteX1" fmla="*/ 4419600 w 4419600"/>
              <a:gd name="connsiteY1" fmla="*/ 0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0 h 5162550"/>
              <a:gd name="connsiteX1" fmla="*/ 2743200 w 4419600"/>
              <a:gd name="connsiteY1" fmla="*/ 8965 h 5162550"/>
              <a:gd name="connsiteX2" fmla="*/ 4419600 w 4419600"/>
              <a:gd name="connsiteY2" fmla="*/ 5162550 h 5162550"/>
              <a:gd name="connsiteX3" fmla="*/ 0 w 4419600"/>
              <a:gd name="connsiteY3" fmla="*/ 5162550 h 5162550"/>
              <a:gd name="connsiteX4" fmla="*/ 0 w 4419600"/>
              <a:gd name="connsiteY4" fmla="*/ 0 h 5162550"/>
              <a:gd name="connsiteX0" fmla="*/ 0 w 4419600"/>
              <a:gd name="connsiteY0" fmla="*/ 8964 h 5171514"/>
              <a:gd name="connsiteX1" fmla="*/ 2743200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  <a:gd name="connsiteX0" fmla="*/ 0 w 4419600"/>
              <a:gd name="connsiteY0" fmla="*/ 8964 h 5171514"/>
              <a:gd name="connsiteX1" fmla="*/ 2734235 w 4419600"/>
              <a:gd name="connsiteY1" fmla="*/ 0 h 5171514"/>
              <a:gd name="connsiteX2" fmla="*/ 4419600 w 4419600"/>
              <a:gd name="connsiteY2" fmla="*/ 5171514 h 5171514"/>
              <a:gd name="connsiteX3" fmla="*/ 0 w 4419600"/>
              <a:gd name="connsiteY3" fmla="*/ 5171514 h 5171514"/>
              <a:gd name="connsiteX4" fmla="*/ 0 w 4419600"/>
              <a:gd name="connsiteY4" fmla="*/ 8964 h 5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600" h="5171514">
                <a:moveTo>
                  <a:pt x="0" y="8964"/>
                </a:moveTo>
                <a:lnTo>
                  <a:pt x="2734235" y="0"/>
                </a:lnTo>
                <a:lnTo>
                  <a:pt x="4419600" y="5171514"/>
                </a:lnTo>
                <a:lnTo>
                  <a:pt x="0" y="5171514"/>
                </a:lnTo>
                <a:lnTo>
                  <a:pt x="0" y="8964"/>
                </a:lnTo>
                <a:close/>
              </a:path>
            </a:pathLst>
          </a:custGeom>
        </p:spPr>
        <p:txBody>
          <a:bodyPr/>
          <a:lstStyle/>
          <a:p>
            <a:r>
              <a:rPr lang="it-IT"/>
              <a:t>Fare clic sull'icona per inserire un'immagine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6381" y="1122873"/>
            <a:ext cx="4100599" cy="2742335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 b="1" baseline="0">
                <a:solidFill>
                  <a:schemeClr val="tx1"/>
                </a:solidFill>
              </a:defRPr>
            </a:lvl1pPr>
            <a:lvl2pPr marL="3240" indent="0" algn="l">
              <a:spcBef>
                <a:spcPts val="0"/>
              </a:spcBef>
              <a:buNone/>
              <a:tabLst/>
              <a:defRPr sz="2200" baseline="0">
                <a:solidFill>
                  <a:schemeClr val="bg2"/>
                </a:solidFill>
              </a:defRPr>
            </a:lvl2pPr>
            <a:lvl3pPr marL="92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2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34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9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Title</a:t>
            </a:r>
          </a:p>
          <a:p>
            <a:pPr lvl="1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1156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63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46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82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44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189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108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94C3DF9-2887-46EE-B471-1CB77F53961D}" type="datetimeFigureOut">
              <a:rPr lang="it-IT" smtClean="0">
                <a:solidFill>
                  <a:srgbClr val="FFFFFF"/>
                </a:solidFill>
              </a:rPr>
              <a:pPr/>
              <a:t>25/02/2019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581DF2A6-E50D-477D-8989-6B5AA2827056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12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246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9110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C3DF9-2887-46EE-B471-1CB77F53961D}" type="datetimeFigureOut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25/02/2019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DF2A6-E50D-477D-8989-6B5AA2827056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34" Type="http://schemas.openxmlformats.org/officeDocument/2006/relationships/theme" Target="../theme/theme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26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34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slideLayout" Target="../slideLayouts/slideLayout165.xml"/><Relationship Id="rId3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29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32" Type="http://schemas.openxmlformats.org/officeDocument/2006/relationships/slideLayout" Target="../slideLayouts/slideLayout17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28" Type="http://schemas.openxmlformats.org/officeDocument/2006/relationships/slideLayout" Target="../slideLayouts/slideLayout16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Relationship Id="rId27" Type="http://schemas.openxmlformats.org/officeDocument/2006/relationships/slideLayout" Target="../slideLayouts/slideLayout167.xml"/><Relationship Id="rId30" Type="http://schemas.openxmlformats.org/officeDocument/2006/relationships/slideLayout" Target="../slideLayouts/slideLayout170.xml"/><Relationship Id="rId35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95.xml"/><Relationship Id="rId34" Type="http://schemas.openxmlformats.org/officeDocument/2006/relationships/theme" Target="../theme/theme12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slideLayout" Target="../slideLayouts/slideLayout233.xml"/><Relationship Id="rId39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34" Type="http://schemas.openxmlformats.org/officeDocument/2006/relationships/slideLayout" Target="../slideLayouts/slideLayout241.xml"/><Relationship Id="rId42" Type="http://schemas.openxmlformats.org/officeDocument/2006/relationships/image" Target="../media/image15.png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slideLayout" Target="../slideLayouts/slideLayout232.xml"/><Relationship Id="rId33" Type="http://schemas.openxmlformats.org/officeDocument/2006/relationships/slideLayout" Target="../slideLayouts/slideLayout240.xml"/><Relationship Id="rId38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29" Type="http://schemas.openxmlformats.org/officeDocument/2006/relationships/slideLayout" Target="../slideLayouts/slideLayout236.xml"/><Relationship Id="rId41" Type="http://schemas.openxmlformats.org/officeDocument/2006/relationships/theme" Target="../theme/theme13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31.xml"/><Relationship Id="rId32" Type="http://schemas.openxmlformats.org/officeDocument/2006/relationships/slideLayout" Target="../slideLayouts/slideLayout239.xml"/><Relationship Id="rId37" Type="http://schemas.openxmlformats.org/officeDocument/2006/relationships/slideLayout" Target="../slideLayouts/slideLayout244.xml"/><Relationship Id="rId40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slideLayout" Target="../slideLayouts/slideLayout235.xml"/><Relationship Id="rId36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31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slideLayout" Target="../slideLayouts/slideLayout234.xml"/><Relationship Id="rId30" Type="http://schemas.openxmlformats.org/officeDocument/2006/relationships/slideLayout" Target="../slideLayouts/slideLayout237.xml"/><Relationship Id="rId35" Type="http://schemas.openxmlformats.org/officeDocument/2006/relationships/slideLayout" Target="../slideLayouts/slideLayout242.xml"/><Relationship Id="rId43" Type="http://schemas.openxmlformats.org/officeDocument/2006/relationships/image" Target="../media/image1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26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50.xml"/><Relationship Id="rId21" Type="http://schemas.openxmlformats.org/officeDocument/2006/relationships/slideLayout" Target="../slideLayouts/slideLayout268.xml"/><Relationship Id="rId34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72.xml"/><Relationship Id="rId33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0" Type="http://schemas.openxmlformats.org/officeDocument/2006/relationships/slideLayout" Target="../slideLayouts/slideLayout267.xml"/><Relationship Id="rId29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32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28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57.xml"/><Relationship Id="rId19" Type="http://schemas.openxmlformats.org/officeDocument/2006/relationships/slideLayout" Target="../slideLayouts/slideLayout266.xml"/><Relationship Id="rId31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slideLayout" Target="../slideLayouts/slideLayout274.xml"/><Relationship Id="rId30" Type="http://schemas.openxmlformats.org/officeDocument/2006/relationships/slideLayout" Target="../slideLayouts/slideLayout277.xml"/><Relationship Id="rId35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299.xml"/><Relationship Id="rId26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84.xml"/><Relationship Id="rId21" Type="http://schemas.openxmlformats.org/officeDocument/2006/relationships/slideLayout" Target="../slideLayouts/slideLayout302.xml"/><Relationship Id="rId34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17" Type="http://schemas.openxmlformats.org/officeDocument/2006/relationships/slideLayout" Target="../slideLayouts/slideLayout298.xml"/><Relationship Id="rId25" Type="http://schemas.openxmlformats.org/officeDocument/2006/relationships/slideLayout" Target="../slideLayouts/slideLayout306.xml"/><Relationship Id="rId33" Type="http://schemas.openxmlformats.org/officeDocument/2006/relationships/slideLayout" Target="../slideLayouts/slideLayout314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97.xml"/><Relationship Id="rId20" Type="http://schemas.openxmlformats.org/officeDocument/2006/relationships/slideLayout" Target="../slideLayouts/slideLayout301.xml"/><Relationship Id="rId29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305.xml"/><Relationship Id="rId32" Type="http://schemas.openxmlformats.org/officeDocument/2006/relationships/slideLayout" Target="../slideLayouts/slideLayout31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286.xml"/><Relationship Id="rId15" Type="http://schemas.openxmlformats.org/officeDocument/2006/relationships/slideLayout" Target="../slideLayouts/slideLayout296.xml"/><Relationship Id="rId23" Type="http://schemas.openxmlformats.org/officeDocument/2006/relationships/slideLayout" Target="../slideLayouts/slideLayout304.xml"/><Relationship Id="rId28" Type="http://schemas.openxmlformats.org/officeDocument/2006/relationships/slideLayout" Target="../slideLayouts/slideLayout309.xml"/><Relationship Id="rId36" Type="http://schemas.openxmlformats.org/officeDocument/2006/relationships/theme" Target="../theme/theme15.xml"/><Relationship Id="rId10" Type="http://schemas.openxmlformats.org/officeDocument/2006/relationships/slideLayout" Target="../slideLayouts/slideLayout291.xml"/><Relationship Id="rId19" Type="http://schemas.openxmlformats.org/officeDocument/2006/relationships/slideLayout" Target="../slideLayouts/slideLayout300.xml"/><Relationship Id="rId31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Relationship Id="rId14" Type="http://schemas.openxmlformats.org/officeDocument/2006/relationships/slideLayout" Target="../slideLayouts/slideLayout295.xml"/><Relationship Id="rId22" Type="http://schemas.openxmlformats.org/officeDocument/2006/relationships/slideLayout" Target="../slideLayouts/slideLayout303.xml"/><Relationship Id="rId27" Type="http://schemas.openxmlformats.org/officeDocument/2006/relationships/slideLayout" Target="../slideLayouts/slideLayout308.xml"/><Relationship Id="rId30" Type="http://schemas.openxmlformats.org/officeDocument/2006/relationships/slideLayout" Target="../slideLayouts/slideLayout311.xml"/><Relationship Id="rId35" Type="http://schemas.openxmlformats.org/officeDocument/2006/relationships/slideLayout" Target="../slideLayouts/slideLayout31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slideLayout" Target="../slideLayouts/slideLayout334.xml"/><Relationship Id="rId26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slideLayout" Target="../slideLayouts/slideLayout333.xml"/><Relationship Id="rId25" Type="http://schemas.openxmlformats.org/officeDocument/2006/relationships/slideLayout" Target="../slideLayouts/slideLayout341.xml"/><Relationship Id="rId33" Type="http://schemas.openxmlformats.org/officeDocument/2006/relationships/slideLayout" Target="../slideLayouts/slideLayout349.xml"/><Relationship Id="rId38" Type="http://schemas.openxmlformats.org/officeDocument/2006/relationships/theme" Target="../theme/theme16.xml"/><Relationship Id="rId2" Type="http://schemas.openxmlformats.org/officeDocument/2006/relationships/slideLayout" Target="../slideLayouts/slideLayout318.xml"/><Relationship Id="rId16" Type="http://schemas.openxmlformats.org/officeDocument/2006/relationships/slideLayout" Target="../slideLayouts/slideLayout332.xml"/><Relationship Id="rId20" Type="http://schemas.openxmlformats.org/officeDocument/2006/relationships/slideLayout" Target="../slideLayouts/slideLayout336.xml"/><Relationship Id="rId29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24" Type="http://schemas.openxmlformats.org/officeDocument/2006/relationships/slideLayout" Target="../slideLayouts/slideLayout340.xml"/><Relationship Id="rId32" Type="http://schemas.openxmlformats.org/officeDocument/2006/relationships/slideLayout" Target="../slideLayouts/slideLayout348.xml"/><Relationship Id="rId37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21.xml"/><Relationship Id="rId15" Type="http://schemas.openxmlformats.org/officeDocument/2006/relationships/slideLayout" Target="../slideLayouts/slideLayout331.xml"/><Relationship Id="rId23" Type="http://schemas.openxmlformats.org/officeDocument/2006/relationships/slideLayout" Target="../slideLayouts/slideLayout339.xml"/><Relationship Id="rId28" Type="http://schemas.openxmlformats.org/officeDocument/2006/relationships/slideLayout" Target="../slideLayouts/slideLayout344.xml"/><Relationship Id="rId36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26.xml"/><Relationship Id="rId19" Type="http://schemas.openxmlformats.org/officeDocument/2006/relationships/slideLayout" Target="../slideLayouts/slideLayout335.xml"/><Relationship Id="rId31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338.xml"/><Relationship Id="rId27" Type="http://schemas.openxmlformats.org/officeDocument/2006/relationships/slideLayout" Target="../slideLayouts/slideLayout343.xml"/><Relationship Id="rId30" Type="http://schemas.openxmlformats.org/officeDocument/2006/relationships/slideLayout" Target="../slideLayouts/slideLayout346.xml"/><Relationship Id="rId35" Type="http://schemas.openxmlformats.org/officeDocument/2006/relationships/slideLayout" Target="../slideLayouts/slideLayout35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8.vml"/><Relationship Id="rId3" Type="http://schemas.openxmlformats.org/officeDocument/2006/relationships/slideLayout" Target="../slideLayouts/slideLayout356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image" Target="../media/image27.emf"/><Relationship Id="rId5" Type="http://schemas.openxmlformats.org/officeDocument/2006/relationships/slideLayout" Target="../slideLayouts/slideLayout358.xml"/><Relationship Id="rId10" Type="http://schemas.openxmlformats.org/officeDocument/2006/relationships/oleObject" Target="../embeddings/oleObject48.bin"/><Relationship Id="rId4" Type="http://schemas.openxmlformats.org/officeDocument/2006/relationships/slideLayout" Target="../slideLayouts/slideLayout357.xml"/><Relationship Id="rId9" Type="http://schemas.openxmlformats.org/officeDocument/2006/relationships/tags" Target="../tags/tag4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13" Type="http://schemas.openxmlformats.org/officeDocument/2006/relationships/slideLayout" Target="../slideLayouts/slideLayout372.xml"/><Relationship Id="rId18" Type="http://schemas.openxmlformats.org/officeDocument/2006/relationships/slideLayout" Target="../slideLayouts/slideLayout377.xml"/><Relationship Id="rId26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62.xml"/><Relationship Id="rId21" Type="http://schemas.openxmlformats.org/officeDocument/2006/relationships/slideLayout" Target="../slideLayouts/slideLayout380.xml"/><Relationship Id="rId34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66.xml"/><Relationship Id="rId12" Type="http://schemas.openxmlformats.org/officeDocument/2006/relationships/slideLayout" Target="../slideLayouts/slideLayout371.xml"/><Relationship Id="rId17" Type="http://schemas.openxmlformats.org/officeDocument/2006/relationships/slideLayout" Target="../slideLayouts/slideLayout376.xml"/><Relationship Id="rId25" Type="http://schemas.openxmlformats.org/officeDocument/2006/relationships/slideLayout" Target="../slideLayouts/slideLayout384.xml"/><Relationship Id="rId33" Type="http://schemas.openxmlformats.org/officeDocument/2006/relationships/slideLayout" Target="../slideLayouts/slideLayout392.xml"/><Relationship Id="rId38" Type="http://schemas.openxmlformats.org/officeDocument/2006/relationships/image" Target="../media/image16.png"/><Relationship Id="rId2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75.xml"/><Relationship Id="rId20" Type="http://schemas.openxmlformats.org/officeDocument/2006/relationships/slideLayout" Target="../slideLayouts/slideLayout379.xml"/><Relationship Id="rId29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24" Type="http://schemas.openxmlformats.org/officeDocument/2006/relationships/slideLayout" Target="../slideLayouts/slideLayout383.xml"/><Relationship Id="rId32" Type="http://schemas.openxmlformats.org/officeDocument/2006/relationships/slideLayout" Target="../slideLayouts/slideLayout391.xml"/><Relationship Id="rId37" Type="http://schemas.openxmlformats.org/officeDocument/2006/relationships/image" Target="../media/image15.png"/><Relationship Id="rId5" Type="http://schemas.openxmlformats.org/officeDocument/2006/relationships/slideLayout" Target="../slideLayouts/slideLayout364.xml"/><Relationship Id="rId15" Type="http://schemas.openxmlformats.org/officeDocument/2006/relationships/slideLayout" Target="../slideLayouts/slideLayout374.xml"/><Relationship Id="rId23" Type="http://schemas.openxmlformats.org/officeDocument/2006/relationships/slideLayout" Target="../slideLayouts/slideLayout382.xml"/><Relationship Id="rId28" Type="http://schemas.openxmlformats.org/officeDocument/2006/relationships/slideLayout" Target="../slideLayouts/slideLayout387.xml"/><Relationship Id="rId36" Type="http://schemas.openxmlformats.org/officeDocument/2006/relationships/theme" Target="../theme/theme18.xml"/><Relationship Id="rId10" Type="http://schemas.openxmlformats.org/officeDocument/2006/relationships/slideLayout" Target="../slideLayouts/slideLayout369.xml"/><Relationship Id="rId19" Type="http://schemas.openxmlformats.org/officeDocument/2006/relationships/slideLayout" Target="../slideLayouts/slideLayout378.xml"/><Relationship Id="rId31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Relationship Id="rId14" Type="http://schemas.openxmlformats.org/officeDocument/2006/relationships/slideLayout" Target="../slideLayouts/slideLayout373.xml"/><Relationship Id="rId22" Type="http://schemas.openxmlformats.org/officeDocument/2006/relationships/slideLayout" Target="../slideLayouts/slideLayout381.xml"/><Relationship Id="rId27" Type="http://schemas.openxmlformats.org/officeDocument/2006/relationships/slideLayout" Target="../slideLayouts/slideLayout386.xml"/><Relationship Id="rId30" Type="http://schemas.openxmlformats.org/officeDocument/2006/relationships/slideLayout" Target="../slideLayouts/slideLayout389.xml"/><Relationship Id="rId35" Type="http://schemas.openxmlformats.org/officeDocument/2006/relationships/slideLayout" Target="../slideLayouts/slideLayout3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13" Type="http://schemas.openxmlformats.org/officeDocument/2006/relationships/slideLayout" Target="../slideLayouts/slideLayout407.xml"/><Relationship Id="rId18" Type="http://schemas.openxmlformats.org/officeDocument/2006/relationships/slideLayout" Target="../slideLayouts/slideLayout412.xml"/><Relationship Id="rId26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397.xml"/><Relationship Id="rId21" Type="http://schemas.openxmlformats.org/officeDocument/2006/relationships/slideLayout" Target="../slideLayouts/slideLayout415.xml"/><Relationship Id="rId34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17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19.xml"/><Relationship Id="rId33" Type="http://schemas.openxmlformats.org/officeDocument/2006/relationships/slideLayout" Target="../slideLayouts/slideLayout427.xml"/><Relationship Id="rId38" Type="http://schemas.openxmlformats.org/officeDocument/2006/relationships/theme" Target="../theme/theme19.xml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20" Type="http://schemas.openxmlformats.org/officeDocument/2006/relationships/slideLayout" Target="../slideLayouts/slideLayout414.xml"/><Relationship Id="rId29" Type="http://schemas.openxmlformats.org/officeDocument/2006/relationships/slideLayout" Target="../slideLayouts/slideLayout423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24" Type="http://schemas.openxmlformats.org/officeDocument/2006/relationships/slideLayout" Target="../slideLayouts/slideLayout418.xml"/><Relationship Id="rId32" Type="http://schemas.openxmlformats.org/officeDocument/2006/relationships/slideLayout" Target="../slideLayouts/slideLayout426.xml"/><Relationship Id="rId37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23" Type="http://schemas.openxmlformats.org/officeDocument/2006/relationships/slideLayout" Target="../slideLayouts/slideLayout417.xml"/><Relationship Id="rId28" Type="http://schemas.openxmlformats.org/officeDocument/2006/relationships/slideLayout" Target="../slideLayouts/slideLayout422.xml"/><Relationship Id="rId36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04.xml"/><Relationship Id="rId19" Type="http://schemas.openxmlformats.org/officeDocument/2006/relationships/slideLayout" Target="../slideLayouts/slideLayout413.xml"/><Relationship Id="rId31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Relationship Id="rId22" Type="http://schemas.openxmlformats.org/officeDocument/2006/relationships/slideLayout" Target="../slideLayouts/slideLayout416.xml"/><Relationship Id="rId27" Type="http://schemas.openxmlformats.org/officeDocument/2006/relationships/slideLayout" Target="../slideLayouts/slideLayout421.xml"/><Relationship Id="rId30" Type="http://schemas.openxmlformats.org/officeDocument/2006/relationships/slideLayout" Target="../slideLayouts/slideLayout424.xml"/><Relationship Id="rId35" Type="http://schemas.openxmlformats.org/officeDocument/2006/relationships/slideLayout" Target="../slideLayouts/slideLayout4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slideLayout" Target="../slideLayouts/slideLayout444.xml"/><Relationship Id="rId18" Type="http://schemas.openxmlformats.org/officeDocument/2006/relationships/slideLayout" Target="../slideLayouts/slideLayout449.xml"/><Relationship Id="rId26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34.xml"/><Relationship Id="rId21" Type="http://schemas.openxmlformats.org/officeDocument/2006/relationships/slideLayout" Target="../slideLayouts/slideLayout452.xml"/><Relationship Id="rId34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38.xml"/><Relationship Id="rId12" Type="http://schemas.openxmlformats.org/officeDocument/2006/relationships/slideLayout" Target="../slideLayouts/slideLayout443.xml"/><Relationship Id="rId17" Type="http://schemas.openxmlformats.org/officeDocument/2006/relationships/slideLayout" Target="../slideLayouts/slideLayout448.xml"/><Relationship Id="rId25" Type="http://schemas.openxmlformats.org/officeDocument/2006/relationships/slideLayout" Target="../slideLayouts/slideLayout456.xml"/><Relationship Id="rId33" Type="http://schemas.openxmlformats.org/officeDocument/2006/relationships/slideLayout" Target="../slideLayouts/slideLayout464.xml"/><Relationship Id="rId2" Type="http://schemas.openxmlformats.org/officeDocument/2006/relationships/slideLayout" Target="../slideLayouts/slideLayout433.xml"/><Relationship Id="rId16" Type="http://schemas.openxmlformats.org/officeDocument/2006/relationships/slideLayout" Target="../slideLayouts/slideLayout447.xml"/><Relationship Id="rId20" Type="http://schemas.openxmlformats.org/officeDocument/2006/relationships/slideLayout" Target="../slideLayouts/slideLayout451.xml"/><Relationship Id="rId29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24" Type="http://schemas.openxmlformats.org/officeDocument/2006/relationships/slideLayout" Target="../slideLayouts/slideLayout455.xml"/><Relationship Id="rId32" Type="http://schemas.openxmlformats.org/officeDocument/2006/relationships/slideLayout" Target="../slideLayouts/slideLayout463.xml"/><Relationship Id="rId37" Type="http://schemas.openxmlformats.org/officeDocument/2006/relationships/image" Target="../media/image16.png"/><Relationship Id="rId5" Type="http://schemas.openxmlformats.org/officeDocument/2006/relationships/slideLayout" Target="../slideLayouts/slideLayout436.xml"/><Relationship Id="rId15" Type="http://schemas.openxmlformats.org/officeDocument/2006/relationships/slideLayout" Target="../slideLayouts/slideLayout446.xml"/><Relationship Id="rId23" Type="http://schemas.openxmlformats.org/officeDocument/2006/relationships/slideLayout" Target="../slideLayouts/slideLayout454.xml"/><Relationship Id="rId28" Type="http://schemas.openxmlformats.org/officeDocument/2006/relationships/slideLayout" Target="../slideLayouts/slideLayout459.xml"/><Relationship Id="rId36" Type="http://schemas.openxmlformats.org/officeDocument/2006/relationships/image" Target="../media/image15.png"/><Relationship Id="rId10" Type="http://schemas.openxmlformats.org/officeDocument/2006/relationships/slideLayout" Target="../slideLayouts/slideLayout441.xml"/><Relationship Id="rId19" Type="http://schemas.openxmlformats.org/officeDocument/2006/relationships/slideLayout" Target="../slideLayouts/slideLayout450.xml"/><Relationship Id="rId31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slideLayout" Target="../slideLayouts/slideLayout445.xml"/><Relationship Id="rId22" Type="http://schemas.openxmlformats.org/officeDocument/2006/relationships/slideLayout" Target="../slideLayouts/slideLayout453.xml"/><Relationship Id="rId27" Type="http://schemas.openxmlformats.org/officeDocument/2006/relationships/slideLayout" Target="../slideLayouts/slideLayout458.xml"/><Relationship Id="rId30" Type="http://schemas.openxmlformats.org/officeDocument/2006/relationships/slideLayout" Target="../slideLayouts/slideLayout461.xml"/><Relationship Id="rId35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ags" Target="../tags/tag10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vmlDrawing" Target="../drawings/vmlDrawing10.vml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oleObject" Target="../embeddings/oleObject19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ags" Target="../tags/tag1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vmlDrawing" Target="../drawings/vmlDrawing19.vml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oleObject" Target="../embeddings/oleObject28.bin"/><Relationship Id="rId5" Type="http://schemas.openxmlformats.org/officeDocument/2006/relationships/slideLayout" Target="../slideLayouts/slideLayout77.xml"/><Relationship Id="rId10" Type="http://schemas.openxmlformats.org/officeDocument/2006/relationships/tags" Target="../tags/tag28.xml"/><Relationship Id="rId4" Type="http://schemas.openxmlformats.org/officeDocument/2006/relationships/slideLayout" Target="../slideLayouts/slideLayout76.xml"/><Relationship Id="rId9" Type="http://schemas.openxmlformats.org/officeDocument/2006/relationships/vmlDrawing" Target="../drawings/vmlDrawing28.v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6.vml"/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84.xml"/><Relationship Id="rId10" Type="http://schemas.openxmlformats.org/officeDocument/2006/relationships/oleObject" Target="../embeddings/oleObject36.bin"/><Relationship Id="rId4" Type="http://schemas.openxmlformats.org/officeDocument/2006/relationships/slideLayout" Target="../slideLayouts/slideLayout83.xml"/><Relationship Id="rId9" Type="http://schemas.openxmlformats.org/officeDocument/2006/relationships/tags" Target="../tags/tag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7" y="643469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6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srgbClr val="888B8D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srgbClr val="888B8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srgbClr val="888B8D"/>
                </a:solidFill>
              </a:rPr>
              <a:t>© 2018 Ipsos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01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44" r:id="rId1"/>
    <p:sldLayoutId id="2147493445" r:id="rId2"/>
    <p:sldLayoutId id="2147493446" r:id="rId3"/>
    <p:sldLayoutId id="2147493447" r:id="rId4"/>
    <p:sldLayoutId id="2147493448" r:id="rId5"/>
    <p:sldLayoutId id="2147493449" r:id="rId6"/>
    <p:sldLayoutId id="2147493450" r:id="rId7"/>
    <p:sldLayoutId id="2147493451" r:id="rId8"/>
    <p:sldLayoutId id="2147493452" r:id="rId9"/>
    <p:sldLayoutId id="2147493453" r:id="rId10"/>
    <p:sldLayoutId id="2147493454" r:id="rId11"/>
    <p:sldLayoutId id="2147493455" r:id="rId12"/>
    <p:sldLayoutId id="2147493456" r:id="rId13"/>
    <p:sldLayoutId id="2147493457" r:id="rId14"/>
    <p:sldLayoutId id="2147493458" r:id="rId15"/>
    <p:sldLayoutId id="2147493459" r:id="rId16"/>
    <p:sldLayoutId id="2147493460" r:id="rId17"/>
    <p:sldLayoutId id="2147493461" r:id="rId18"/>
    <p:sldLayoutId id="2147493462" r:id="rId19"/>
    <p:sldLayoutId id="2147493463" r:id="rId20"/>
    <p:sldLayoutId id="2147493464" r:id="rId21"/>
    <p:sldLayoutId id="2147493465" r:id="rId22"/>
    <p:sldLayoutId id="2147493466" r:id="rId23"/>
    <p:sldLayoutId id="2147493467" r:id="rId24"/>
    <p:sldLayoutId id="2147493468" r:id="rId25"/>
    <p:sldLayoutId id="2147493469" r:id="rId26"/>
    <p:sldLayoutId id="2147493470" r:id="rId27"/>
    <p:sldLayoutId id="2147493471" r:id="rId28"/>
    <p:sldLayoutId id="2147493472" r:id="rId29"/>
    <p:sldLayoutId id="2147493473" r:id="rId30"/>
    <p:sldLayoutId id="2147493474" r:id="rId31"/>
    <p:sldLayoutId id="2147493475" r:id="rId32"/>
    <p:sldLayoutId id="2147493476" r:id="rId33"/>
    <p:sldLayoutId id="2147494461" r:id="rId34"/>
  </p:sldLayoutIdLst>
  <p:hf hdr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7" y="643469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6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srgbClr val="888B8D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srgbClr val="888B8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srgbClr val="888B8D"/>
                </a:solidFill>
              </a:rPr>
              <a:t>© 2018 Ipsos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8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38" r:id="rId1"/>
    <p:sldLayoutId id="2147493939" r:id="rId2"/>
    <p:sldLayoutId id="2147493940" r:id="rId3"/>
    <p:sldLayoutId id="2147493941" r:id="rId4"/>
    <p:sldLayoutId id="2147493942" r:id="rId5"/>
    <p:sldLayoutId id="2147493943" r:id="rId6"/>
    <p:sldLayoutId id="2147493944" r:id="rId7"/>
    <p:sldLayoutId id="2147493945" r:id="rId8"/>
    <p:sldLayoutId id="2147493946" r:id="rId9"/>
    <p:sldLayoutId id="2147493947" r:id="rId10"/>
    <p:sldLayoutId id="2147493948" r:id="rId11"/>
    <p:sldLayoutId id="2147493949" r:id="rId12"/>
    <p:sldLayoutId id="2147493950" r:id="rId13"/>
    <p:sldLayoutId id="2147493951" r:id="rId14"/>
    <p:sldLayoutId id="2147493952" r:id="rId15"/>
    <p:sldLayoutId id="2147493953" r:id="rId16"/>
    <p:sldLayoutId id="2147493954" r:id="rId17"/>
    <p:sldLayoutId id="2147493955" r:id="rId18"/>
    <p:sldLayoutId id="2147493956" r:id="rId19"/>
    <p:sldLayoutId id="2147493957" r:id="rId20"/>
    <p:sldLayoutId id="2147493958" r:id="rId21"/>
    <p:sldLayoutId id="2147493959" r:id="rId22"/>
    <p:sldLayoutId id="2147493960" r:id="rId23"/>
    <p:sldLayoutId id="2147493961" r:id="rId24"/>
    <p:sldLayoutId id="2147493962" r:id="rId25"/>
    <p:sldLayoutId id="2147493963" r:id="rId26"/>
    <p:sldLayoutId id="2147493964" r:id="rId27"/>
    <p:sldLayoutId id="2147493965" r:id="rId28"/>
    <p:sldLayoutId id="2147493966" r:id="rId29"/>
    <p:sldLayoutId id="2147493967" r:id="rId30"/>
    <p:sldLayoutId id="2147493968" r:id="rId31"/>
    <p:sldLayoutId id="2147493969" r:id="rId32"/>
    <p:sldLayoutId id="2147493970" r:id="rId33"/>
  </p:sldLayoutIdLst>
  <p:hf hdr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6" y="643469"/>
            <a:ext cx="8654595" cy="4615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7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36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07" r:id="rId1"/>
    <p:sldLayoutId id="2147494008" r:id="rId2"/>
    <p:sldLayoutId id="2147494009" r:id="rId3"/>
    <p:sldLayoutId id="2147494010" r:id="rId4"/>
    <p:sldLayoutId id="2147494011" r:id="rId5"/>
    <p:sldLayoutId id="2147494012" r:id="rId6"/>
    <p:sldLayoutId id="2147494013" r:id="rId7"/>
    <p:sldLayoutId id="2147494014" r:id="rId8"/>
    <p:sldLayoutId id="2147494015" r:id="rId9"/>
    <p:sldLayoutId id="2147494016" r:id="rId10"/>
    <p:sldLayoutId id="2147494017" r:id="rId11"/>
    <p:sldLayoutId id="2147494018" r:id="rId12"/>
    <p:sldLayoutId id="2147494019" r:id="rId13"/>
    <p:sldLayoutId id="2147494020" r:id="rId14"/>
    <p:sldLayoutId id="2147494021" r:id="rId15"/>
    <p:sldLayoutId id="2147494022" r:id="rId16"/>
    <p:sldLayoutId id="2147494023" r:id="rId17"/>
    <p:sldLayoutId id="2147494024" r:id="rId18"/>
    <p:sldLayoutId id="2147494025" r:id="rId19"/>
    <p:sldLayoutId id="2147494026" r:id="rId20"/>
    <p:sldLayoutId id="2147494027" r:id="rId21"/>
    <p:sldLayoutId id="2147494028" r:id="rId22"/>
    <p:sldLayoutId id="2147494029" r:id="rId23"/>
    <p:sldLayoutId id="2147494030" r:id="rId24"/>
    <p:sldLayoutId id="2147494031" r:id="rId25"/>
    <p:sldLayoutId id="2147494032" r:id="rId26"/>
    <p:sldLayoutId id="2147494033" r:id="rId27"/>
    <p:sldLayoutId id="2147494034" r:id="rId28"/>
    <p:sldLayoutId id="2147494035" r:id="rId29"/>
    <p:sldLayoutId id="2147494036" r:id="rId30"/>
    <p:sldLayoutId id="2147494037" r:id="rId31"/>
    <p:sldLayoutId id="2147494038" r:id="rId32"/>
    <p:sldLayoutId id="2147494039" r:id="rId33"/>
    <p:sldLayoutId id="2147494040" r:id="rId34"/>
  </p:sldLayoutIdLst>
  <p:hf hdr="0"/>
  <p:txStyles>
    <p:titleStyle>
      <a:lvl1pPr algn="l" defTabSz="924259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797" indent="-18679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00" indent="-19111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19" indent="-17600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12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841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5969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00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2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59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38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1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64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77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05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034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8" y="643470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2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7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srgbClr val="888B8D"/>
                </a:solidFill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srgbClr val="888B8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7" y="4755952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srgbClr val="888B8D"/>
                </a:solidFill>
              </a:rPr>
              <a:t>© 2019 Ipsos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5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42" r:id="rId1"/>
    <p:sldLayoutId id="2147494043" r:id="rId2"/>
    <p:sldLayoutId id="2147494044" r:id="rId3"/>
    <p:sldLayoutId id="2147494045" r:id="rId4"/>
    <p:sldLayoutId id="2147494046" r:id="rId5"/>
    <p:sldLayoutId id="2147494047" r:id="rId6"/>
    <p:sldLayoutId id="2147494048" r:id="rId7"/>
    <p:sldLayoutId id="2147494049" r:id="rId8"/>
    <p:sldLayoutId id="2147494050" r:id="rId9"/>
    <p:sldLayoutId id="2147494051" r:id="rId10"/>
    <p:sldLayoutId id="2147494052" r:id="rId11"/>
    <p:sldLayoutId id="2147494053" r:id="rId12"/>
    <p:sldLayoutId id="2147494054" r:id="rId13"/>
    <p:sldLayoutId id="2147494055" r:id="rId14"/>
    <p:sldLayoutId id="2147494056" r:id="rId15"/>
    <p:sldLayoutId id="2147494057" r:id="rId16"/>
    <p:sldLayoutId id="2147494058" r:id="rId17"/>
    <p:sldLayoutId id="2147494059" r:id="rId18"/>
    <p:sldLayoutId id="2147494060" r:id="rId19"/>
    <p:sldLayoutId id="2147494061" r:id="rId20"/>
    <p:sldLayoutId id="2147494062" r:id="rId21"/>
    <p:sldLayoutId id="2147494063" r:id="rId22"/>
    <p:sldLayoutId id="2147494064" r:id="rId23"/>
    <p:sldLayoutId id="2147494065" r:id="rId24"/>
    <p:sldLayoutId id="2147494066" r:id="rId25"/>
    <p:sldLayoutId id="2147494067" r:id="rId26"/>
    <p:sldLayoutId id="2147494068" r:id="rId27"/>
    <p:sldLayoutId id="2147494069" r:id="rId28"/>
    <p:sldLayoutId id="2147494070" r:id="rId29"/>
    <p:sldLayoutId id="2147494071" r:id="rId30"/>
    <p:sldLayoutId id="2147494072" r:id="rId31"/>
    <p:sldLayoutId id="2147494073" r:id="rId32"/>
    <p:sldLayoutId id="2147494074" r:id="rId33"/>
  </p:sldLayoutIdLst>
  <p:hf hdr="0"/>
  <p:txStyles>
    <p:titleStyle>
      <a:lvl1pPr algn="l" defTabSz="924259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797" indent="-18679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00" indent="-19111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19" indent="-17600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12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841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5969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00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2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59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38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1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64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77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05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034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6" y="643469"/>
            <a:ext cx="8654595" cy="4615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7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59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algn="l" defTabSz="924259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7" y="4755926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59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2019</a:t>
            </a:r>
            <a:r>
              <a:rPr lang="en-GB" sz="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Ipsos.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9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32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076" r:id="rId1"/>
    <p:sldLayoutId id="2147494077" r:id="rId2"/>
    <p:sldLayoutId id="2147494078" r:id="rId3"/>
    <p:sldLayoutId id="2147494079" r:id="rId4"/>
    <p:sldLayoutId id="2147494080" r:id="rId5"/>
    <p:sldLayoutId id="2147494081" r:id="rId6"/>
    <p:sldLayoutId id="2147494082" r:id="rId7"/>
    <p:sldLayoutId id="2147494083" r:id="rId8"/>
    <p:sldLayoutId id="2147494084" r:id="rId9"/>
    <p:sldLayoutId id="2147494085" r:id="rId10"/>
    <p:sldLayoutId id="2147494086" r:id="rId11"/>
    <p:sldLayoutId id="2147494087" r:id="rId12"/>
    <p:sldLayoutId id="2147494088" r:id="rId13"/>
    <p:sldLayoutId id="2147494089" r:id="rId14"/>
    <p:sldLayoutId id="2147494090" r:id="rId15"/>
    <p:sldLayoutId id="2147494091" r:id="rId16"/>
    <p:sldLayoutId id="2147494092" r:id="rId17"/>
    <p:sldLayoutId id="2147494093" r:id="rId18"/>
    <p:sldLayoutId id="2147494094" r:id="rId19"/>
    <p:sldLayoutId id="2147494095" r:id="rId20"/>
    <p:sldLayoutId id="2147494096" r:id="rId21"/>
    <p:sldLayoutId id="2147494097" r:id="rId22"/>
    <p:sldLayoutId id="2147494098" r:id="rId23"/>
    <p:sldLayoutId id="2147494099" r:id="rId24"/>
    <p:sldLayoutId id="2147494100" r:id="rId25"/>
    <p:sldLayoutId id="2147494101" r:id="rId26"/>
    <p:sldLayoutId id="2147494102" r:id="rId27"/>
    <p:sldLayoutId id="2147494103" r:id="rId28"/>
    <p:sldLayoutId id="2147494104" r:id="rId29"/>
    <p:sldLayoutId id="2147494105" r:id="rId30"/>
    <p:sldLayoutId id="2147494106" r:id="rId31"/>
    <p:sldLayoutId id="2147494107" r:id="rId32"/>
    <p:sldLayoutId id="2147494108" r:id="rId33"/>
    <p:sldLayoutId id="2147494109" r:id="rId34"/>
    <p:sldLayoutId id="2147494111" r:id="rId35"/>
    <p:sldLayoutId id="2147494112" r:id="rId36"/>
    <p:sldLayoutId id="2147494113" r:id="rId37"/>
    <p:sldLayoutId id="2147494114" r:id="rId38"/>
    <p:sldLayoutId id="2147494115" r:id="rId39"/>
    <p:sldLayoutId id="2147494405" r:id="rId40"/>
  </p:sldLayoutIdLst>
  <p:hf hdr="0"/>
  <p:txStyles>
    <p:titleStyle>
      <a:lvl1pPr algn="l" defTabSz="924259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797" indent="-18679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00" indent="-19111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19" indent="-17600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12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841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5969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00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2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59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38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1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64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77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05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034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8" y="643470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2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1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17" r:id="rId1"/>
    <p:sldLayoutId id="2147494118" r:id="rId2"/>
    <p:sldLayoutId id="2147494119" r:id="rId3"/>
    <p:sldLayoutId id="2147494120" r:id="rId4"/>
    <p:sldLayoutId id="2147494121" r:id="rId5"/>
    <p:sldLayoutId id="2147494122" r:id="rId6"/>
    <p:sldLayoutId id="2147494123" r:id="rId7"/>
    <p:sldLayoutId id="2147494124" r:id="rId8"/>
    <p:sldLayoutId id="2147494125" r:id="rId9"/>
    <p:sldLayoutId id="2147494126" r:id="rId10"/>
    <p:sldLayoutId id="2147494127" r:id="rId11"/>
    <p:sldLayoutId id="2147494128" r:id="rId12"/>
    <p:sldLayoutId id="2147494129" r:id="rId13"/>
    <p:sldLayoutId id="2147494130" r:id="rId14"/>
    <p:sldLayoutId id="2147494131" r:id="rId15"/>
    <p:sldLayoutId id="2147494132" r:id="rId16"/>
    <p:sldLayoutId id="2147494133" r:id="rId17"/>
    <p:sldLayoutId id="2147494134" r:id="rId18"/>
    <p:sldLayoutId id="2147494135" r:id="rId19"/>
    <p:sldLayoutId id="2147494136" r:id="rId20"/>
    <p:sldLayoutId id="2147494137" r:id="rId21"/>
    <p:sldLayoutId id="2147494138" r:id="rId22"/>
    <p:sldLayoutId id="2147494139" r:id="rId23"/>
    <p:sldLayoutId id="2147494140" r:id="rId24"/>
    <p:sldLayoutId id="2147494141" r:id="rId25"/>
    <p:sldLayoutId id="2147494142" r:id="rId26"/>
    <p:sldLayoutId id="2147494143" r:id="rId27"/>
    <p:sldLayoutId id="2147494144" r:id="rId28"/>
    <p:sldLayoutId id="2147494145" r:id="rId29"/>
    <p:sldLayoutId id="2147494146" r:id="rId30"/>
    <p:sldLayoutId id="2147494147" r:id="rId31"/>
    <p:sldLayoutId id="2147494148" r:id="rId32"/>
    <p:sldLayoutId id="2147494149" r:id="rId33"/>
    <p:sldLayoutId id="2147494150" r:id="rId34"/>
  </p:sldLayoutIdLst>
  <p:hf hdr="0"/>
  <p:txStyles>
    <p:titleStyle>
      <a:lvl1pPr algn="l" defTabSz="924259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797" indent="-18679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00" indent="-19111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19" indent="-17600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12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841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5969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00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2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59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38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1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64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77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05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034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7" y="643469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6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smtClean="0">
                <a:solidFill>
                  <a:srgbClr val="888B8D"/>
                </a:solidFill>
              </a:rPr>
              <a:pPr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dirty="0">
              <a:solidFill>
                <a:srgbClr val="888B8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6" y="4755951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>
              <a:lnSpc>
                <a:spcPct val="85000"/>
              </a:lnSpc>
              <a:spcBef>
                <a:spcPts val="204"/>
              </a:spcBef>
              <a:defRPr/>
            </a:pPr>
            <a:r>
              <a:rPr lang="en-GB" sz="800" dirty="0">
                <a:solidFill>
                  <a:srgbClr val="888B8D"/>
                </a:solidFill>
              </a:rPr>
              <a:t>© 2019 Ipsos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204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7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52" r:id="rId1"/>
    <p:sldLayoutId id="2147494153" r:id="rId2"/>
    <p:sldLayoutId id="2147494154" r:id="rId3"/>
    <p:sldLayoutId id="2147494155" r:id="rId4"/>
    <p:sldLayoutId id="2147494156" r:id="rId5"/>
    <p:sldLayoutId id="2147494157" r:id="rId6"/>
    <p:sldLayoutId id="2147494158" r:id="rId7"/>
    <p:sldLayoutId id="2147494159" r:id="rId8"/>
    <p:sldLayoutId id="2147494160" r:id="rId9"/>
    <p:sldLayoutId id="2147494161" r:id="rId10"/>
    <p:sldLayoutId id="2147494162" r:id="rId11"/>
    <p:sldLayoutId id="2147494163" r:id="rId12"/>
    <p:sldLayoutId id="2147494164" r:id="rId13"/>
    <p:sldLayoutId id="2147494165" r:id="rId14"/>
    <p:sldLayoutId id="2147494166" r:id="rId15"/>
    <p:sldLayoutId id="2147494167" r:id="rId16"/>
    <p:sldLayoutId id="2147494168" r:id="rId17"/>
    <p:sldLayoutId id="2147494169" r:id="rId18"/>
    <p:sldLayoutId id="2147494170" r:id="rId19"/>
    <p:sldLayoutId id="2147494171" r:id="rId20"/>
    <p:sldLayoutId id="2147494172" r:id="rId21"/>
    <p:sldLayoutId id="2147494173" r:id="rId22"/>
    <p:sldLayoutId id="2147494174" r:id="rId23"/>
    <p:sldLayoutId id="2147494175" r:id="rId24"/>
    <p:sldLayoutId id="2147494176" r:id="rId25"/>
    <p:sldLayoutId id="2147494177" r:id="rId26"/>
    <p:sldLayoutId id="2147494178" r:id="rId27"/>
    <p:sldLayoutId id="2147494179" r:id="rId28"/>
    <p:sldLayoutId id="2147494180" r:id="rId29"/>
    <p:sldLayoutId id="2147494181" r:id="rId30"/>
    <p:sldLayoutId id="2147494182" r:id="rId31"/>
    <p:sldLayoutId id="2147494183" r:id="rId32"/>
    <p:sldLayoutId id="2147494184" r:id="rId33"/>
    <p:sldLayoutId id="2147494185" r:id="rId34"/>
    <p:sldLayoutId id="2147494186" r:id="rId35"/>
  </p:sldLayoutIdLst>
  <p:hf hdr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6" y="643468"/>
            <a:ext cx="8654595" cy="4615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23" r:id="rId1"/>
    <p:sldLayoutId id="2147494224" r:id="rId2"/>
    <p:sldLayoutId id="2147494225" r:id="rId3"/>
    <p:sldLayoutId id="2147494226" r:id="rId4"/>
    <p:sldLayoutId id="2147494227" r:id="rId5"/>
    <p:sldLayoutId id="2147494228" r:id="rId6"/>
    <p:sldLayoutId id="2147494229" r:id="rId7"/>
    <p:sldLayoutId id="2147494230" r:id="rId8"/>
    <p:sldLayoutId id="2147494231" r:id="rId9"/>
    <p:sldLayoutId id="2147494232" r:id="rId10"/>
    <p:sldLayoutId id="2147494233" r:id="rId11"/>
    <p:sldLayoutId id="2147494234" r:id="rId12"/>
    <p:sldLayoutId id="2147494235" r:id="rId13"/>
    <p:sldLayoutId id="2147494236" r:id="rId14"/>
    <p:sldLayoutId id="2147494237" r:id="rId15"/>
    <p:sldLayoutId id="2147494238" r:id="rId16"/>
    <p:sldLayoutId id="2147494239" r:id="rId17"/>
    <p:sldLayoutId id="2147494240" r:id="rId18"/>
    <p:sldLayoutId id="2147494241" r:id="rId19"/>
    <p:sldLayoutId id="2147494242" r:id="rId20"/>
    <p:sldLayoutId id="2147494243" r:id="rId21"/>
    <p:sldLayoutId id="2147494244" r:id="rId22"/>
    <p:sldLayoutId id="2147494245" r:id="rId23"/>
    <p:sldLayoutId id="2147494246" r:id="rId24"/>
    <p:sldLayoutId id="2147494247" r:id="rId25"/>
    <p:sldLayoutId id="2147494248" r:id="rId26"/>
    <p:sldLayoutId id="2147494249" r:id="rId27"/>
    <p:sldLayoutId id="2147494250" r:id="rId28"/>
    <p:sldLayoutId id="2147494251" r:id="rId29"/>
    <p:sldLayoutId id="2147494252" r:id="rId30"/>
    <p:sldLayoutId id="2147494253" r:id="rId31"/>
    <p:sldLayoutId id="2147494254" r:id="rId32"/>
    <p:sldLayoutId id="2147494255" r:id="rId33"/>
    <p:sldLayoutId id="2147494256" r:id="rId34"/>
    <p:sldLayoutId id="2147494257" r:id="rId35"/>
    <p:sldLayoutId id="2147494259" r:id="rId36"/>
    <p:sldLayoutId id="2147494260" r:id="rId37"/>
  </p:sldLayoutIdLst>
  <p:hf sldNum="0" hdr="0" ftr="0" dt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61"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534400" y="4878389"/>
            <a:ext cx="609600" cy="2651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de-DE" sz="1000" b="0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Frame 24"/>
          <p:cNvSpPr/>
          <p:nvPr userDrawn="1"/>
        </p:nvSpPr>
        <p:spPr bwMode="gray">
          <a:xfrm>
            <a:off x="0" y="-151"/>
            <a:ext cx="9144000" cy="5143651"/>
          </a:xfrm>
          <a:prstGeom prst="frame">
            <a:avLst>
              <a:gd name="adj1" fmla="val 2381"/>
            </a:avLst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82935" tIns="41468" rIns="82935" bIns="414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33" b="0" i="0" u="none" strike="noStrike" kern="0" cap="none" spc="0" normalizeH="0" baseline="0" noProof="0" dirty="0">
              <a:ln>
                <a:noFill/>
              </a:ln>
              <a:solidFill>
                <a:srgbClr val="222223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 bwMode="gray">
          <a:xfrm>
            <a:off x="4418083" y="4824935"/>
            <a:ext cx="307838" cy="145785"/>
          </a:xfrm>
          <a:prstGeom prst="rect">
            <a:avLst/>
          </a:prstGeom>
        </p:spPr>
        <p:txBody>
          <a:bodyPr anchor="ctr"/>
          <a:lstStyle>
            <a:lvl1pPr algn="ctr">
              <a:defRPr sz="476">
                <a:solidFill>
                  <a:schemeClr val="tx1"/>
                </a:solidFill>
                <a:latin typeface="Segoe UI Light" panose="020B0502040204020203" pitchFamily="34" charset="0"/>
              </a:defRPr>
            </a:lvl1pPr>
          </a:lstStyle>
          <a:p>
            <a:fld id="{23160FDC-7CC8-4820-98BE-FDB2389F55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6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65" r:id="rId1"/>
    <p:sldLayoutId id="2147494266" r:id="rId2"/>
    <p:sldLayoutId id="2147494267" r:id="rId3"/>
    <p:sldLayoutId id="2147494269" r:id="rId4"/>
    <p:sldLayoutId id="2147494270" r:id="rId5"/>
    <p:sldLayoutId id="2147494271" r:id="rId6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6" y="643468"/>
            <a:ext cx="8654595" cy="4615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6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2018</a:t>
            </a:r>
            <a:r>
              <a:rPr lang="en-GB" sz="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Ipsos.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88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286" r:id="rId1"/>
    <p:sldLayoutId id="2147494287" r:id="rId2"/>
    <p:sldLayoutId id="2147494288" r:id="rId3"/>
    <p:sldLayoutId id="2147494289" r:id="rId4"/>
    <p:sldLayoutId id="2147494290" r:id="rId5"/>
    <p:sldLayoutId id="2147494291" r:id="rId6"/>
    <p:sldLayoutId id="2147494292" r:id="rId7"/>
    <p:sldLayoutId id="2147494293" r:id="rId8"/>
    <p:sldLayoutId id="2147494294" r:id="rId9"/>
    <p:sldLayoutId id="2147494295" r:id="rId10"/>
    <p:sldLayoutId id="2147494296" r:id="rId11"/>
    <p:sldLayoutId id="2147494297" r:id="rId12"/>
    <p:sldLayoutId id="2147494298" r:id="rId13"/>
    <p:sldLayoutId id="2147494299" r:id="rId14"/>
    <p:sldLayoutId id="2147494300" r:id="rId15"/>
    <p:sldLayoutId id="2147494301" r:id="rId16"/>
    <p:sldLayoutId id="2147494302" r:id="rId17"/>
    <p:sldLayoutId id="2147494303" r:id="rId18"/>
    <p:sldLayoutId id="2147494304" r:id="rId19"/>
    <p:sldLayoutId id="2147494305" r:id="rId20"/>
    <p:sldLayoutId id="2147494306" r:id="rId21"/>
    <p:sldLayoutId id="2147494307" r:id="rId22"/>
    <p:sldLayoutId id="2147494308" r:id="rId23"/>
    <p:sldLayoutId id="2147494309" r:id="rId24"/>
    <p:sldLayoutId id="2147494310" r:id="rId25"/>
    <p:sldLayoutId id="2147494311" r:id="rId26"/>
    <p:sldLayoutId id="2147494312" r:id="rId27"/>
    <p:sldLayoutId id="2147494313" r:id="rId28"/>
    <p:sldLayoutId id="2147494314" r:id="rId29"/>
    <p:sldLayoutId id="2147494315" r:id="rId30"/>
    <p:sldLayoutId id="2147494316" r:id="rId31"/>
    <p:sldLayoutId id="2147494317" r:id="rId32"/>
    <p:sldLayoutId id="2147494318" r:id="rId33"/>
    <p:sldLayoutId id="2147494459" r:id="rId34"/>
    <p:sldLayoutId id="2147494460" r:id="rId35"/>
  </p:sldLayoutIdLst>
  <p:hf hdr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8" y="643470"/>
            <a:ext cx="8654595" cy="4570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2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BFFCDAF-E5DC-4F74-BE32-FB08B91AF8F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3810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848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33" r:id="rId1"/>
    <p:sldLayoutId id="2147494334" r:id="rId2"/>
    <p:sldLayoutId id="2147494335" r:id="rId3"/>
    <p:sldLayoutId id="2147494336" r:id="rId4"/>
    <p:sldLayoutId id="2147494337" r:id="rId5"/>
    <p:sldLayoutId id="2147494338" r:id="rId6"/>
    <p:sldLayoutId id="2147494339" r:id="rId7"/>
    <p:sldLayoutId id="2147494340" r:id="rId8"/>
    <p:sldLayoutId id="2147494341" r:id="rId9"/>
    <p:sldLayoutId id="2147494342" r:id="rId10"/>
    <p:sldLayoutId id="2147494343" r:id="rId11"/>
    <p:sldLayoutId id="2147494344" r:id="rId12"/>
    <p:sldLayoutId id="2147494345" r:id="rId13"/>
    <p:sldLayoutId id="2147494346" r:id="rId14"/>
    <p:sldLayoutId id="2147494347" r:id="rId15"/>
    <p:sldLayoutId id="2147494348" r:id="rId16"/>
    <p:sldLayoutId id="2147494349" r:id="rId17"/>
    <p:sldLayoutId id="2147494350" r:id="rId18"/>
    <p:sldLayoutId id="2147494351" r:id="rId19"/>
    <p:sldLayoutId id="2147494352" r:id="rId20"/>
    <p:sldLayoutId id="2147494353" r:id="rId21"/>
    <p:sldLayoutId id="2147494354" r:id="rId22"/>
    <p:sldLayoutId id="2147494355" r:id="rId23"/>
    <p:sldLayoutId id="2147494356" r:id="rId24"/>
    <p:sldLayoutId id="2147494357" r:id="rId25"/>
    <p:sldLayoutId id="2147494358" r:id="rId26"/>
    <p:sldLayoutId id="2147494359" r:id="rId27"/>
    <p:sldLayoutId id="2147494360" r:id="rId28"/>
    <p:sldLayoutId id="2147494361" r:id="rId29"/>
    <p:sldLayoutId id="2147494362" r:id="rId30"/>
    <p:sldLayoutId id="2147494363" r:id="rId31"/>
    <p:sldLayoutId id="2147494364" r:id="rId32"/>
    <p:sldLayoutId id="2147494365" r:id="rId33"/>
    <p:sldLayoutId id="2147494366" r:id="rId34"/>
    <p:sldLayoutId id="2147494367" r:id="rId35"/>
    <p:sldLayoutId id="2147494368" r:id="rId36"/>
    <p:sldLayoutId id="2147494369" r:id="rId37"/>
  </p:sldLayoutIdLst>
  <p:hf sldNum="0" hdr="0" ftr="0" dt="0"/>
  <p:txStyles>
    <p:titleStyle>
      <a:lvl1pPr algn="l" defTabSz="924259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797" indent="-18679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00" indent="-191117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19" indent="-176000" algn="l" defTabSz="92425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12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841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5969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00" indent="-231065" algn="l" defTabSz="9242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2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59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38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18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64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777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05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034" algn="l" defTabSz="92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134D-92EE-4820-808E-9BE6E7D57B8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49872-3D58-4494-B58D-317819EFF59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5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01" r:id="rId1"/>
    <p:sldLayoutId id="2147493802" r:id="rId2"/>
    <p:sldLayoutId id="2147493803" r:id="rId3"/>
    <p:sldLayoutId id="2147493804" r:id="rId4"/>
    <p:sldLayoutId id="2147493805" r:id="rId5"/>
    <p:sldLayoutId id="2147493806" r:id="rId6"/>
    <p:sldLayoutId id="2147493807" r:id="rId7"/>
    <p:sldLayoutId id="2147493808" r:id="rId8"/>
    <p:sldLayoutId id="2147493809" r:id="rId9"/>
    <p:sldLayoutId id="2147493810" r:id="rId10"/>
    <p:sldLayoutId id="214749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376" y="643468"/>
            <a:ext cx="8654595" cy="46154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emphasis part of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388443"/>
            <a:ext cx="8651621" cy="264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965726" y="4594675"/>
            <a:ext cx="1933546" cy="355982"/>
            <a:chOff x="10239375" y="6688139"/>
            <a:chExt cx="2842245" cy="523426"/>
          </a:xfrm>
        </p:grpSpPr>
        <p:pic>
          <p:nvPicPr>
            <p:cNvPr id="11" name="Picture 10" descr="IPSOS_GAMECHANGERS_blue.png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88" t="-9671" b="-1"/>
            <a:stretch/>
          </p:blipFill>
          <p:spPr>
            <a:xfrm>
              <a:off x="12526963" y="6688139"/>
              <a:ext cx="554657" cy="523426"/>
            </a:xfrm>
            <a:prstGeom prst="rect">
              <a:avLst/>
            </a:prstGeom>
          </p:spPr>
        </p:pic>
        <p:pic>
          <p:nvPicPr>
            <p:cNvPr id="12" name="Picture 11" descr="IPSOS_GAMECHANGERS_blue.png"/>
            <p:cNvPicPr>
              <a:picLocks noChangeAspect="1"/>
            </p:cNvPicPr>
            <p:nvPr userDrawn="1"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10" r="22774"/>
            <a:stretch/>
          </p:blipFill>
          <p:spPr>
            <a:xfrm>
              <a:off x="10239375" y="6804025"/>
              <a:ext cx="2028825" cy="4075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239634" y="4686827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algn="l" defTabSz="924282" rtl="0" eaLnBrk="1" latinLnBrk="0" hangingPunct="1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pPr marL="0" algn="l" defTabSz="924282" rtl="0" eaLnBrk="1" latinLnBrk="0" hangingPunct="1">
                <a:lnSpc>
                  <a:spcPct val="85000"/>
                </a:lnSpc>
                <a:spcBef>
                  <a:spcPts val="204"/>
                </a:spcBef>
              </a:pPr>
              <a:t>‹N›</a:t>
            </a:fld>
            <a:endParaRPr lang="en-GB" sz="8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9736" y="4755925"/>
            <a:ext cx="691172" cy="168907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marL="0" marR="0" indent="0" algn="l" defTabSz="924282" rtl="0" eaLnBrk="1" fontAlgn="auto" latinLnBrk="0" hangingPunct="1">
              <a:lnSpc>
                <a:spcPct val="85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© 2018</a:t>
            </a:r>
            <a:r>
              <a:rPr lang="en-GB" sz="80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Ipsos</a:t>
            </a:r>
            <a:endParaRPr lang="en-GB" sz="1200" dirty="0">
              <a:solidFill>
                <a:srgbClr val="1C1C1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20" y="213178"/>
            <a:ext cx="1888872" cy="21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59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371" r:id="rId1"/>
    <p:sldLayoutId id="2147494372" r:id="rId2"/>
    <p:sldLayoutId id="2147494373" r:id="rId3"/>
    <p:sldLayoutId id="2147494374" r:id="rId4"/>
    <p:sldLayoutId id="2147494375" r:id="rId5"/>
    <p:sldLayoutId id="2147494376" r:id="rId6"/>
    <p:sldLayoutId id="2147494377" r:id="rId7"/>
    <p:sldLayoutId id="2147494378" r:id="rId8"/>
    <p:sldLayoutId id="2147494379" r:id="rId9"/>
    <p:sldLayoutId id="2147494380" r:id="rId10"/>
    <p:sldLayoutId id="2147494381" r:id="rId11"/>
    <p:sldLayoutId id="2147494382" r:id="rId12"/>
    <p:sldLayoutId id="2147494383" r:id="rId13"/>
    <p:sldLayoutId id="2147494384" r:id="rId14"/>
    <p:sldLayoutId id="2147494385" r:id="rId15"/>
    <p:sldLayoutId id="2147494386" r:id="rId16"/>
    <p:sldLayoutId id="2147494387" r:id="rId17"/>
    <p:sldLayoutId id="2147494388" r:id="rId18"/>
    <p:sldLayoutId id="2147494389" r:id="rId19"/>
    <p:sldLayoutId id="2147494390" r:id="rId20"/>
    <p:sldLayoutId id="2147494391" r:id="rId21"/>
    <p:sldLayoutId id="2147494392" r:id="rId22"/>
    <p:sldLayoutId id="2147494393" r:id="rId23"/>
    <p:sldLayoutId id="2147494394" r:id="rId24"/>
    <p:sldLayoutId id="2147494395" r:id="rId25"/>
    <p:sldLayoutId id="2147494396" r:id="rId26"/>
    <p:sldLayoutId id="2147494397" r:id="rId27"/>
    <p:sldLayoutId id="2147494398" r:id="rId28"/>
    <p:sldLayoutId id="2147494399" r:id="rId29"/>
    <p:sldLayoutId id="2147494400" r:id="rId30"/>
    <p:sldLayoutId id="2147494401" r:id="rId31"/>
    <p:sldLayoutId id="2147494402" r:id="rId32"/>
    <p:sldLayoutId id="2147494403" r:id="rId33"/>
    <p:sldLayoutId id="2147494404" r:id="rId34"/>
  </p:sldLayoutIdLst>
  <p:hf hdr="0"/>
  <p:txStyles>
    <p:titleStyle>
      <a:lvl1pPr algn="l" defTabSz="924282" rtl="0" eaLnBrk="1" latinLnBrk="0" hangingPunct="1">
        <a:lnSpc>
          <a:spcPct val="90000"/>
        </a:lnSpc>
        <a:spcBef>
          <a:spcPts val="408"/>
        </a:spcBef>
        <a:buNone/>
        <a:tabLst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 cap="all" baseline="0">
          <a:solidFill>
            <a:schemeClr val="tx1"/>
          </a:solidFill>
          <a:latin typeface="+mn-lt"/>
          <a:ea typeface="+mn-ea"/>
          <a:cs typeface="+mn-cs"/>
        </a:defRPr>
      </a:lvl1pPr>
      <a:lvl2pPr marL="3240" indent="0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86802" indent="-186802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31911" indent="-191121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06834" indent="-176004" algn="l" defTabSz="924282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41775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391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66056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28198" indent="-231070" algn="l" defTabSz="9242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140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428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422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856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0704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284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498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126" algn="l" defTabSz="92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3697033-88B3-4AFB-8818-6456C92A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FD65A4-0183-4CA5-9F32-9D9E1FE4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96401F-A63A-4485-8035-CB334C8A2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C596-2D51-4061-949F-894A7F8E1070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561D1A-7FFF-4C38-8D89-050A3FA07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1BA0F-992E-4192-B774-91717BB99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616EF-2EDC-4189-80CE-4EC254B2F5D0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538AD7B7-77AE-4265-8A4A-88D29E4D7652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8474530" y="265930"/>
            <a:ext cx="346902" cy="311192"/>
            <a:chOff x="1352" y="681"/>
            <a:chExt cx="3519" cy="3153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051DC7B-4C17-4629-91C5-FEFD337C5FD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3519" cy="3153"/>
            </a:xfrm>
            <a:custGeom>
              <a:avLst/>
              <a:gdLst/>
              <a:ahLst/>
              <a:cxnLst>
                <a:cxn ang="0">
                  <a:pos x="0" y="3449"/>
                </a:cxn>
                <a:cxn ang="0">
                  <a:pos x="0" y="3449"/>
                </a:cxn>
                <a:cxn ang="0">
                  <a:pos x="0" y="0"/>
                </a:cxn>
                <a:cxn ang="0">
                  <a:pos x="3696" y="0"/>
                </a:cxn>
                <a:cxn ang="0">
                  <a:pos x="3327" y="3449"/>
                </a:cxn>
                <a:cxn ang="0">
                  <a:pos x="0" y="3449"/>
                </a:cxn>
              </a:cxnLst>
              <a:rect l="0" t="0" r="r" b="b"/>
              <a:pathLst>
                <a:path w="3862" h="3449">
                  <a:moveTo>
                    <a:pt x="0" y="3449"/>
                  </a:moveTo>
                  <a:lnTo>
                    <a:pt x="0" y="3449"/>
                  </a:lnTo>
                  <a:lnTo>
                    <a:pt x="0" y="0"/>
                  </a:lnTo>
                  <a:lnTo>
                    <a:pt x="3696" y="0"/>
                  </a:lnTo>
                  <a:cubicBezTo>
                    <a:pt x="3862" y="1150"/>
                    <a:pt x="3797" y="2241"/>
                    <a:pt x="3327" y="3449"/>
                  </a:cubicBezTo>
                  <a:lnTo>
                    <a:pt x="0" y="3449"/>
                  </a:lnTo>
                  <a:close/>
                </a:path>
              </a:pathLst>
            </a:custGeom>
            <a:solidFill>
              <a:srgbClr val="009D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AA82ED3-EEE2-4AD5-9922-8F5B59F8467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08" y="1843"/>
              <a:ext cx="75" cy="54"/>
            </a:xfrm>
            <a:custGeom>
              <a:avLst/>
              <a:gdLst/>
              <a:ahLst/>
              <a:cxnLst>
                <a:cxn ang="0">
                  <a:pos x="16" y="40"/>
                </a:cxn>
                <a:cxn ang="0">
                  <a:pos x="16" y="40"/>
                </a:cxn>
                <a:cxn ang="0">
                  <a:pos x="0" y="54"/>
                </a:cxn>
                <a:cxn ang="0">
                  <a:pos x="79" y="22"/>
                </a:cxn>
                <a:cxn ang="0">
                  <a:pos x="81" y="0"/>
                </a:cxn>
                <a:cxn ang="0">
                  <a:pos x="16" y="40"/>
                </a:cxn>
              </a:cxnLst>
              <a:rect l="0" t="0" r="r" b="b"/>
              <a:pathLst>
                <a:path w="81" h="66">
                  <a:moveTo>
                    <a:pt x="16" y="40"/>
                  </a:moveTo>
                  <a:lnTo>
                    <a:pt x="16" y="40"/>
                  </a:lnTo>
                  <a:lnTo>
                    <a:pt x="0" y="54"/>
                  </a:lnTo>
                  <a:cubicBezTo>
                    <a:pt x="35" y="66"/>
                    <a:pt x="72" y="42"/>
                    <a:pt x="79" y="22"/>
                  </a:cubicBezTo>
                  <a:lnTo>
                    <a:pt x="81" y="0"/>
                  </a:lnTo>
                  <a:cubicBezTo>
                    <a:pt x="54" y="6"/>
                    <a:pt x="27" y="19"/>
                    <a:pt x="16" y="4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190F477-9719-4126-B9BE-C33EE33B6C2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69" y="1972"/>
              <a:ext cx="65" cy="54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0" y="0"/>
                </a:cxn>
                <a:cxn ang="0">
                  <a:pos x="33" y="58"/>
                </a:cxn>
                <a:cxn ang="0">
                  <a:pos x="53" y="63"/>
                </a:cxn>
                <a:cxn ang="0">
                  <a:pos x="27" y="1"/>
                </a:cxn>
              </a:cxnLst>
              <a:rect l="0" t="0" r="r" b="b"/>
              <a:pathLst>
                <a:path w="81" h="63">
                  <a:moveTo>
                    <a:pt x="27" y="1"/>
                  </a:moveTo>
                  <a:lnTo>
                    <a:pt x="27" y="1"/>
                  </a:lnTo>
                  <a:lnTo>
                    <a:pt x="0" y="0"/>
                  </a:lnTo>
                  <a:cubicBezTo>
                    <a:pt x="0" y="24"/>
                    <a:pt x="8" y="43"/>
                    <a:pt x="33" y="58"/>
                  </a:cubicBezTo>
                  <a:lnTo>
                    <a:pt x="53" y="63"/>
                  </a:lnTo>
                  <a:cubicBezTo>
                    <a:pt x="81" y="39"/>
                    <a:pt x="44" y="15"/>
                    <a:pt x="27" y="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9394B4F-288D-473A-9BC5-4D3081707EA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622" y="1413"/>
              <a:ext cx="86" cy="75"/>
            </a:xfrm>
            <a:custGeom>
              <a:avLst/>
              <a:gdLst/>
              <a:ahLst/>
              <a:cxnLst>
                <a:cxn ang="0">
                  <a:pos x="20" y="50"/>
                </a:cxn>
                <a:cxn ang="0">
                  <a:pos x="20" y="50"/>
                </a:cxn>
                <a:cxn ang="0">
                  <a:pos x="0" y="64"/>
                </a:cxn>
                <a:cxn ang="0">
                  <a:pos x="89" y="27"/>
                </a:cxn>
                <a:cxn ang="0">
                  <a:pos x="96" y="0"/>
                </a:cxn>
                <a:cxn ang="0">
                  <a:pos x="20" y="50"/>
                </a:cxn>
              </a:cxnLst>
              <a:rect l="0" t="0" r="r" b="b"/>
              <a:pathLst>
                <a:path w="96" h="79">
                  <a:moveTo>
                    <a:pt x="20" y="50"/>
                  </a:moveTo>
                  <a:lnTo>
                    <a:pt x="20" y="50"/>
                  </a:lnTo>
                  <a:lnTo>
                    <a:pt x="0" y="64"/>
                  </a:lnTo>
                  <a:cubicBezTo>
                    <a:pt x="41" y="79"/>
                    <a:pt x="75" y="57"/>
                    <a:pt x="89" y="27"/>
                  </a:cubicBezTo>
                  <a:lnTo>
                    <a:pt x="96" y="0"/>
                  </a:lnTo>
                  <a:cubicBezTo>
                    <a:pt x="63" y="8"/>
                    <a:pt x="38" y="8"/>
                    <a:pt x="20" y="50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BE5AA7D-3303-4F23-914D-41E76A922F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68" y="1563"/>
              <a:ext cx="75" cy="76"/>
            </a:xfrm>
            <a:custGeom>
              <a:avLst/>
              <a:gdLst/>
              <a:ahLst/>
              <a:cxnLst>
                <a:cxn ang="0">
                  <a:pos x="77" y="22"/>
                </a:cxn>
                <a:cxn ang="0">
                  <a:pos x="77" y="22"/>
                </a:cxn>
                <a:cxn ang="0">
                  <a:pos x="71" y="0"/>
                </a:cxn>
                <a:cxn ang="0">
                  <a:pos x="0" y="44"/>
                </a:cxn>
                <a:cxn ang="0">
                  <a:pos x="0" y="62"/>
                </a:cxn>
                <a:cxn ang="0">
                  <a:pos x="77" y="22"/>
                </a:cxn>
              </a:cxnLst>
              <a:rect l="0" t="0" r="r" b="b"/>
              <a:pathLst>
                <a:path w="77" h="77">
                  <a:moveTo>
                    <a:pt x="77" y="22"/>
                  </a:moveTo>
                  <a:lnTo>
                    <a:pt x="77" y="22"/>
                  </a:lnTo>
                  <a:lnTo>
                    <a:pt x="71" y="0"/>
                  </a:lnTo>
                  <a:cubicBezTo>
                    <a:pt x="38" y="7"/>
                    <a:pt x="14" y="19"/>
                    <a:pt x="0" y="44"/>
                  </a:cubicBezTo>
                  <a:lnTo>
                    <a:pt x="0" y="62"/>
                  </a:lnTo>
                  <a:cubicBezTo>
                    <a:pt x="42" y="77"/>
                    <a:pt x="64" y="40"/>
                    <a:pt x="77" y="2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15EBF0C-F3E4-451A-AC2B-319394111CC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47" y="1725"/>
              <a:ext cx="86" cy="64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0" y="52"/>
                </a:cxn>
                <a:cxn ang="0">
                  <a:pos x="14" y="60"/>
                </a:cxn>
                <a:cxn ang="0">
                  <a:pos x="73" y="23"/>
                </a:cxn>
                <a:cxn ang="0">
                  <a:pos x="90" y="8"/>
                </a:cxn>
                <a:cxn ang="0">
                  <a:pos x="0" y="52"/>
                </a:cxn>
              </a:cxnLst>
              <a:rect l="0" t="0" r="r" b="b"/>
              <a:pathLst>
                <a:path w="90" h="74">
                  <a:moveTo>
                    <a:pt x="0" y="52"/>
                  </a:moveTo>
                  <a:lnTo>
                    <a:pt x="0" y="52"/>
                  </a:lnTo>
                  <a:lnTo>
                    <a:pt x="14" y="60"/>
                  </a:lnTo>
                  <a:cubicBezTo>
                    <a:pt x="59" y="74"/>
                    <a:pt x="62" y="38"/>
                    <a:pt x="73" y="23"/>
                  </a:cubicBezTo>
                  <a:lnTo>
                    <a:pt x="90" y="8"/>
                  </a:lnTo>
                  <a:cubicBezTo>
                    <a:pt x="48" y="0"/>
                    <a:pt x="11" y="31"/>
                    <a:pt x="0" y="52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C8D85C35-A6EA-4438-8295-4663E4E5AB5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1176"/>
              <a:ext cx="86" cy="75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16" y="4"/>
                </a:cxn>
                <a:cxn ang="0">
                  <a:pos x="0" y="12"/>
                </a:cxn>
                <a:cxn ang="0">
                  <a:pos x="86" y="49"/>
                </a:cxn>
                <a:cxn ang="0">
                  <a:pos x="88" y="22"/>
                </a:cxn>
                <a:cxn ang="0">
                  <a:pos x="16" y="4"/>
                </a:cxn>
              </a:cxnLst>
              <a:rect l="0" t="0" r="r" b="b"/>
              <a:pathLst>
                <a:path w="88" h="72">
                  <a:moveTo>
                    <a:pt x="16" y="4"/>
                  </a:moveTo>
                  <a:lnTo>
                    <a:pt x="16" y="4"/>
                  </a:lnTo>
                  <a:lnTo>
                    <a:pt x="0" y="12"/>
                  </a:lnTo>
                  <a:cubicBezTo>
                    <a:pt x="4" y="40"/>
                    <a:pt x="70" y="72"/>
                    <a:pt x="86" y="49"/>
                  </a:cubicBezTo>
                  <a:lnTo>
                    <a:pt x="88" y="22"/>
                  </a:lnTo>
                  <a:cubicBezTo>
                    <a:pt x="67" y="8"/>
                    <a:pt x="45" y="0"/>
                    <a:pt x="16" y="4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0C896FD-3FE1-4059-8995-6C7794C39E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55" y="1111"/>
              <a:ext cx="76" cy="87"/>
            </a:xfrm>
            <a:custGeom>
              <a:avLst/>
              <a:gdLst/>
              <a:ahLst/>
              <a:cxnLst>
                <a:cxn ang="0">
                  <a:pos x="46" y="7"/>
                </a:cxn>
                <a:cxn ang="0">
                  <a:pos x="46" y="7"/>
                </a:cxn>
                <a:cxn ang="0">
                  <a:pos x="21" y="0"/>
                </a:cxn>
                <a:cxn ang="0">
                  <a:pos x="14" y="66"/>
                </a:cxn>
                <a:cxn ang="0">
                  <a:pos x="27" y="92"/>
                </a:cxn>
                <a:cxn ang="0">
                  <a:pos x="46" y="7"/>
                </a:cxn>
              </a:cxnLst>
              <a:rect l="0" t="0" r="r" b="b"/>
              <a:pathLst>
                <a:path w="86" h="92">
                  <a:moveTo>
                    <a:pt x="46" y="7"/>
                  </a:moveTo>
                  <a:lnTo>
                    <a:pt x="46" y="7"/>
                  </a:lnTo>
                  <a:lnTo>
                    <a:pt x="21" y="0"/>
                  </a:lnTo>
                  <a:cubicBezTo>
                    <a:pt x="7" y="19"/>
                    <a:pt x="0" y="33"/>
                    <a:pt x="14" y="66"/>
                  </a:cubicBezTo>
                  <a:lnTo>
                    <a:pt x="27" y="92"/>
                  </a:lnTo>
                  <a:cubicBezTo>
                    <a:pt x="57" y="63"/>
                    <a:pt x="86" y="36"/>
                    <a:pt x="46" y="7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4AD841FC-142E-472A-B985-69624E83757A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149" y="929"/>
              <a:ext cx="667" cy="1678"/>
            </a:xfrm>
            <a:custGeom>
              <a:avLst/>
              <a:gdLst/>
              <a:ahLst/>
              <a:cxnLst>
                <a:cxn ang="0">
                  <a:pos x="451" y="808"/>
                </a:cxn>
                <a:cxn ang="0">
                  <a:pos x="451" y="808"/>
                </a:cxn>
                <a:cxn ang="0">
                  <a:pos x="326" y="776"/>
                </a:cxn>
                <a:cxn ang="0">
                  <a:pos x="477" y="746"/>
                </a:cxn>
                <a:cxn ang="0">
                  <a:pos x="493" y="773"/>
                </a:cxn>
                <a:cxn ang="0">
                  <a:pos x="451" y="808"/>
                </a:cxn>
                <a:cxn ang="0">
                  <a:pos x="451" y="808"/>
                </a:cxn>
                <a:cxn ang="0">
                  <a:pos x="639" y="841"/>
                </a:cxn>
                <a:cxn ang="0">
                  <a:pos x="639" y="841"/>
                </a:cxn>
                <a:cxn ang="0">
                  <a:pos x="601" y="701"/>
                </a:cxn>
                <a:cxn ang="0">
                  <a:pos x="634" y="646"/>
                </a:cxn>
                <a:cxn ang="0">
                  <a:pos x="627" y="477"/>
                </a:cxn>
                <a:cxn ang="0">
                  <a:pos x="641" y="463"/>
                </a:cxn>
                <a:cxn ang="0">
                  <a:pos x="627" y="414"/>
                </a:cxn>
                <a:cxn ang="0">
                  <a:pos x="615" y="342"/>
                </a:cxn>
                <a:cxn ang="0">
                  <a:pos x="590" y="286"/>
                </a:cxn>
                <a:cxn ang="0">
                  <a:pos x="602" y="260"/>
                </a:cxn>
                <a:cxn ang="0">
                  <a:pos x="560" y="236"/>
                </a:cxn>
                <a:cxn ang="0">
                  <a:pos x="523" y="213"/>
                </a:cxn>
                <a:cxn ang="0">
                  <a:pos x="514" y="180"/>
                </a:cxn>
                <a:cxn ang="0">
                  <a:pos x="483" y="195"/>
                </a:cxn>
                <a:cxn ang="0">
                  <a:pos x="476" y="154"/>
                </a:cxn>
                <a:cxn ang="0">
                  <a:pos x="434" y="171"/>
                </a:cxn>
                <a:cxn ang="0">
                  <a:pos x="411" y="119"/>
                </a:cxn>
                <a:cxn ang="0">
                  <a:pos x="389" y="124"/>
                </a:cxn>
                <a:cxn ang="0">
                  <a:pos x="356" y="150"/>
                </a:cxn>
                <a:cxn ang="0">
                  <a:pos x="356" y="101"/>
                </a:cxn>
                <a:cxn ang="0">
                  <a:pos x="341" y="93"/>
                </a:cxn>
                <a:cxn ang="0">
                  <a:pos x="314" y="81"/>
                </a:cxn>
                <a:cxn ang="0">
                  <a:pos x="276" y="97"/>
                </a:cxn>
                <a:cxn ang="0">
                  <a:pos x="292" y="51"/>
                </a:cxn>
                <a:cxn ang="0">
                  <a:pos x="244" y="106"/>
                </a:cxn>
                <a:cxn ang="0">
                  <a:pos x="216" y="112"/>
                </a:cxn>
                <a:cxn ang="0">
                  <a:pos x="266" y="43"/>
                </a:cxn>
                <a:cxn ang="0">
                  <a:pos x="214" y="91"/>
                </a:cxn>
                <a:cxn ang="0">
                  <a:pos x="173" y="98"/>
                </a:cxn>
                <a:cxn ang="0">
                  <a:pos x="186" y="38"/>
                </a:cxn>
                <a:cxn ang="0">
                  <a:pos x="173" y="69"/>
                </a:cxn>
                <a:cxn ang="0">
                  <a:pos x="166" y="36"/>
                </a:cxn>
                <a:cxn ang="0">
                  <a:pos x="142" y="114"/>
                </a:cxn>
                <a:cxn ang="0">
                  <a:pos x="126" y="39"/>
                </a:cxn>
                <a:cxn ang="0">
                  <a:pos x="80" y="112"/>
                </a:cxn>
                <a:cxn ang="0">
                  <a:pos x="56" y="117"/>
                </a:cxn>
                <a:cxn ang="0">
                  <a:pos x="37" y="43"/>
                </a:cxn>
                <a:cxn ang="0">
                  <a:pos x="5" y="1808"/>
                </a:cxn>
                <a:cxn ang="0">
                  <a:pos x="0" y="1840"/>
                </a:cxn>
                <a:cxn ang="0">
                  <a:pos x="162" y="1823"/>
                </a:cxn>
                <a:cxn ang="0">
                  <a:pos x="529" y="1842"/>
                </a:cxn>
                <a:cxn ang="0">
                  <a:pos x="614" y="1829"/>
                </a:cxn>
                <a:cxn ang="0">
                  <a:pos x="421" y="1778"/>
                </a:cxn>
                <a:cxn ang="0">
                  <a:pos x="272" y="1664"/>
                </a:cxn>
                <a:cxn ang="0">
                  <a:pos x="237" y="1566"/>
                </a:cxn>
                <a:cxn ang="0">
                  <a:pos x="239" y="1432"/>
                </a:cxn>
                <a:cxn ang="0">
                  <a:pos x="315" y="1404"/>
                </a:cxn>
                <a:cxn ang="0">
                  <a:pos x="586" y="1387"/>
                </a:cxn>
                <a:cxn ang="0">
                  <a:pos x="605" y="1286"/>
                </a:cxn>
                <a:cxn ang="0">
                  <a:pos x="609" y="1223"/>
                </a:cxn>
                <a:cxn ang="0">
                  <a:pos x="630" y="1174"/>
                </a:cxn>
                <a:cxn ang="0">
                  <a:pos x="590" y="1133"/>
                </a:cxn>
                <a:cxn ang="0">
                  <a:pos x="650" y="1082"/>
                </a:cxn>
                <a:cxn ang="0">
                  <a:pos x="621" y="1018"/>
                </a:cxn>
                <a:cxn ang="0">
                  <a:pos x="704" y="959"/>
                </a:cxn>
                <a:cxn ang="0">
                  <a:pos x="639" y="841"/>
                </a:cxn>
              </a:cxnLst>
              <a:rect l="0" t="0" r="r" b="b"/>
              <a:pathLst>
                <a:path w="724" h="1845">
                  <a:moveTo>
                    <a:pt x="451" y="808"/>
                  </a:moveTo>
                  <a:lnTo>
                    <a:pt x="451" y="808"/>
                  </a:lnTo>
                  <a:cubicBezTo>
                    <a:pt x="397" y="820"/>
                    <a:pt x="315" y="783"/>
                    <a:pt x="326" y="776"/>
                  </a:cubicBezTo>
                  <a:cubicBezTo>
                    <a:pt x="353" y="757"/>
                    <a:pt x="416" y="725"/>
                    <a:pt x="477" y="746"/>
                  </a:cubicBezTo>
                  <a:cubicBezTo>
                    <a:pt x="488" y="750"/>
                    <a:pt x="492" y="760"/>
                    <a:pt x="493" y="773"/>
                  </a:cubicBezTo>
                  <a:cubicBezTo>
                    <a:pt x="496" y="804"/>
                    <a:pt x="471" y="805"/>
                    <a:pt x="451" y="808"/>
                  </a:cubicBezTo>
                  <a:lnTo>
                    <a:pt x="451" y="808"/>
                  </a:lnTo>
                  <a:close/>
                  <a:moveTo>
                    <a:pt x="639" y="841"/>
                  </a:moveTo>
                  <a:lnTo>
                    <a:pt x="639" y="841"/>
                  </a:lnTo>
                  <a:cubicBezTo>
                    <a:pt x="610" y="803"/>
                    <a:pt x="557" y="751"/>
                    <a:pt x="601" y="701"/>
                  </a:cubicBezTo>
                  <a:cubicBezTo>
                    <a:pt x="624" y="684"/>
                    <a:pt x="631" y="670"/>
                    <a:pt x="634" y="646"/>
                  </a:cubicBezTo>
                  <a:cubicBezTo>
                    <a:pt x="644" y="560"/>
                    <a:pt x="639" y="524"/>
                    <a:pt x="627" y="477"/>
                  </a:cubicBezTo>
                  <a:cubicBezTo>
                    <a:pt x="629" y="473"/>
                    <a:pt x="638" y="478"/>
                    <a:pt x="641" y="463"/>
                  </a:cubicBezTo>
                  <a:cubicBezTo>
                    <a:pt x="650" y="422"/>
                    <a:pt x="627" y="414"/>
                    <a:pt x="627" y="414"/>
                  </a:cubicBezTo>
                  <a:cubicBezTo>
                    <a:pt x="645" y="399"/>
                    <a:pt x="643" y="342"/>
                    <a:pt x="615" y="342"/>
                  </a:cubicBezTo>
                  <a:cubicBezTo>
                    <a:pt x="631" y="317"/>
                    <a:pt x="617" y="277"/>
                    <a:pt x="590" y="286"/>
                  </a:cubicBezTo>
                  <a:cubicBezTo>
                    <a:pt x="590" y="286"/>
                    <a:pt x="604" y="278"/>
                    <a:pt x="602" y="260"/>
                  </a:cubicBezTo>
                  <a:cubicBezTo>
                    <a:pt x="599" y="224"/>
                    <a:pt x="547" y="259"/>
                    <a:pt x="560" y="236"/>
                  </a:cubicBezTo>
                  <a:cubicBezTo>
                    <a:pt x="567" y="223"/>
                    <a:pt x="538" y="180"/>
                    <a:pt x="523" y="213"/>
                  </a:cubicBezTo>
                  <a:cubicBezTo>
                    <a:pt x="515" y="207"/>
                    <a:pt x="529" y="187"/>
                    <a:pt x="514" y="180"/>
                  </a:cubicBezTo>
                  <a:cubicBezTo>
                    <a:pt x="504" y="181"/>
                    <a:pt x="495" y="188"/>
                    <a:pt x="483" y="195"/>
                  </a:cubicBezTo>
                  <a:cubicBezTo>
                    <a:pt x="479" y="181"/>
                    <a:pt x="494" y="174"/>
                    <a:pt x="476" y="154"/>
                  </a:cubicBezTo>
                  <a:cubicBezTo>
                    <a:pt x="452" y="138"/>
                    <a:pt x="451" y="162"/>
                    <a:pt x="434" y="171"/>
                  </a:cubicBezTo>
                  <a:cubicBezTo>
                    <a:pt x="404" y="164"/>
                    <a:pt x="476" y="146"/>
                    <a:pt x="411" y="119"/>
                  </a:cubicBezTo>
                  <a:cubicBezTo>
                    <a:pt x="395" y="159"/>
                    <a:pt x="396" y="130"/>
                    <a:pt x="389" y="124"/>
                  </a:cubicBezTo>
                  <a:cubicBezTo>
                    <a:pt x="384" y="121"/>
                    <a:pt x="375" y="131"/>
                    <a:pt x="356" y="150"/>
                  </a:cubicBezTo>
                  <a:cubicBezTo>
                    <a:pt x="366" y="124"/>
                    <a:pt x="388" y="92"/>
                    <a:pt x="356" y="101"/>
                  </a:cubicBezTo>
                  <a:cubicBezTo>
                    <a:pt x="320" y="117"/>
                    <a:pt x="341" y="96"/>
                    <a:pt x="341" y="93"/>
                  </a:cubicBezTo>
                  <a:cubicBezTo>
                    <a:pt x="372" y="79"/>
                    <a:pt x="312" y="45"/>
                    <a:pt x="314" y="81"/>
                  </a:cubicBezTo>
                  <a:cubicBezTo>
                    <a:pt x="313" y="105"/>
                    <a:pt x="261" y="126"/>
                    <a:pt x="276" y="97"/>
                  </a:cubicBezTo>
                  <a:cubicBezTo>
                    <a:pt x="286" y="60"/>
                    <a:pt x="331" y="116"/>
                    <a:pt x="292" y="51"/>
                  </a:cubicBezTo>
                  <a:cubicBezTo>
                    <a:pt x="268" y="78"/>
                    <a:pt x="248" y="96"/>
                    <a:pt x="244" y="106"/>
                  </a:cubicBezTo>
                  <a:cubicBezTo>
                    <a:pt x="225" y="181"/>
                    <a:pt x="236" y="113"/>
                    <a:pt x="216" y="112"/>
                  </a:cubicBezTo>
                  <a:cubicBezTo>
                    <a:pt x="242" y="94"/>
                    <a:pt x="276" y="63"/>
                    <a:pt x="266" y="43"/>
                  </a:cubicBezTo>
                  <a:cubicBezTo>
                    <a:pt x="237" y="41"/>
                    <a:pt x="172" y="87"/>
                    <a:pt x="214" y="91"/>
                  </a:cubicBezTo>
                  <a:cubicBezTo>
                    <a:pt x="211" y="106"/>
                    <a:pt x="187" y="123"/>
                    <a:pt x="173" y="98"/>
                  </a:cubicBezTo>
                  <a:cubicBezTo>
                    <a:pt x="196" y="92"/>
                    <a:pt x="235" y="15"/>
                    <a:pt x="186" y="38"/>
                  </a:cubicBezTo>
                  <a:cubicBezTo>
                    <a:pt x="181" y="42"/>
                    <a:pt x="181" y="56"/>
                    <a:pt x="173" y="69"/>
                  </a:cubicBezTo>
                  <a:cubicBezTo>
                    <a:pt x="161" y="58"/>
                    <a:pt x="170" y="42"/>
                    <a:pt x="166" y="36"/>
                  </a:cubicBezTo>
                  <a:cubicBezTo>
                    <a:pt x="127" y="0"/>
                    <a:pt x="141" y="93"/>
                    <a:pt x="142" y="114"/>
                  </a:cubicBezTo>
                  <a:cubicBezTo>
                    <a:pt x="92" y="82"/>
                    <a:pt x="139" y="91"/>
                    <a:pt x="126" y="39"/>
                  </a:cubicBezTo>
                  <a:cubicBezTo>
                    <a:pt x="84" y="47"/>
                    <a:pt x="73" y="64"/>
                    <a:pt x="80" y="112"/>
                  </a:cubicBezTo>
                  <a:cubicBezTo>
                    <a:pt x="74" y="123"/>
                    <a:pt x="63" y="149"/>
                    <a:pt x="56" y="117"/>
                  </a:cubicBezTo>
                  <a:cubicBezTo>
                    <a:pt x="79" y="87"/>
                    <a:pt x="77" y="44"/>
                    <a:pt x="37" y="43"/>
                  </a:cubicBezTo>
                  <a:cubicBezTo>
                    <a:pt x="101" y="631"/>
                    <a:pt x="97" y="1225"/>
                    <a:pt x="5" y="1808"/>
                  </a:cubicBezTo>
                  <a:lnTo>
                    <a:pt x="0" y="1840"/>
                  </a:lnTo>
                  <a:cubicBezTo>
                    <a:pt x="46" y="1839"/>
                    <a:pt x="113" y="1825"/>
                    <a:pt x="162" y="1823"/>
                  </a:cubicBezTo>
                  <a:cubicBezTo>
                    <a:pt x="301" y="1827"/>
                    <a:pt x="298" y="1845"/>
                    <a:pt x="529" y="1842"/>
                  </a:cubicBezTo>
                  <a:cubicBezTo>
                    <a:pt x="582" y="1837"/>
                    <a:pt x="597" y="1829"/>
                    <a:pt x="614" y="1829"/>
                  </a:cubicBezTo>
                  <a:cubicBezTo>
                    <a:pt x="597" y="1758"/>
                    <a:pt x="481" y="1798"/>
                    <a:pt x="421" y="1778"/>
                  </a:cubicBezTo>
                  <a:cubicBezTo>
                    <a:pt x="321" y="1768"/>
                    <a:pt x="304" y="1708"/>
                    <a:pt x="272" y="1664"/>
                  </a:cubicBezTo>
                  <a:cubicBezTo>
                    <a:pt x="258" y="1639"/>
                    <a:pt x="237" y="1608"/>
                    <a:pt x="237" y="1566"/>
                  </a:cubicBezTo>
                  <a:cubicBezTo>
                    <a:pt x="230" y="1513"/>
                    <a:pt x="240" y="1484"/>
                    <a:pt x="239" y="1432"/>
                  </a:cubicBezTo>
                  <a:cubicBezTo>
                    <a:pt x="243" y="1393"/>
                    <a:pt x="287" y="1401"/>
                    <a:pt x="315" y="1404"/>
                  </a:cubicBezTo>
                  <a:cubicBezTo>
                    <a:pt x="402" y="1413"/>
                    <a:pt x="547" y="1399"/>
                    <a:pt x="586" y="1387"/>
                  </a:cubicBezTo>
                  <a:cubicBezTo>
                    <a:pt x="641" y="1371"/>
                    <a:pt x="642" y="1337"/>
                    <a:pt x="605" y="1286"/>
                  </a:cubicBezTo>
                  <a:cubicBezTo>
                    <a:pt x="597" y="1261"/>
                    <a:pt x="598" y="1245"/>
                    <a:pt x="609" y="1223"/>
                  </a:cubicBezTo>
                  <a:cubicBezTo>
                    <a:pt x="625" y="1206"/>
                    <a:pt x="644" y="1195"/>
                    <a:pt x="630" y="1174"/>
                  </a:cubicBezTo>
                  <a:cubicBezTo>
                    <a:pt x="630" y="1174"/>
                    <a:pt x="504" y="1147"/>
                    <a:pt x="590" y="1133"/>
                  </a:cubicBezTo>
                  <a:cubicBezTo>
                    <a:pt x="679" y="1118"/>
                    <a:pt x="650" y="1082"/>
                    <a:pt x="650" y="1082"/>
                  </a:cubicBezTo>
                  <a:cubicBezTo>
                    <a:pt x="650" y="1082"/>
                    <a:pt x="635" y="1045"/>
                    <a:pt x="621" y="1018"/>
                  </a:cubicBezTo>
                  <a:cubicBezTo>
                    <a:pt x="611" y="998"/>
                    <a:pt x="695" y="991"/>
                    <a:pt x="704" y="959"/>
                  </a:cubicBezTo>
                  <a:cubicBezTo>
                    <a:pt x="724" y="932"/>
                    <a:pt x="661" y="871"/>
                    <a:pt x="639" y="841"/>
                  </a:cubicBez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4B9CF1A0-5AEF-43A1-9A3C-F5233B06049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352" y="681"/>
              <a:ext cx="1829" cy="3153"/>
            </a:xfrm>
            <a:custGeom>
              <a:avLst/>
              <a:gdLst/>
              <a:ahLst/>
              <a:cxnLst>
                <a:cxn ang="0">
                  <a:pos x="1974" y="2106"/>
                </a:cxn>
                <a:cxn ang="0">
                  <a:pos x="0" y="3449"/>
                </a:cxn>
                <a:cxn ang="0">
                  <a:pos x="1972" y="0"/>
                </a:cxn>
                <a:cxn ang="0">
                  <a:pos x="1980" y="347"/>
                </a:cxn>
                <a:cxn ang="0">
                  <a:pos x="1982" y="392"/>
                </a:cxn>
                <a:cxn ang="0">
                  <a:pos x="1923" y="324"/>
                </a:cxn>
                <a:cxn ang="0">
                  <a:pos x="1878" y="384"/>
                </a:cxn>
                <a:cxn ang="0">
                  <a:pos x="1858" y="411"/>
                </a:cxn>
                <a:cxn ang="0">
                  <a:pos x="1823" y="348"/>
                </a:cxn>
                <a:cxn ang="0">
                  <a:pos x="1766" y="359"/>
                </a:cxn>
                <a:cxn ang="0">
                  <a:pos x="1702" y="494"/>
                </a:cxn>
                <a:cxn ang="0">
                  <a:pos x="1680" y="420"/>
                </a:cxn>
                <a:cxn ang="0">
                  <a:pos x="1605" y="427"/>
                </a:cxn>
                <a:cxn ang="0">
                  <a:pos x="1609" y="499"/>
                </a:cxn>
                <a:cxn ang="0">
                  <a:pos x="1520" y="498"/>
                </a:cxn>
                <a:cxn ang="0">
                  <a:pos x="1513" y="560"/>
                </a:cxn>
                <a:cxn ang="0">
                  <a:pos x="1407" y="521"/>
                </a:cxn>
                <a:cxn ang="0">
                  <a:pos x="1521" y="578"/>
                </a:cxn>
                <a:cxn ang="0">
                  <a:pos x="1453" y="612"/>
                </a:cxn>
                <a:cxn ang="0">
                  <a:pos x="1441" y="603"/>
                </a:cxn>
                <a:cxn ang="0">
                  <a:pos x="1404" y="640"/>
                </a:cxn>
                <a:cxn ang="0">
                  <a:pos x="1448" y="632"/>
                </a:cxn>
                <a:cxn ang="0">
                  <a:pos x="1433" y="703"/>
                </a:cxn>
                <a:cxn ang="0">
                  <a:pos x="1392" y="719"/>
                </a:cxn>
                <a:cxn ang="0">
                  <a:pos x="1410" y="785"/>
                </a:cxn>
                <a:cxn ang="0">
                  <a:pos x="1321" y="761"/>
                </a:cxn>
                <a:cxn ang="0">
                  <a:pos x="1255" y="760"/>
                </a:cxn>
                <a:cxn ang="0">
                  <a:pos x="1205" y="829"/>
                </a:cxn>
                <a:cxn ang="0">
                  <a:pos x="1350" y="845"/>
                </a:cxn>
                <a:cxn ang="0">
                  <a:pos x="1308" y="881"/>
                </a:cxn>
                <a:cxn ang="0">
                  <a:pos x="1308" y="953"/>
                </a:cxn>
                <a:cxn ang="0">
                  <a:pos x="1358" y="951"/>
                </a:cxn>
                <a:cxn ang="0">
                  <a:pos x="1319" y="1061"/>
                </a:cxn>
                <a:cxn ang="0">
                  <a:pos x="1324" y="1115"/>
                </a:cxn>
                <a:cxn ang="0">
                  <a:pos x="1283" y="1185"/>
                </a:cxn>
                <a:cxn ang="0">
                  <a:pos x="1257" y="1226"/>
                </a:cxn>
                <a:cxn ang="0">
                  <a:pos x="1285" y="1267"/>
                </a:cxn>
                <a:cxn ang="0">
                  <a:pos x="1314" y="1311"/>
                </a:cxn>
                <a:cxn ang="0">
                  <a:pos x="1363" y="1376"/>
                </a:cxn>
                <a:cxn ang="0">
                  <a:pos x="1438" y="1413"/>
                </a:cxn>
                <a:cxn ang="0">
                  <a:pos x="1494" y="1379"/>
                </a:cxn>
                <a:cxn ang="0">
                  <a:pos x="1513" y="1471"/>
                </a:cxn>
                <a:cxn ang="0">
                  <a:pos x="1605" y="1474"/>
                </a:cxn>
                <a:cxn ang="0">
                  <a:pos x="1584" y="1525"/>
                </a:cxn>
                <a:cxn ang="0">
                  <a:pos x="1618" y="1559"/>
                </a:cxn>
                <a:cxn ang="0">
                  <a:pos x="1644" y="1602"/>
                </a:cxn>
                <a:cxn ang="0">
                  <a:pos x="1700" y="1594"/>
                </a:cxn>
                <a:cxn ang="0">
                  <a:pos x="1729" y="1535"/>
                </a:cxn>
                <a:cxn ang="0">
                  <a:pos x="1794" y="1574"/>
                </a:cxn>
                <a:cxn ang="0">
                  <a:pos x="1808" y="1711"/>
                </a:cxn>
                <a:cxn ang="0">
                  <a:pos x="1870" y="1688"/>
                </a:cxn>
                <a:cxn ang="0">
                  <a:pos x="1839" y="1844"/>
                </a:cxn>
                <a:cxn ang="0">
                  <a:pos x="1446" y="2092"/>
                </a:cxn>
                <a:cxn ang="0">
                  <a:pos x="1654" y="2103"/>
                </a:cxn>
                <a:cxn ang="0">
                  <a:pos x="1974" y="2105"/>
                </a:cxn>
              </a:cxnLst>
              <a:rect l="0" t="0" r="r" b="b"/>
              <a:pathLst>
                <a:path w="2011" h="3449">
                  <a:moveTo>
                    <a:pt x="1974" y="2106"/>
                  </a:moveTo>
                  <a:lnTo>
                    <a:pt x="1974" y="2106"/>
                  </a:lnTo>
                  <a:cubicBezTo>
                    <a:pt x="1903" y="2543"/>
                    <a:pt x="1782" y="2987"/>
                    <a:pt x="1602" y="3449"/>
                  </a:cubicBezTo>
                  <a:lnTo>
                    <a:pt x="0" y="3449"/>
                  </a:lnTo>
                  <a:lnTo>
                    <a:pt x="0" y="0"/>
                  </a:lnTo>
                  <a:lnTo>
                    <a:pt x="1972" y="0"/>
                  </a:lnTo>
                  <a:cubicBezTo>
                    <a:pt x="1988" y="113"/>
                    <a:pt x="1999" y="197"/>
                    <a:pt x="2011" y="309"/>
                  </a:cubicBezTo>
                  <a:cubicBezTo>
                    <a:pt x="2011" y="309"/>
                    <a:pt x="1977" y="320"/>
                    <a:pt x="1980" y="347"/>
                  </a:cubicBezTo>
                  <a:cubicBezTo>
                    <a:pt x="1984" y="378"/>
                    <a:pt x="1997" y="385"/>
                    <a:pt x="1997" y="385"/>
                  </a:cubicBezTo>
                  <a:lnTo>
                    <a:pt x="1982" y="392"/>
                  </a:lnTo>
                  <a:cubicBezTo>
                    <a:pt x="1982" y="392"/>
                    <a:pt x="1966" y="368"/>
                    <a:pt x="1966" y="369"/>
                  </a:cubicBezTo>
                  <a:cubicBezTo>
                    <a:pt x="1966" y="346"/>
                    <a:pt x="1976" y="311"/>
                    <a:pt x="1923" y="324"/>
                  </a:cubicBezTo>
                  <a:cubicBezTo>
                    <a:pt x="1904" y="365"/>
                    <a:pt x="1952" y="373"/>
                    <a:pt x="1939" y="401"/>
                  </a:cubicBezTo>
                  <a:cubicBezTo>
                    <a:pt x="1883" y="404"/>
                    <a:pt x="1923" y="359"/>
                    <a:pt x="1878" y="384"/>
                  </a:cubicBezTo>
                  <a:cubicBezTo>
                    <a:pt x="1881" y="371"/>
                    <a:pt x="1871" y="336"/>
                    <a:pt x="1857" y="339"/>
                  </a:cubicBezTo>
                  <a:cubicBezTo>
                    <a:pt x="1851" y="358"/>
                    <a:pt x="1836" y="391"/>
                    <a:pt x="1858" y="411"/>
                  </a:cubicBezTo>
                  <a:cubicBezTo>
                    <a:pt x="1851" y="416"/>
                    <a:pt x="1830" y="413"/>
                    <a:pt x="1825" y="406"/>
                  </a:cubicBezTo>
                  <a:cubicBezTo>
                    <a:pt x="1819" y="396"/>
                    <a:pt x="1840" y="379"/>
                    <a:pt x="1823" y="348"/>
                  </a:cubicBezTo>
                  <a:cubicBezTo>
                    <a:pt x="1771" y="371"/>
                    <a:pt x="1819" y="421"/>
                    <a:pt x="1776" y="440"/>
                  </a:cubicBezTo>
                  <a:cubicBezTo>
                    <a:pt x="1729" y="434"/>
                    <a:pt x="1803" y="394"/>
                    <a:pt x="1766" y="359"/>
                  </a:cubicBezTo>
                  <a:cubicBezTo>
                    <a:pt x="1723" y="369"/>
                    <a:pt x="1707" y="413"/>
                    <a:pt x="1724" y="439"/>
                  </a:cubicBezTo>
                  <a:cubicBezTo>
                    <a:pt x="1723" y="462"/>
                    <a:pt x="1705" y="474"/>
                    <a:pt x="1702" y="494"/>
                  </a:cubicBezTo>
                  <a:cubicBezTo>
                    <a:pt x="1681" y="491"/>
                    <a:pt x="1672" y="483"/>
                    <a:pt x="1670" y="475"/>
                  </a:cubicBezTo>
                  <a:cubicBezTo>
                    <a:pt x="1667" y="460"/>
                    <a:pt x="1708" y="453"/>
                    <a:pt x="1680" y="420"/>
                  </a:cubicBezTo>
                  <a:cubicBezTo>
                    <a:pt x="1635" y="427"/>
                    <a:pt x="1665" y="500"/>
                    <a:pt x="1629" y="461"/>
                  </a:cubicBezTo>
                  <a:cubicBezTo>
                    <a:pt x="1626" y="444"/>
                    <a:pt x="1614" y="429"/>
                    <a:pt x="1605" y="427"/>
                  </a:cubicBezTo>
                  <a:cubicBezTo>
                    <a:pt x="1588" y="439"/>
                    <a:pt x="1580" y="459"/>
                    <a:pt x="1591" y="476"/>
                  </a:cubicBezTo>
                  <a:lnTo>
                    <a:pt x="1609" y="499"/>
                  </a:lnTo>
                  <a:cubicBezTo>
                    <a:pt x="1607" y="499"/>
                    <a:pt x="1617" y="513"/>
                    <a:pt x="1615" y="512"/>
                  </a:cubicBezTo>
                  <a:cubicBezTo>
                    <a:pt x="1585" y="488"/>
                    <a:pt x="1545" y="471"/>
                    <a:pt x="1520" y="498"/>
                  </a:cubicBezTo>
                  <a:cubicBezTo>
                    <a:pt x="1523" y="523"/>
                    <a:pt x="1545" y="525"/>
                    <a:pt x="1579" y="533"/>
                  </a:cubicBezTo>
                  <a:cubicBezTo>
                    <a:pt x="1536" y="537"/>
                    <a:pt x="1527" y="552"/>
                    <a:pt x="1513" y="560"/>
                  </a:cubicBezTo>
                  <a:cubicBezTo>
                    <a:pt x="1508" y="532"/>
                    <a:pt x="1475" y="527"/>
                    <a:pt x="1444" y="523"/>
                  </a:cubicBezTo>
                  <a:cubicBezTo>
                    <a:pt x="1426" y="527"/>
                    <a:pt x="1415" y="515"/>
                    <a:pt x="1407" y="521"/>
                  </a:cubicBezTo>
                  <a:cubicBezTo>
                    <a:pt x="1420" y="553"/>
                    <a:pt x="1451" y="578"/>
                    <a:pt x="1490" y="586"/>
                  </a:cubicBezTo>
                  <a:cubicBezTo>
                    <a:pt x="1507" y="584"/>
                    <a:pt x="1509" y="584"/>
                    <a:pt x="1521" y="578"/>
                  </a:cubicBezTo>
                  <a:cubicBezTo>
                    <a:pt x="1544" y="588"/>
                    <a:pt x="1542" y="592"/>
                    <a:pt x="1548" y="608"/>
                  </a:cubicBezTo>
                  <a:cubicBezTo>
                    <a:pt x="1514" y="623"/>
                    <a:pt x="1487" y="604"/>
                    <a:pt x="1453" y="612"/>
                  </a:cubicBezTo>
                  <a:cubicBezTo>
                    <a:pt x="1453" y="614"/>
                    <a:pt x="1445" y="614"/>
                    <a:pt x="1444" y="611"/>
                  </a:cubicBezTo>
                  <a:cubicBezTo>
                    <a:pt x="1445" y="611"/>
                    <a:pt x="1440" y="603"/>
                    <a:pt x="1441" y="603"/>
                  </a:cubicBezTo>
                  <a:cubicBezTo>
                    <a:pt x="1426" y="575"/>
                    <a:pt x="1387" y="586"/>
                    <a:pt x="1366" y="592"/>
                  </a:cubicBezTo>
                  <a:cubicBezTo>
                    <a:pt x="1363" y="614"/>
                    <a:pt x="1386" y="632"/>
                    <a:pt x="1404" y="640"/>
                  </a:cubicBezTo>
                  <a:cubicBezTo>
                    <a:pt x="1429" y="649"/>
                    <a:pt x="1438" y="641"/>
                    <a:pt x="1438" y="641"/>
                  </a:cubicBezTo>
                  <a:lnTo>
                    <a:pt x="1448" y="632"/>
                  </a:lnTo>
                  <a:cubicBezTo>
                    <a:pt x="1459" y="672"/>
                    <a:pt x="1473" y="674"/>
                    <a:pt x="1494" y="690"/>
                  </a:cubicBezTo>
                  <a:cubicBezTo>
                    <a:pt x="1471" y="698"/>
                    <a:pt x="1462" y="705"/>
                    <a:pt x="1433" y="703"/>
                  </a:cubicBezTo>
                  <a:cubicBezTo>
                    <a:pt x="1400" y="652"/>
                    <a:pt x="1301" y="630"/>
                    <a:pt x="1305" y="654"/>
                  </a:cubicBezTo>
                  <a:cubicBezTo>
                    <a:pt x="1319" y="706"/>
                    <a:pt x="1392" y="719"/>
                    <a:pt x="1392" y="719"/>
                  </a:cubicBezTo>
                  <a:cubicBezTo>
                    <a:pt x="1392" y="719"/>
                    <a:pt x="1354" y="733"/>
                    <a:pt x="1360" y="746"/>
                  </a:cubicBezTo>
                  <a:cubicBezTo>
                    <a:pt x="1367" y="758"/>
                    <a:pt x="1417" y="766"/>
                    <a:pt x="1410" y="785"/>
                  </a:cubicBezTo>
                  <a:cubicBezTo>
                    <a:pt x="1358" y="762"/>
                    <a:pt x="1348" y="771"/>
                    <a:pt x="1383" y="817"/>
                  </a:cubicBezTo>
                  <a:cubicBezTo>
                    <a:pt x="1339" y="819"/>
                    <a:pt x="1349" y="772"/>
                    <a:pt x="1321" y="761"/>
                  </a:cubicBezTo>
                  <a:cubicBezTo>
                    <a:pt x="1301" y="775"/>
                    <a:pt x="1313" y="806"/>
                    <a:pt x="1313" y="806"/>
                  </a:cubicBezTo>
                  <a:cubicBezTo>
                    <a:pt x="1303" y="798"/>
                    <a:pt x="1277" y="754"/>
                    <a:pt x="1255" y="760"/>
                  </a:cubicBezTo>
                  <a:cubicBezTo>
                    <a:pt x="1248" y="765"/>
                    <a:pt x="1248" y="789"/>
                    <a:pt x="1265" y="805"/>
                  </a:cubicBezTo>
                  <a:cubicBezTo>
                    <a:pt x="1244" y="809"/>
                    <a:pt x="1210" y="806"/>
                    <a:pt x="1205" y="829"/>
                  </a:cubicBezTo>
                  <a:cubicBezTo>
                    <a:pt x="1239" y="855"/>
                    <a:pt x="1276" y="855"/>
                    <a:pt x="1329" y="849"/>
                  </a:cubicBezTo>
                  <a:cubicBezTo>
                    <a:pt x="1329" y="849"/>
                    <a:pt x="1339" y="848"/>
                    <a:pt x="1350" y="845"/>
                  </a:cubicBezTo>
                  <a:cubicBezTo>
                    <a:pt x="1360" y="842"/>
                    <a:pt x="1375" y="856"/>
                    <a:pt x="1375" y="856"/>
                  </a:cubicBezTo>
                  <a:cubicBezTo>
                    <a:pt x="1349" y="862"/>
                    <a:pt x="1360" y="870"/>
                    <a:pt x="1308" y="881"/>
                  </a:cubicBezTo>
                  <a:cubicBezTo>
                    <a:pt x="1274" y="897"/>
                    <a:pt x="1247" y="918"/>
                    <a:pt x="1247" y="953"/>
                  </a:cubicBezTo>
                  <a:cubicBezTo>
                    <a:pt x="1268" y="963"/>
                    <a:pt x="1294" y="973"/>
                    <a:pt x="1308" y="953"/>
                  </a:cubicBezTo>
                  <a:cubicBezTo>
                    <a:pt x="1331" y="920"/>
                    <a:pt x="1324" y="946"/>
                    <a:pt x="1340" y="945"/>
                  </a:cubicBezTo>
                  <a:lnTo>
                    <a:pt x="1358" y="951"/>
                  </a:lnTo>
                  <a:cubicBezTo>
                    <a:pt x="1344" y="986"/>
                    <a:pt x="1264" y="985"/>
                    <a:pt x="1279" y="1011"/>
                  </a:cubicBezTo>
                  <a:cubicBezTo>
                    <a:pt x="1295" y="1035"/>
                    <a:pt x="1319" y="1061"/>
                    <a:pt x="1319" y="1061"/>
                  </a:cubicBezTo>
                  <a:cubicBezTo>
                    <a:pt x="1319" y="1061"/>
                    <a:pt x="1263" y="1032"/>
                    <a:pt x="1247" y="1053"/>
                  </a:cubicBezTo>
                  <a:cubicBezTo>
                    <a:pt x="1232" y="1071"/>
                    <a:pt x="1265" y="1102"/>
                    <a:pt x="1324" y="1115"/>
                  </a:cubicBezTo>
                  <a:cubicBezTo>
                    <a:pt x="1304" y="1128"/>
                    <a:pt x="1233" y="1115"/>
                    <a:pt x="1276" y="1160"/>
                  </a:cubicBezTo>
                  <a:cubicBezTo>
                    <a:pt x="1225" y="1181"/>
                    <a:pt x="1242" y="1196"/>
                    <a:pt x="1283" y="1185"/>
                  </a:cubicBezTo>
                  <a:lnTo>
                    <a:pt x="1303" y="1188"/>
                  </a:lnTo>
                  <a:cubicBezTo>
                    <a:pt x="1291" y="1196"/>
                    <a:pt x="1254" y="1213"/>
                    <a:pt x="1257" y="1226"/>
                  </a:cubicBezTo>
                  <a:cubicBezTo>
                    <a:pt x="1259" y="1243"/>
                    <a:pt x="1300" y="1222"/>
                    <a:pt x="1307" y="1235"/>
                  </a:cubicBezTo>
                  <a:cubicBezTo>
                    <a:pt x="1310" y="1254"/>
                    <a:pt x="1287" y="1262"/>
                    <a:pt x="1285" y="1267"/>
                  </a:cubicBezTo>
                  <a:cubicBezTo>
                    <a:pt x="1314" y="1286"/>
                    <a:pt x="1331" y="1241"/>
                    <a:pt x="1358" y="1267"/>
                  </a:cubicBezTo>
                  <a:cubicBezTo>
                    <a:pt x="1348" y="1286"/>
                    <a:pt x="1305" y="1282"/>
                    <a:pt x="1314" y="1311"/>
                  </a:cubicBezTo>
                  <a:cubicBezTo>
                    <a:pt x="1330" y="1323"/>
                    <a:pt x="1357" y="1318"/>
                    <a:pt x="1373" y="1329"/>
                  </a:cubicBezTo>
                  <a:cubicBezTo>
                    <a:pt x="1373" y="1329"/>
                    <a:pt x="1351" y="1371"/>
                    <a:pt x="1363" y="1376"/>
                  </a:cubicBezTo>
                  <a:cubicBezTo>
                    <a:pt x="1386" y="1388"/>
                    <a:pt x="1408" y="1351"/>
                    <a:pt x="1416" y="1349"/>
                  </a:cubicBezTo>
                  <a:cubicBezTo>
                    <a:pt x="1410" y="1396"/>
                    <a:pt x="1450" y="1380"/>
                    <a:pt x="1438" y="1413"/>
                  </a:cubicBezTo>
                  <a:cubicBezTo>
                    <a:pt x="1438" y="1430"/>
                    <a:pt x="1436" y="1454"/>
                    <a:pt x="1454" y="1463"/>
                  </a:cubicBezTo>
                  <a:cubicBezTo>
                    <a:pt x="1491" y="1452"/>
                    <a:pt x="1495" y="1423"/>
                    <a:pt x="1494" y="1379"/>
                  </a:cubicBezTo>
                  <a:cubicBezTo>
                    <a:pt x="1494" y="1364"/>
                    <a:pt x="1537" y="1389"/>
                    <a:pt x="1537" y="1389"/>
                  </a:cubicBezTo>
                  <a:cubicBezTo>
                    <a:pt x="1563" y="1410"/>
                    <a:pt x="1492" y="1426"/>
                    <a:pt x="1513" y="1471"/>
                  </a:cubicBezTo>
                  <a:cubicBezTo>
                    <a:pt x="1573" y="1479"/>
                    <a:pt x="1573" y="1428"/>
                    <a:pt x="1621" y="1419"/>
                  </a:cubicBezTo>
                  <a:cubicBezTo>
                    <a:pt x="1643" y="1433"/>
                    <a:pt x="1612" y="1457"/>
                    <a:pt x="1605" y="1474"/>
                  </a:cubicBezTo>
                  <a:cubicBezTo>
                    <a:pt x="1575" y="1491"/>
                    <a:pt x="1538" y="1471"/>
                    <a:pt x="1509" y="1530"/>
                  </a:cubicBezTo>
                  <a:cubicBezTo>
                    <a:pt x="1551" y="1546"/>
                    <a:pt x="1570" y="1533"/>
                    <a:pt x="1584" y="1525"/>
                  </a:cubicBezTo>
                  <a:cubicBezTo>
                    <a:pt x="1597" y="1516"/>
                    <a:pt x="1596" y="1511"/>
                    <a:pt x="1606" y="1507"/>
                  </a:cubicBezTo>
                  <a:cubicBezTo>
                    <a:pt x="1607" y="1523"/>
                    <a:pt x="1603" y="1553"/>
                    <a:pt x="1618" y="1559"/>
                  </a:cubicBezTo>
                  <a:cubicBezTo>
                    <a:pt x="1632" y="1558"/>
                    <a:pt x="1633" y="1553"/>
                    <a:pt x="1645" y="1546"/>
                  </a:cubicBezTo>
                  <a:cubicBezTo>
                    <a:pt x="1657" y="1558"/>
                    <a:pt x="1626" y="1589"/>
                    <a:pt x="1644" y="1602"/>
                  </a:cubicBezTo>
                  <a:cubicBezTo>
                    <a:pt x="1661" y="1599"/>
                    <a:pt x="1667" y="1583"/>
                    <a:pt x="1667" y="1583"/>
                  </a:cubicBezTo>
                  <a:cubicBezTo>
                    <a:pt x="1677" y="1597"/>
                    <a:pt x="1689" y="1597"/>
                    <a:pt x="1700" y="1594"/>
                  </a:cubicBezTo>
                  <a:cubicBezTo>
                    <a:pt x="1706" y="1579"/>
                    <a:pt x="1707" y="1545"/>
                    <a:pt x="1688" y="1533"/>
                  </a:cubicBezTo>
                  <a:cubicBezTo>
                    <a:pt x="1697" y="1522"/>
                    <a:pt x="1720" y="1543"/>
                    <a:pt x="1729" y="1535"/>
                  </a:cubicBezTo>
                  <a:cubicBezTo>
                    <a:pt x="1748" y="1557"/>
                    <a:pt x="1707" y="1600"/>
                    <a:pt x="1737" y="1618"/>
                  </a:cubicBezTo>
                  <a:cubicBezTo>
                    <a:pt x="1766" y="1615"/>
                    <a:pt x="1765" y="1586"/>
                    <a:pt x="1794" y="1574"/>
                  </a:cubicBezTo>
                  <a:cubicBezTo>
                    <a:pt x="1789" y="1604"/>
                    <a:pt x="1824" y="1626"/>
                    <a:pt x="1779" y="1648"/>
                  </a:cubicBezTo>
                  <a:cubicBezTo>
                    <a:pt x="1779" y="1677"/>
                    <a:pt x="1834" y="1669"/>
                    <a:pt x="1808" y="1711"/>
                  </a:cubicBezTo>
                  <a:cubicBezTo>
                    <a:pt x="1818" y="1728"/>
                    <a:pt x="1831" y="1721"/>
                    <a:pt x="1843" y="1718"/>
                  </a:cubicBezTo>
                  <a:lnTo>
                    <a:pt x="1870" y="1688"/>
                  </a:lnTo>
                  <a:cubicBezTo>
                    <a:pt x="1862" y="1712"/>
                    <a:pt x="1860" y="1750"/>
                    <a:pt x="1867" y="1777"/>
                  </a:cubicBezTo>
                  <a:cubicBezTo>
                    <a:pt x="1858" y="1800"/>
                    <a:pt x="1879" y="1825"/>
                    <a:pt x="1839" y="1844"/>
                  </a:cubicBezTo>
                  <a:cubicBezTo>
                    <a:pt x="1828" y="1900"/>
                    <a:pt x="1827" y="1956"/>
                    <a:pt x="1763" y="1992"/>
                  </a:cubicBezTo>
                  <a:cubicBezTo>
                    <a:pt x="1726" y="2060"/>
                    <a:pt x="1497" y="2024"/>
                    <a:pt x="1446" y="2092"/>
                  </a:cubicBezTo>
                  <a:cubicBezTo>
                    <a:pt x="1459" y="2104"/>
                    <a:pt x="1576" y="2100"/>
                    <a:pt x="1591" y="2096"/>
                  </a:cubicBezTo>
                  <a:cubicBezTo>
                    <a:pt x="1613" y="2085"/>
                    <a:pt x="1631" y="2104"/>
                    <a:pt x="1654" y="2103"/>
                  </a:cubicBezTo>
                  <a:cubicBezTo>
                    <a:pt x="1705" y="2103"/>
                    <a:pt x="1767" y="2086"/>
                    <a:pt x="1809" y="2103"/>
                  </a:cubicBezTo>
                  <a:cubicBezTo>
                    <a:pt x="1869" y="2103"/>
                    <a:pt x="1920" y="2105"/>
                    <a:pt x="1974" y="2105"/>
                  </a:cubicBezTo>
                  <a:lnTo>
                    <a:pt x="1974" y="2106"/>
                  </a:lnTo>
                  <a:close/>
                </a:path>
              </a:pathLst>
            </a:custGeom>
            <a:solidFill>
              <a:srgbClr val="2F469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04711C5-EF9C-4261-AD57-F096DBCD1EF6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3235" y="2758"/>
              <a:ext cx="581" cy="570"/>
            </a:xfrm>
            <a:custGeom>
              <a:avLst/>
              <a:gdLst/>
              <a:ahLst/>
              <a:cxnLst>
                <a:cxn ang="0">
                  <a:pos x="321" y="621"/>
                </a:cxn>
                <a:cxn ang="0">
                  <a:pos x="321" y="621"/>
                </a:cxn>
                <a:cxn ang="0">
                  <a:pos x="639" y="307"/>
                </a:cxn>
                <a:cxn ang="0">
                  <a:pos x="321" y="0"/>
                </a:cxn>
                <a:cxn ang="0">
                  <a:pos x="0" y="307"/>
                </a:cxn>
                <a:cxn ang="0">
                  <a:pos x="321" y="621"/>
                </a:cxn>
                <a:cxn ang="0">
                  <a:pos x="321" y="621"/>
                </a:cxn>
                <a:cxn ang="0">
                  <a:pos x="162" y="307"/>
                </a:cxn>
                <a:cxn ang="0">
                  <a:pos x="162" y="307"/>
                </a:cxn>
                <a:cxn ang="0">
                  <a:pos x="321" y="125"/>
                </a:cxn>
                <a:cxn ang="0">
                  <a:pos x="477" y="307"/>
                </a:cxn>
                <a:cxn ang="0">
                  <a:pos x="321" y="495"/>
                </a:cxn>
                <a:cxn ang="0">
                  <a:pos x="162" y="307"/>
                </a:cxn>
              </a:cxnLst>
              <a:rect l="0" t="0" r="r" b="b"/>
              <a:pathLst>
                <a:path w="639" h="621">
                  <a:moveTo>
                    <a:pt x="321" y="621"/>
                  </a:moveTo>
                  <a:lnTo>
                    <a:pt x="321" y="621"/>
                  </a:lnTo>
                  <a:cubicBezTo>
                    <a:pt x="512" y="621"/>
                    <a:pt x="639" y="480"/>
                    <a:pt x="639" y="307"/>
                  </a:cubicBezTo>
                  <a:cubicBezTo>
                    <a:pt x="639" y="124"/>
                    <a:pt x="511" y="0"/>
                    <a:pt x="321" y="0"/>
                  </a:cubicBezTo>
                  <a:cubicBezTo>
                    <a:pt x="130" y="0"/>
                    <a:pt x="0" y="121"/>
                    <a:pt x="0" y="307"/>
                  </a:cubicBezTo>
                  <a:cubicBezTo>
                    <a:pt x="0" y="489"/>
                    <a:pt x="132" y="621"/>
                    <a:pt x="321" y="621"/>
                  </a:cubicBezTo>
                  <a:lnTo>
                    <a:pt x="321" y="621"/>
                  </a:lnTo>
                  <a:close/>
                  <a:moveTo>
                    <a:pt x="162" y="307"/>
                  </a:moveTo>
                  <a:lnTo>
                    <a:pt x="162" y="307"/>
                  </a:lnTo>
                  <a:cubicBezTo>
                    <a:pt x="162" y="198"/>
                    <a:pt x="214" y="125"/>
                    <a:pt x="321" y="125"/>
                  </a:cubicBezTo>
                  <a:cubicBezTo>
                    <a:pt x="425" y="125"/>
                    <a:pt x="477" y="192"/>
                    <a:pt x="477" y="307"/>
                  </a:cubicBezTo>
                  <a:cubicBezTo>
                    <a:pt x="477" y="413"/>
                    <a:pt x="426" y="495"/>
                    <a:pt x="321" y="495"/>
                  </a:cubicBezTo>
                  <a:cubicBezTo>
                    <a:pt x="220" y="495"/>
                    <a:pt x="162" y="415"/>
                    <a:pt x="162" y="307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3345CB2-6746-479B-AE27-1C4238CBE75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92" y="2758"/>
              <a:ext cx="409" cy="570"/>
            </a:xfrm>
            <a:custGeom>
              <a:avLst/>
              <a:gdLst/>
              <a:ahLst/>
              <a:cxnLst>
                <a:cxn ang="0">
                  <a:pos x="377" y="128"/>
                </a:cxn>
                <a:cxn ang="0">
                  <a:pos x="377" y="128"/>
                </a:cxn>
                <a:cxn ang="0">
                  <a:pos x="270" y="114"/>
                </a:cxn>
                <a:cxn ang="0">
                  <a:pos x="163" y="160"/>
                </a:cxn>
                <a:cxn ang="0">
                  <a:pos x="290" y="260"/>
                </a:cxn>
                <a:cxn ang="0">
                  <a:pos x="441" y="443"/>
                </a:cxn>
                <a:cxn ang="0">
                  <a:pos x="187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3" y="506"/>
                </a:cxn>
                <a:cxn ang="0">
                  <a:pos x="279" y="448"/>
                </a:cxn>
                <a:cxn ang="0">
                  <a:pos x="153" y="349"/>
                </a:cxn>
                <a:cxn ang="0">
                  <a:pos x="0" y="160"/>
                </a:cxn>
                <a:cxn ang="0">
                  <a:pos x="243" y="0"/>
                </a:cxn>
                <a:cxn ang="0">
                  <a:pos x="377" y="10"/>
                </a:cxn>
                <a:cxn ang="0">
                  <a:pos x="377" y="128"/>
                </a:cxn>
              </a:cxnLst>
              <a:rect l="0" t="0" r="r" b="b"/>
              <a:pathLst>
                <a:path w="441" h="621">
                  <a:moveTo>
                    <a:pt x="377" y="128"/>
                  </a:moveTo>
                  <a:lnTo>
                    <a:pt x="377" y="128"/>
                  </a:lnTo>
                  <a:cubicBezTo>
                    <a:pt x="341" y="122"/>
                    <a:pt x="306" y="114"/>
                    <a:pt x="270" y="114"/>
                  </a:cubicBezTo>
                  <a:cubicBezTo>
                    <a:pt x="207" y="114"/>
                    <a:pt x="163" y="129"/>
                    <a:pt x="163" y="160"/>
                  </a:cubicBezTo>
                  <a:cubicBezTo>
                    <a:pt x="163" y="195"/>
                    <a:pt x="223" y="224"/>
                    <a:pt x="290" y="260"/>
                  </a:cubicBezTo>
                  <a:cubicBezTo>
                    <a:pt x="353" y="294"/>
                    <a:pt x="441" y="340"/>
                    <a:pt x="441" y="443"/>
                  </a:cubicBezTo>
                  <a:cubicBezTo>
                    <a:pt x="441" y="557"/>
                    <a:pt x="340" y="621"/>
                    <a:pt x="187" y="621"/>
                  </a:cubicBezTo>
                  <a:cubicBezTo>
                    <a:pt x="117" y="621"/>
                    <a:pt x="69" y="607"/>
                    <a:pt x="11" y="594"/>
                  </a:cubicBezTo>
                  <a:lnTo>
                    <a:pt x="11" y="469"/>
                  </a:lnTo>
                  <a:cubicBezTo>
                    <a:pt x="56" y="482"/>
                    <a:pt x="128" y="506"/>
                    <a:pt x="193" y="506"/>
                  </a:cubicBezTo>
                  <a:cubicBezTo>
                    <a:pt x="236" y="506"/>
                    <a:pt x="279" y="487"/>
                    <a:pt x="279" y="448"/>
                  </a:cubicBezTo>
                  <a:cubicBezTo>
                    <a:pt x="279" y="412"/>
                    <a:pt x="227" y="391"/>
                    <a:pt x="153" y="349"/>
                  </a:cubicBezTo>
                  <a:cubicBezTo>
                    <a:pt x="86" y="316"/>
                    <a:pt x="0" y="247"/>
                    <a:pt x="0" y="160"/>
                  </a:cubicBezTo>
                  <a:cubicBezTo>
                    <a:pt x="0" y="57"/>
                    <a:pt x="104" y="0"/>
                    <a:pt x="243" y="0"/>
                  </a:cubicBezTo>
                  <a:cubicBezTo>
                    <a:pt x="288" y="0"/>
                    <a:pt x="333" y="4"/>
                    <a:pt x="377" y="10"/>
                  </a:cubicBezTo>
                  <a:lnTo>
                    <a:pt x="377" y="12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B9ECD0B-FBD5-479C-82F7-6A26CD52927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72" y="2564"/>
              <a:ext cx="215" cy="743"/>
            </a:xfrm>
            <a:custGeom>
              <a:avLst/>
              <a:gdLst/>
              <a:ahLst/>
              <a:cxnLst>
                <a:cxn ang="0">
                  <a:pos x="18" y="817"/>
                </a:cxn>
                <a:cxn ang="0">
                  <a:pos x="18" y="817"/>
                </a:cxn>
                <a:cxn ang="0">
                  <a:pos x="24" y="606"/>
                </a:cxn>
                <a:cxn ang="0">
                  <a:pos x="24" y="287"/>
                </a:cxn>
                <a:cxn ang="0">
                  <a:pos x="0" y="0"/>
                </a:cxn>
                <a:cxn ang="0">
                  <a:pos x="211" y="0"/>
                </a:cxn>
                <a:cxn ang="0">
                  <a:pos x="205" y="232"/>
                </a:cxn>
                <a:cxn ang="0">
                  <a:pos x="205" y="530"/>
                </a:cxn>
                <a:cxn ang="0">
                  <a:pos x="229" y="817"/>
                </a:cxn>
                <a:cxn ang="0">
                  <a:pos x="18" y="817"/>
                </a:cxn>
              </a:cxnLst>
              <a:rect l="0" t="0" r="r" b="b"/>
              <a:pathLst>
                <a:path w="229" h="817">
                  <a:moveTo>
                    <a:pt x="18" y="817"/>
                  </a:moveTo>
                  <a:lnTo>
                    <a:pt x="18" y="817"/>
                  </a:lnTo>
                  <a:cubicBezTo>
                    <a:pt x="22" y="750"/>
                    <a:pt x="24" y="699"/>
                    <a:pt x="24" y="606"/>
                  </a:cubicBezTo>
                  <a:lnTo>
                    <a:pt x="24" y="287"/>
                  </a:lnTo>
                  <a:cubicBezTo>
                    <a:pt x="24" y="172"/>
                    <a:pt x="17" y="85"/>
                    <a:pt x="0" y="0"/>
                  </a:cubicBezTo>
                  <a:lnTo>
                    <a:pt x="211" y="0"/>
                  </a:lnTo>
                  <a:cubicBezTo>
                    <a:pt x="211" y="59"/>
                    <a:pt x="205" y="140"/>
                    <a:pt x="205" y="232"/>
                  </a:cubicBezTo>
                  <a:lnTo>
                    <a:pt x="205" y="530"/>
                  </a:lnTo>
                  <a:cubicBezTo>
                    <a:pt x="205" y="614"/>
                    <a:pt x="218" y="739"/>
                    <a:pt x="229" y="817"/>
                  </a:cubicBezTo>
                  <a:lnTo>
                    <a:pt x="18" y="81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2487CD0-25C4-4480-91E0-EC12C60FB01F}"/>
                </a:ext>
              </a:extLst>
            </p:cNvPr>
            <p:cNvSpPr>
              <a:spLocks noChangeAspect="1" noEditPoints="1"/>
            </p:cNvSpPr>
            <p:nvPr/>
          </p:nvSpPr>
          <p:spPr bwMode="gray">
            <a:xfrm>
              <a:off x="2095" y="2758"/>
              <a:ext cx="602" cy="785"/>
            </a:xfrm>
            <a:custGeom>
              <a:avLst/>
              <a:gdLst/>
              <a:ahLst/>
              <a:cxnLst>
                <a:cxn ang="0">
                  <a:pos x="210" y="851"/>
                </a:cxn>
                <a:cxn ang="0">
                  <a:pos x="210" y="851"/>
                </a:cxn>
                <a:cxn ang="0">
                  <a:pos x="198" y="632"/>
                </a:cxn>
                <a:cxn ang="0">
                  <a:pos x="198" y="564"/>
                </a:cxn>
                <a:cxn ang="0">
                  <a:pos x="385" y="621"/>
                </a:cxn>
                <a:cxn ang="0">
                  <a:pos x="662" y="322"/>
                </a:cxn>
                <a:cxn ang="0">
                  <a:pos x="378" y="0"/>
                </a:cxn>
                <a:cxn ang="0">
                  <a:pos x="174" y="98"/>
                </a:cxn>
                <a:cxn ang="0">
                  <a:pos x="153" y="15"/>
                </a:cxn>
                <a:cxn ang="0">
                  <a:pos x="0" y="26"/>
                </a:cxn>
                <a:cxn ang="0">
                  <a:pos x="36" y="323"/>
                </a:cxn>
                <a:cxn ang="0">
                  <a:pos x="36" y="564"/>
                </a:cxn>
                <a:cxn ang="0">
                  <a:pos x="12" y="863"/>
                </a:cxn>
                <a:cxn ang="0">
                  <a:pos x="210" y="851"/>
                </a:cxn>
                <a:cxn ang="0">
                  <a:pos x="210" y="851"/>
                </a:cxn>
                <a:cxn ang="0">
                  <a:pos x="186" y="323"/>
                </a:cxn>
                <a:cxn ang="0">
                  <a:pos x="186" y="323"/>
                </a:cxn>
                <a:cxn ang="0">
                  <a:pos x="338" y="125"/>
                </a:cxn>
                <a:cxn ang="0">
                  <a:pos x="500" y="323"/>
                </a:cxn>
                <a:cxn ang="0">
                  <a:pos x="345" y="495"/>
                </a:cxn>
                <a:cxn ang="0">
                  <a:pos x="186" y="323"/>
                </a:cxn>
              </a:cxnLst>
              <a:rect l="0" t="0" r="r" b="b"/>
              <a:pathLst>
                <a:path w="662" h="863">
                  <a:moveTo>
                    <a:pt x="210" y="851"/>
                  </a:moveTo>
                  <a:lnTo>
                    <a:pt x="210" y="851"/>
                  </a:lnTo>
                  <a:cubicBezTo>
                    <a:pt x="198" y="763"/>
                    <a:pt x="198" y="664"/>
                    <a:pt x="198" y="632"/>
                  </a:cubicBezTo>
                  <a:lnTo>
                    <a:pt x="198" y="564"/>
                  </a:lnTo>
                  <a:cubicBezTo>
                    <a:pt x="242" y="589"/>
                    <a:pt x="288" y="621"/>
                    <a:pt x="385" y="621"/>
                  </a:cubicBezTo>
                  <a:cubicBezTo>
                    <a:pt x="550" y="621"/>
                    <a:pt x="662" y="495"/>
                    <a:pt x="662" y="322"/>
                  </a:cubicBezTo>
                  <a:cubicBezTo>
                    <a:pt x="662" y="134"/>
                    <a:pt x="546" y="0"/>
                    <a:pt x="378" y="0"/>
                  </a:cubicBezTo>
                  <a:cubicBezTo>
                    <a:pt x="261" y="0"/>
                    <a:pt x="213" y="56"/>
                    <a:pt x="174" y="98"/>
                  </a:cubicBezTo>
                  <a:cubicBezTo>
                    <a:pt x="166" y="67"/>
                    <a:pt x="162" y="41"/>
                    <a:pt x="153" y="15"/>
                  </a:cubicBezTo>
                  <a:lnTo>
                    <a:pt x="0" y="26"/>
                  </a:lnTo>
                  <a:cubicBezTo>
                    <a:pt x="19" y="127"/>
                    <a:pt x="36" y="220"/>
                    <a:pt x="36" y="323"/>
                  </a:cubicBezTo>
                  <a:lnTo>
                    <a:pt x="36" y="564"/>
                  </a:lnTo>
                  <a:cubicBezTo>
                    <a:pt x="36" y="648"/>
                    <a:pt x="18" y="808"/>
                    <a:pt x="12" y="863"/>
                  </a:cubicBezTo>
                  <a:lnTo>
                    <a:pt x="210" y="851"/>
                  </a:lnTo>
                  <a:lnTo>
                    <a:pt x="210" y="851"/>
                  </a:lnTo>
                  <a:close/>
                  <a:moveTo>
                    <a:pt x="186" y="323"/>
                  </a:moveTo>
                  <a:lnTo>
                    <a:pt x="186" y="323"/>
                  </a:lnTo>
                  <a:cubicBezTo>
                    <a:pt x="186" y="206"/>
                    <a:pt x="236" y="125"/>
                    <a:pt x="338" y="125"/>
                  </a:cubicBezTo>
                  <a:cubicBezTo>
                    <a:pt x="433" y="125"/>
                    <a:pt x="500" y="207"/>
                    <a:pt x="500" y="323"/>
                  </a:cubicBezTo>
                  <a:cubicBezTo>
                    <a:pt x="500" y="426"/>
                    <a:pt x="448" y="495"/>
                    <a:pt x="345" y="495"/>
                  </a:cubicBezTo>
                  <a:cubicBezTo>
                    <a:pt x="244" y="495"/>
                    <a:pt x="186" y="437"/>
                    <a:pt x="186" y="3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9981F9C1-9AAF-4A31-A886-CD891664D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3" y="2758"/>
              <a:ext cx="398" cy="570"/>
            </a:xfrm>
            <a:custGeom>
              <a:avLst/>
              <a:gdLst/>
              <a:ahLst/>
              <a:cxnLst>
                <a:cxn ang="0">
                  <a:pos x="364" y="126"/>
                </a:cxn>
                <a:cxn ang="0">
                  <a:pos x="364" y="126"/>
                </a:cxn>
                <a:cxn ang="0">
                  <a:pos x="270" y="114"/>
                </a:cxn>
                <a:cxn ang="0">
                  <a:pos x="162" y="160"/>
                </a:cxn>
                <a:cxn ang="0">
                  <a:pos x="289" y="260"/>
                </a:cxn>
                <a:cxn ang="0">
                  <a:pos x="440" y="443"/>
                </a:cxn>
                <a:cxn ang="0">
                  <a:pos x="186" y="621"/>
                </a:cxn>
                <a:cxn ang="0">
                  <a:pos x="11" y="594"/>
                </a:cxn>
                <a:cxn ang="0">
                  <a:pos x="11" y="469"/>
                </a:cxn>
                <a:cxn ang="0">
                  <a:pos x="192" y="506"/>
                </a:cxn>
                <a:cxn ang="0">
                  <a:pos x="278" y="448"/>
                </a:cxn>
                <a:cxn ang="0">
                  <a:pos x="152" y="349"/>
                </a:cxn>
                <a:cxn ang="0">
                  <a:pos x="0" y="160"/>
                </a:cxn>
                <a:cxn ang="0">
                  <a:pos x="242" y="0"/>
                </a:cxn>
                <a:cxn ang="0">
                  <a:pos x="387" y="12"/>
                </a:cxn>
                <a:cxn ang="0">
                  <a:pos x="364" y="126"/>
                </a:cxn>
              </a:cxnLst>
              <a:rect l="0" t="0" r="r" b="b"/>
              <a:pathLst>
                <a:path w="440" h="621">
                  <a:moveTo>
                    <a:pt x="364" y="126"/>
                  </a:moveTo>
                  <a:lnTo>
                    <a:pt x="364" y="126"/>
                  </a:lnTo>
                  <a:cubicBezTo>
                    <a:pt x="328" y="120"/>
                    <a:pt x="306" y="114"/>
                    <a:pt x="270" y="114"/>
                  </a:cubicBezTo>
                  <a:cubicBezTo>
                    <a:pt x="206" y="114"/>
                    <a:pt x="162" y="129"/>
                    <a:pt x="162" y="160"/>
                  </a:cubicBezTo>
                  <a:cubicBezTo>
                    <a:pt x="162" y="195"/>
                    <a:pt x="222" y="224"/>
                    <a:pt x="289" y="260"/>
                  </a:cubicBezTo>
                  <a:cubicBezTo>
                    <a:pt x="353" y="294"/>
                    <a:pt x="440" y="340"/>
                    <a:pt x="440" y="443"/>
                  </a:cubicBezTo>
                  <a:cubicBezTo>
                    <a:pt x="440" y="557"/>
                    <a:pt x="339" y="621"/>
                    <a:pt x="186" y="621"/>
                  </a:cubicBezTo>
                  <a:cubicBezTo>
                    <a:pt x="116" y="621"/>
                    <a:pt x="68" y="607"/>
                    <a:pt x="11" y="594"/>
                  </a:cubicBezTo>
                  <a:lnTo>
                    <a:pt x="11" y="469"/>
                  </a:lnTo>
                  <a:cubicBezTo>
                    <a:pt x="55" y="482"/>
                    <a:pt x="127" y="506"/>
                    <a:pt x="192" y="506"/>
                  </a:cubicBezTo>
                  <a:cubicBezTo>
                    <a:pt x="235" y="506"/>
                    <a:pt x="278" y="487"/>
                    <a:pt x="278" y="448"/>
                  </a:cubicBezTo>
                  <a:cubicBezTo>
                    <a:pt x="278" y="412"/>
                    <a:pt x="227" y="391"/>
                    <a:pt x="152" y="349"/>
                  </a:cubicBezTo>
                  <a:cubicBezTo>
                    <a:pt x="85" y="316"/>
                    <a:pt x="0" y="247"/>
                    <a:pt x="0" y="160"/>
                  </a:cubicBezTo>
                  <a:cubicBezTo>
                    <a:pt x="0" y="57"/>
                    <a:pt x="103" y="0"/>
                    <a:pt x="242" y="0"/>
                  </a:cubicBezTo>
                  <a:cubicBezTo>
                    <a:pt x="288" y="0"/>
                    <a:pt x="342" y="6"/>
                    <a:pt x="387" y="12"/>
                  </a:cubicBezTo>
                  <a:lnTo>
                    <a:pt x="364" y="12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15361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48" r:id="rId1"/>
    <p:sldLayoutId id="2147494449" r:id="rId2"/>
    <p:sldLayoutId id="2147494450" r:id="rId3"/>
    <p:sldLayoutId id="2147494451" r:id="rId4"/>
    <p:sldLayoutId id="2147494452" r:id="rId5"/>
    <p:sldLayoutId id="2147494453" r:id="rId6"/>
    <p:sldLayoutId id="2147494454" r:id="rId7"/>
    <p:sldLayoutId id="2147494455" r:id="rId8"/>
    <p:sldLayoutId id="2147494456" r:id="rId9"/>
    <p:sldLayoutId id="2147494457" r:id="rId10"/>
    <p:sldLayoutId id="21474944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CD2DC0E-668B-3B40-B5E1-7C1EF7D4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743CDB-C914-364C-A0DF-C9A67A665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Fare clic per modificare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80DDF4-80F1-A64C-9C8B-5BFBE291F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1F33E-82E7-F44E-A88A-8FAE0CD255C9}" type="datetimeFigureOut">
              <a:rPr lang="it-IT" smtClean="0"/>
              <a:t>25/02/2019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B3BC4B-B660-2647-B6CF-9E9216110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A57E1F-DDD8-7044-870E-FC413417F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09E0B-BDA2-6544-83FA-F7A050482F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40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463" r:id="rId1"/>
    <p:sldLayoutId id="2147494464" r:id="rId2"/>
    <p:sldLayoutId id="2147494465" r:id="rId3"/>
    <p:sldLayoutId id="2147494466" r:id="rId4"/>
    <p:sldLayoutId id="2147494467" r:id="rId5"/>
    <p:sldLayoutId id="2147494468" r:id="rId6"/>
    <p:sldLayoutId id="2147494469" r:id="rId7"/>
    <p:sldLayoutId id="2147494470" r:id="rId8"/>
    <p:sldLayoutId id="2147494471" r:id="rId9"/>
    <p:sldLayoutId id="2147494472" r:id="rId10"/>
    <p:sldLayoutId id="21474944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t 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4" name="Diapositive think-cell" r:id="rId13" imgW="360" imgH="360" progId="">
                  <p:embed/>
                </p:oleObj>
              </mc:Choice>
              <mc:Fallback>
                <p:oleObj name="Diapositive think-cell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478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97" r:id="rId1"/>
    <p:sldLayoutId id="2147493698" r:id="rId2"/>
    <p:sldLayoutId id="2147493699" r:id="rId3"/>
    <p:sldLayoutId id="2147493700" r:id="rId4"/>
    <p:sldLayoutId id="2147493701" r:id="rId5"/>
    <p:sldLayoutId id="2147493702" r:id="rId6"/>
    <p:sldLayoutId id="2147493703" r:id="rId7"/>
    <p:sldLayoutId id="2147493704" r:id="rId8"/>
    <p:sldLayoutId id="2147493707" r:id="rId9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t 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6" name="Diapositive think-cell" r:id="rId13" imgW="360" imgH="360" progId="">
                  <p:embed/>
                </p:oleObj>
              </mc:Choice>
              <mc:Fallback>
                <p:oleObj name="Diapositive think-cell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0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11" r:id="rId1"/>
    <p:sldLayoutId id="2147493712" r:id="rId2"/>
    <p:sldLayoutId id="2147493713" r:id="rId3"/>
    <p:sldLayoutId id="2147493714" r:id="rId4"/>
    <p:sldLayoutId id="2147493715" r:id="rId5"/>
    <p:sldLayoutId id="2147493716" r:id="rId6"/>
    <p:sldLayoutId id="2147493717" r:id="rId7"/>
    <p:sldLayoutId id="2147493718" r:id="rId8"/>
    <p:sldLayoutId id="2147493721" r:id="rId9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t 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68" name="Diapositive think-cell" r:id="rId13" imgW="360" imgH="360" progId="">
                  <p:embed/>
                </p:oleObj>
              </mc:Choice>
              <mc:Fallback>
                <p:oleObj name="Diapositive think-cell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25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5" r:id="rId1"/>
    <p:sldLayoutId id="2147493726" r:id="rId2"/>
    <p:sldLayoutId id="2147493727" r:id="rId3"/>
    <p:sldLayoutId id="2147493728" r:id="rId4"/>
    <p:sldLayoutId id="2147493729" r:id="rId5"/>
    <p:sldLayoutId id="2147493730" r:id="rId6"/>
    <p:sldLayoutId id="2147493731" r:id="rId7"/>
    <p:sldLayoutId id="2147493732" r:id="rId8"/>
    <p:sldLayoutId id="2147493735" r:id="rId9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t 1" hidden="1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79" name="Diapositive think-cell" r:id="rId11" imgW="270" imgH="270" progId="TCLayout.ActiveDocument.1">
                  <p:embed/>
                </p:oleObj>
              </mc:Choice>
              <mc:Fallback>
                <p:oleObj name="Diapositive think-cell" r:id="rId11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468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39" r:id="rId1"/>
    <p:sldLayoutId id="2147493740" r:id="rId2"/>
    <p:sldLayoutId id="2147493741" r:id="rId3"/>
    <p:sldLayoutId id="2147493742" r:id="rId4"/>
    <p:sldLayoutId id="2147493743" r:id="rId5"/>
    <p:sldLayoutId id="2147493744" r:id="rId6"/>
    <p:sldLayoutId id="2147493745" r:id="rId7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t 1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969" name="Diapositive think-cell" r:id="rId10" imgW="270" imgH="270" progId="TCLayout.ActiveDocument.1">
                  <p:embed/>
                </p:oleObj>
              </mc:Choice>
              <mc:Fallback>
                <p:oleObj name="Diapositive think-cell" r:id="rId10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54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47" r:id="rId1"/>
    <p:sldLayoutId id="2147493748" r:id="rId2"/>
    <p:sldLayoutId id="2147493749" r:id="rId3"/>
    <p:sldLayoutId id="2147493750" r:id="rId4"/>
    <p:sldLayoutId id="2147493751" r:id="rId5"/>
    <p:sldLayoutId id="2147493752" r:id="rId6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2798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755" r:id="rId1"/>
    <p:sldLayoutId id="2147493756" r:id="rId2"/>
    <p:sldLayoutId id="2147493757" r:id="rId3"/>
    <p:sldLayoutId id="2147493758" r:id="rId4"/>
    <p:sldLayoutId id="2147493759" r:id="rId5"/>
    <p:sldLayoutId id="2147493760" r:id="rId6"/>
    <p:sldLayoutId id="2147493761" r:id="rId7"/>
    <p:sldLayoutId id="2147493762" r:id="rId8"/>
    <p:sldLayoutId id="2147493763" r:id="rId9"/>
    <p:sldLayoutId id="2147493764" r:id="rId10"/>
    <p:sldLayoutId id="21474937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094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817" r:id="rId1"/>
    <p:sldLayoutId id="2147493818" r:id="rId2"/>
    <p:sldLayoutId id="2147493819" r:id="rId3"/>
    <p:sldLayoutId id="2147493820" r:id="rId4"/>
    <p:sldLayoutId id="2147493821" r:id="rId5"/>
    <p:sldLayoutId id="2147493822" r:id="rId6"/>
    <p:sldLayoutId id="2147493823" r:id="rId7"/>
    <p:sldLayoutId id="2147493824" r:id="rId8"/>
    <p:sldLayoutId id="2147493825" r:id="rId9"/>
    <p:sldLayoutId id="2147493826" r:id="rId10"/>
    <p:sldLayoutId id="214749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60.xml"/><Relationship Id="rId1" Type="http://schemas.openxmlformats.org/officeDocument/2006/relationships/themeOverride" Target="../theme/themeOverride1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8.wdp"/><Relationship Id="rId2" Type="http://schemas.openxmlformats.org/officeDocument/2006/relationships/slideLayout" Target="../slideLayouts/slideLayout39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39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slideLayout" Target="../slideLayouts/slideLayout394.xml"/><Relationship Id="rId1" Type="http://schemas.openxmlformats.org/officeDocument/2006/relationships/themeOverride" Target="../theme/themeOverr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94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9.xml"/><Relationship Id="rId6" Type="http://schemas.openxmlformats.org/officeDocument/2006/relationships/image" Target="../media/image32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4.xml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4.xml"/><Relationship Id="rId4" Type="http://schemas.openxmlformats.org/officeDocument/2006/relationships/chart" Target="../charts/char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2.xml"/><Relationship Id="rId6" Type="http://schemas.microsoft.com/office/2007/relationships/hdphoto" Target="../media/hdphoto9.wdp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1.xml"/><Relationship Id="rId4" Type="http://schemas.openxmlformats.org/officeDocument/2006/relationships/chart" Target="../charts/char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1.xml"/><Relationship Id="rId4" Type="http://schemas.openxmlformats.org/officeDocument/2006/relationships/chart" Target="../charts/char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8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8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8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8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48.xml"/><Relationship Id="rId4" Type="http://schemas.openxmlformats.org/officeDocument/2006/relationships/chart" Target="../charts/char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1.xml"/><Relationship Id="rId4" Type="http://schemas.openxmlformats.org/officeDocument/2006/relationships/chart" Target="../charts/char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7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7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7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7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7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7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7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7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7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7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7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7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7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7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7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7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7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7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7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7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7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7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3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3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3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1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4000" y="2114702"/>
            <a:ext cx="3699371" cy="137114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Comunitari  e cosmopoliti, le nuove fratture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234000" y="242637"/>
            <a:ext cx="6718167" cy="442661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ipsos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flair</a:t>
            </a:r>
            <a:r>
              <a:rPr lang="it-IT" dirty="0">
                <a:solidFill>
                  <a:schemeClr val="bg1"/>
                </a:solidFill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801876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419232" y="4465000"/>
            <a:ext cx="8805737" cy="461655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Nota metodologica</a:t>
            </a: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: il sensibile aumento verificatosi a giugno 2013 è dovuto alle innovazioni che sono state introdotte a partire da questa rilevazione e che hanno riguardato:</a:t>
            </a:r>
          </a:p>
          <a:p>
            <a:pPr marL="266651" marR="0" lvl="0" indent="-180941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la struttura del campione (per una migliore rappresentatività dell’universo);</a:t>
            </a:r>
          </a:p>
          <a:p>
            <a:pPr marL="266651" marR="0" lvl="0" indent="-180941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le tecniche di rilevazione (per minimizzare la mancata risposta degli intervistati). </a:t>
            </a:r>
          </a:p>
        </p:txBody>
      </p:sp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32376" y="62188"/>
            <a:ext cx="8654595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Ma il clima non peggiora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590362" y="4695828"/>
            <a:ext cx="142517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l" defTabSz="685783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Source:  ISTAT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22223"/>
              </a:solidFill>
              <a:effectLst/>
              <a:uLnTx/>
              <a:uFillTx/>
              <a:latin typeface="Calibri"/>
              <a:ea typeface="ＭＳ Ｐゴシック" pitchFamily="-109" charset="-128"/>
              <a:cs typeface="+mn-cs"/>
            </a:endParaRP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436850"/>
              </p:ext>
            </p:extLst>
          </p:nvPr>
        </p:nvGraphicFramePr>
        <p:xfrm>
          <a:off x="217670" y="678503"/>
          <a:ext cx="8905872" cy="3912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CasellaDiTesto 34"/>
          <p:cNvSpPr txBox="1"/>
          <p:nvPr/>
        </p:nvSpPr>
        <p:spPr>
          <a:xfrm>
            <a:off x="396733" y="1918799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2011</a:t>
            </a:r>
          </a:p>
        </p:txBody>
      </p:sp>
      <p:sp>
        <p:nvSpPr>
          <p:cNvPr id="36" name="CasellaDiTesto 35"/>
          <p:cNvSpPr txBox="1"/>
          <p:nvPr/>
        </p:nvSpPr>
        <p:spPr>
          <a:xfrm>
            <a:off x="960795" y="1926717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</a:p>
        </p:txBody>
      </p:sp>
      <p:sp>
        <p:nvSpPr>
          <p:cNvPr id="37" name="CasellaDiTesto 36"/>
          <p:cNvSpPr txBox="1"/>
          <p:nvPr/>
        </p:nvSpPr>
        <p:spPr>
          <a:xfrm>
            <a:off x="1442367" y="1926717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2036331" y="1692278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it-IT"/>
            </a:defPPr>
            <a:lvl1pPr marL="6351" marR="0" lvl="0" indent="0" algn="ctr" defTabSz="914377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67" b="1" i="0" u="none" strike="noStrike" cap="none" spc="0" normalizeH="0" baseline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</a:defRPr>
            </a:lvl1pPr>
          </a:lstStyle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2014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2651946" y="2915386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539998" y="552661"/>
            <a:ext cx="3984634" cy="261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lvl1pPr eaLnBrk="0" hangingPunct="0">
              <a:spcBef>
                <a:spcPct val="500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50000"/>
              </a:spcBef>
              <a:buFont typeface="Calibri" pitchFamily="34" charset="0"/>
              <a:buChar char="̶"/>
              <a:defRPr sz="1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50000"/>
              </a:spcBef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50000"/>
              </a:spcBef>
              <a:buFont typeface="Calibri" pitchFamily="34" charset="0"/>
              <a:buChar char="̶"/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50000"/>
              </a:spcBef>
              <a:buFont typeface="Calibri" pitchFamily="34" charset="0"/>
              <a:buChar char="̶"/>
              <a:defRPr sz="1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Calibri" pitchFamily="34" charset="0"/>
              <a:buChar char="̶"/>
              <a:defRPr sz="1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Calibri" pitchFamily="34" charset="0"/>
              <a:buChar char="̶"/>
              <a:defRPr sz="1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Calibri" pitchFamily="34" charset="0"/>
              <a:buChar char="̶"/>
              <a:defRPr sz="1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Calibri" pitchFamily="34" charset="0"/>
              <a:buChar char="̶"/>
              <a:defRPr sz="1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763" algn="ctr"/>
            <a:r>
              <a:rPr lang="it-IT" altLang="it-IT" sz="1400" b="1" dirty="0">
                <a:solidFill>
                  <a:prstClr val="white"/>
                </a:solidFill>
                <a:latin typeface="Calibri"/>
              </a:rPr>
              <a:t>Clima di fiducia destagionalizzato (Base 2010=100)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5E7CC3F-B5B0-41BF-8D02-41D20ABE5657}"/>
              </a:ext>
            </a:extLst>
          </p:cNvPr>
          <p:cNvCxnSpPr/>
          <p:nvPr/>
        </p:nvCxnSpPr>
        <p:spPr>
          <a:xfrm flipV="1">
            <a:off x="1059180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9AAF79DD-34B1-4AEE-89EB-A37DD85ACECF}"/>
              </a:ext>
            </a:extLst>
          </p:cNvPr>
          <p:cNvCxnSpPr/>
          <p:nvPr/>
        </p:nvCxnSpPr>
        <p:spPr>
          <a:xfrm flipV="1">
            <a:off x="1611483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D79DD957-0F06-42BE-871E-F47BE4EC0B12}"/>
              </a:ext>
            </a:extLst>
          </p:cNvPr>
          <p:cNvCxnSpPr/>
          <p:nvPr/>
        </p:nvCxnSpPr>
        <p:spPr>
          <a:xfrm flipV="1">
            <a:off x="2138804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BCC6E2D7-2DE3-46B3-9613-723A6843C796}"/>
              </a:ext>
            </a:extLst>
          </p:cNvPr>
          <p:cNvCxnSpPr/>
          <p:nvPr/>
        </p:nvCxnSpPr>
        <p:spPr>
          <a:xfrm flipV="1">
            <a:off x="2799095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9A255B80-EFC7-4664-8007-8BF4DA5C3864}"/>
              </a:ext>
            </a:extLst>
          </p:cNvPr>
          <p:cNvCxnSpPr/>
          <p:nvPr/>
        </p:nvCxnSpPr>
        <p:spPr>
          <a:xfrm flipV="1">
            <a:off x="3470155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17B7E1DB-5E00-4BA0-A1D6-175D6D09ABB9}"/>
              </a:ext>
            </a:extLst>
          </p:cNvPr>
          <p:cNvCxnSpPr/>
          <p:nvPr/>
        </p:nvCxnSpPr>
        <p:spPr>
          <a:xfrm flipV="1">
            <a:off x="4087731" y="1162639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D155D962-EBAF-4EAF-B7C2-52C66B452BB0}"/>
              </a:ext>
            </a:extLst>
          </p:cNvPr>
          <p:cNvCxnSpPr/>
          <p:nvPr/>
        </p:nvCxnSpPr>
        <p:spPr>
          <a:xfrm flipV="1">
            <a:off x="6524632" y="1155566"/>
            <a:ext cx="0" cy="2743200"/>
          </a:xfrm>
          <a:prstGeom prst="line">
            <a:avLst/>
          </a:prstGeom>
          <a:noFill/>
          <a:ln w="1270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F8D7483-ADB7-4040-BF25-37B35576DAED}"/>
              </a:ext>
            </a:extLst>
          </p:cNvPr>
          <p:cNvSpPr txBox="1"/>
          <p:nvPr/>
        </p:nvSpPr>
        <p:spPr>
          <a:xfrm>
            <a:off x="6595621" y="2816838"/>
            <a:ext cx="8191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B599124-9C55-4AD7-B4F0-9CDDA98F0326}"/>
              </a:ext>
            </a:extLst>
          </p:cNvPr>
          <p:cNvSpPr txBox="1"/>
          <p:nvPr/>
        </p:nvSpPr>
        <p:spPr>
          <a:xfrm>
            <a:off x="3367861" y="3168885"/>
            <a:ext cx="8191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46B54CD-0FD8-45D6-AE4A-8299907D5C52}"/>
              </a:ext>
            </a:extLst>
          </p:cNvPr>
          <p:cNvSpPr txBox="1"/>
          <p:nvPr/>
        </p:nvSpPr>
        <p:spPr>
          <a:xfrm>
            <a:off x="4626482" y="1325424"/>
            <a:ext cx="8191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7201423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CADF61-D9B9-5449-BEF7-C118C0EC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83968" y="4384698"/>
            <a:ext cx="6718075" cy="318287"/>
          </a:xfrm>
        </p:spPr>
        <p:txBody>
          <a:bodyPr/>
          <a:lstStyle/>
          <a:p>
            <a:r>
              <a:rPr lang="en-GB" dirty="0"/>
              <a:t>Base: </a:t>
            </a:r>
            <a:r>
              <a:rPr lang="en-GB" dirty="0" err="1"/>
              <a:t>totale</a:t>
            </a:r>
            <a:r>
              <a:rPr lang="en-GB" dirty="0"/>
              <a:t> </a:t>
            </a:r>
            <a:r>
              <a:rPr lang="en-GB" dirty="0" err="1"/>
              <a:t>casi</a:t>
            </a:r>
            <a:r>
              <a:rPr lang="en-GB" dirty="0"/>
              <a:t>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4598" y="107043"/>
            <a:ext cx="8646971" cy="3877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lvl1pPr defTabSz="914400">
              <a:lnSpc>
                <a:spcPct val="90000"/>
              </a:lnSpc>
              <a:spcBef>
                <a:spcPts val="408"/>
              </a:spcBef>
              <a:buNone/>
              <a:tabLst/>
              <a:defRPr sz="3300" b="1" kern="0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it-IT" sz="2800" dirty="0"/>
              <a:t>Aspettative rispetto alla propria condizione economica</a:t>
            </a:r>
            <a:endParaRPr lang="en-GB" sz="2800" dirty="0"/>
          </a:p>
        </p:txBody>
      </p:sp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C549781F-F5F4-439F-940B-25BE297CCD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86501"/>
              </p:ext>
            </p:extLst>
          </p:nvPr>
        </p:nvGraphicFramePr>
        <p:xfrm>
          <a:off x="529717" y="1169077"/>
          <a:ext cx="2771095" cy="316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Box 9">
            <a:extLst>
              <a:ext uri="{FF2B5EF4-FFF2-40B4-BE49-F238E27FC236}">
                <a16:creationId xmlns:a16="http://schemas.microsoft.com/office/drawing/2014/main" id="{B25BBB07-8CCC-441A-9ED1-1189F19221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5104" y="770165"/>
            <a:ext cx="2195414" cy="2555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1200" dirty="0">
                <a:solidFill>
                  <a:schemeClr val="bg1"/>
                </a:solidFill>
                <a:latin typeface="+mj-lt"/>
              </a:rPr>
              <a:t>Gennaio 2019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05292434-D72A-41E4-B950-C145A2BDC56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926425" y="754839"/>
            <a:ext cx="3099759" cy="2555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200" dirty="0">
                <a:solidFill>
                  <a:srgbClr val="FFFFFF"/>
                </a:solidFill>
                <a:latin typeface="+mj-lt"/>
              </a:rPr>
              <a:t>TREND OTTIMISTI/PESSIMISTI – ITALIA</a:t>
            </a:r>
          </a:p>
        </p:txBody>
      </p: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155A0EDA-0A14-48CC-B5F1-DE8B94F228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655112"/>
              </p:ext>
            </p:extLst>
          </p:nvPr>
        </p:nvGraphicFramePr>
        <p:xfrm>
          <a:off x="2648608" y="1123536"/>
          <a:ext cx="6336644" cy="3502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E12B454-7865-4D9D-9F58-92D20AB450F2}"/>
              </a:ext>
            </a:extLst>
          </p:cNvPr>
          <p:cNvCxnSpPr/>
          <p:nvPr/>
        </p:nvCxnSpPr>
        <p:spPr>
          <a:xfrm>
            <a:off x="831057" y="771356"/>
            <a:ext cx="0" cy="37207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3FEA9740-2091-4BEC-873D-2696890BDDD9}"/>
              </a:ext>
            </a:extLst>
          </p:cNvPr>
          <p:cNvCxnSpPr/>
          <p:nvPr/>
        </p:nvCxnSpPr>
        <p:spPr>
          <a:xfrm>
            <a:off x="9031857" y="751267"/>
            <a:ext cx="0" cy="26836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A43D56B9-1B86-4D51-A945-06028F337D1D}"/>
              </a:ext>
            </a:extLst>
          </p:cNvPr>
          <p:cNvSpPr/>
          <p:nvPr/>
        </p:nvSpPr>
        <p:spPr>
          <a:xfrm>
            <a:off x="1984373" y="1634048"/>
            <a:ext cx="93963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i="1" dirty="0">
                <a:solidFill>
                  <a:srgbClr val="C00000"/>
                </a:solidFill>
                <a:latin typeface="Calibri" pitchFamily="34" charset="0"/>
              </a:rPr>
              <a:t>mi aspetto che peggiori</a:t>
            </a:r>
          </a:p>
          <a:p>
            <a:endParaRPr lang="it-IT" alt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alt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alt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it-IT" sz="1100" b="1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resterà invariata</a:t>
            </a:r>
          </a:p>
          <a:p>
            <a:endParaRPr 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endParaRPr lang="it-IT" sz="1100" b="1" i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it-IT" sz="1100" b="1" i="1" dirty="0">
                <a:latin typeface="Calibri" pitchFamily="34" charset="0"/>
              </a:rPr>
              <a:t>(non so)</a:t>
            </a:r>
          </a:p>
          <a:p>
            <a:endParaRPr lang="it-IT" sz="1100" b="1" i="1" dirty="0">
              <a:solidFill>
                <a:srgbClr val="00B050"/>
              </a:solidFill>
              <a:latin typeface="Calibri" pitchFamily="34" charset="0"/>
            </a:endParaRPr>
          </a:p>
          <a:p>
            <a:r>
              <a:rPr lang="it-IT" sz="1100" b="1" i="1" dirty="0">
                <a:solidFill>
                  <a:srgbClr val="00B050"/>
                </a:solidFill>
                <a:latin typeface="Calibri" pitchFamily="34" charset="0"/>
              </a:rPr>
              <a:t>mi aspetto che migliori</a:t>
            </a:r>
            <a:endParaRPr lang="it-IT" sz="1100" dirty="0">
              <a:solidFill>
                <a:srgbClr val="00B050"/>
              </a:solidFill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CFD1A00-B500-45C5-973D-98D819E6C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826" y="4861467"/>
            <a:ext cx="142517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  <a:defRPr/>
            </a:pPr>
            <a:r>
              <a:rPr lang="it-IT" sz="900" dirty="0">
                <a:latin typeface="+mj-lt"/>
                <a:ea typeface="ＭＳ Ｐゴシック" pitchFamily="-109" charset="-128"/>
              </a:rPr>
              <a:t>Fonte: banca dati </a:t>
            </a:r>
            <a:r>
              <a:rPr lang="it-IT" sz="900" dirty="0" err="1">
                <a:latin typeface="+mj-lt"/>
                <a:ea typeface="ＭＳ Ｐゴシック" pitchFamily="-109" charset="-128"/>
              </a:rPr>
              <a:t>Ipsos</a:t>
            </a:r>
            <a:endParaRPr lang="en-GB" sz="900" dirty="0">
              <a:latin typeface="+mj-lt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4190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2. Il clima sociale</a:t>
            </a:r>
          </a:p>
        </p:txBody>
      </p:sp>
    </p:spTree>
    <p:extLst>
      <p:ext uri="{BB962C8B-B14F-4D97-AF65-F5344CB8AC3E}">
        <p14:creationId xmlns:p14="http://schemas.microsoft.com/office/powerpoint/2010/main" val="320312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24598" y="4534002"/>
            <a:ext cx="6718075" cy="318287"/>
          </a:xfrm>
        </p:spPr>
        <p:txBody>
          <a:bodyPr/>
          <a:lstStyle/>
          <a:p>
            <a:r>
              <a:rPr lang="en-GB" dirty="0"/>
              <a:t>Base: </a:t>
            </a:r>
            <a:r>
              <a:rPr lang="en-GB" dirty="0" err="1"/>
              <a:t>totale</a:t>
            </a:r>
            <a:r>
              <a:rPr lang="en-GB" dirty="0"/>
              <a:t> </a:t>
            </a:r>
            <a:r>
              <a:rPr lang="en-GB" dirty="0" err="1"/>
              <a:t>casi</a:t>
            </a:r>
            <a:r>
              <a:rPr lang="en-GB" dirty="0"/>
              <a:t> </a:t>
            </a: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5806523"/>
              </p:ext>
            </p:extLst>
          </p:nvPr>
        </p:nvGraphicFramePr>
        <p:xfrm>
          <a:off x="0" y="726523"/>
          <a:ext cx="8798944" cy="369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81370" y="534195"/>
            <a:ext cx="8646971" cy="332399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Qual e’ il problema più urgente da risolvere in ITALIA?</a:t>
            </a:r>
            <a:br>
              <a:rPr lang="it-IT" sz="1200" dirty="0">
                <a:solidFill>
                  <a:schemeClr val="bg1"/>
                </a:solidFill>
              </a:rPr>
            </a:br>
            <a:r>
              <a:rPr lang="it-IT" sz="1200" dirty="0">
                <a:solidFill>
                  <a:schemeClr val="bg1"/>
                </a:solidFill>
              </a:rPr>
              <a:t>TREND RISPOSTE AGGREGATE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1637" y="56432"/>
            <a:ext cx="8646971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lnSpc>
                <a:spcPct val="90000"/>
              </a:lnSpc>
              <a:spcBef>
                <a:spcPts val="408"/>
              </a:spcBef>
            </a:pPr>
            <a:r>
              <a:rPr lang="it-IT" sz="2800" b="1" kern="0" cap="none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L’agenda delle priorità degli italiani</a:t>
            </a:r>
            <a:endParaRPr lang="en-GB" sz="2800" b="1" kern="0" cap="none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619852" y="1118380"/>
            <a:ext cx="45719" cy="3559128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02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11637" y="508636"/>
            <a:ext cx="8646971" cy="332399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Qual e’ il problema più urgente da risolvere nella SUA ZONA </a:t>
            </a:r>
            <a:r>
              <a:rPr lang="it-IT" sz="1200" dirty="0" err="1">
                <a:solidFill>
                  <a:schemeClr val="bg1"/>
                </a:solidFill>
              </a:rPr>
              <a:t>DI</a:t>
            </a:r>
            <a:r>
              <a:rPr lang="it-IT" sz="1200" dirty="0">
                <a:solidFill>
                  <a:schemeClr val="bg1"/>
                </a:solidFill>
              </a:rPr>
              <a:t> RESIDENZA?</a:t>
            </a:r>
            <a:br>
              <a:rPr lang="it-IT" sz="1200" dirty="0">
                <a:solidFill>
                  <a:schemeClr val="bg1"/>
                </a:solidFill>
              </a:rPr>
            </a:br>
            <a:r>
              <a:rPr lang="it-IT" sz="1200" dirty="0">
                <a:solidFill>
                  <a:schemeClr val="bg1"/>
                </a:solidFill>
              </a:rPr>
              <a:t>TREND RISPOSTE AGGREGATE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11637" y="56432"/>
            <a:ext cx="8646971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lnSpc>
                <a:spcPct val="90000"/>
              </a:lnSpc>
              <a:spcBef>
                <a:spcPts val="408"/>
              </a:spcBef>
            </a:pPr>
            <a:r>
              <a:rPr lang="it-IT" sz="2800" b="1" kern="0" cap="none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L’agenda delle priorità degli italiani</a:t>
            </a:r>
            <a:endParaRPr lang="en-GB" sz="2800" b="1" kern="0" cap="none" dirty="0">
              <a:solidFill>
                <a:prstClr val="white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24598" y="4534002"/>
            <a:ext cx="6718075" cy="318287"/>
          </a:xfrm>
        </p:spPr>
        <p:txBody>
          <a:bodyPr/>
          <a:lstStyle/>
          <a:p>
            <a:r>
              <a:rPr lang="en-GB" dirty="0"/>
              <a:t>Base: </a:t>
            </a:r>
            <a:r>
              <a:rPr lang="en-GB" dirty="0" err="1"/>
              <a:t>totale</a:t>
            </a:r>
            <a:r>
              <a:rPr lang="en-GB" dirty="0"/>
              <a:t> </a:t>
            </a:r>
            <a:r>
              <a:rPr lang="en-GB" dirty="0" err="1"/>
              <a:t>casi</a:t>
            </a:r>
            <a:r>
              <a:rPr lang="en-GB" dirty="0"/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613332" y="971354"/>
            <a:ext cx="45719" cy="3706154"/>
          </a:xfrm>
          <a:prstGeom prst="rect">
            <a:avLst/>
          </a:pr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rtlCol="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B81CAF4A-1A16-4A52-9498-AA73B1AB9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2662285"/>
              </p:ext>
            </p:extLst>
          </p:nvPr>
        </p:nvGraphicFramePr>
        <p:xfrm>
          <a:off x="129397" y="947206"/>
          <a:ext cx="8798944" cy="369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3058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 txBox="1">
            <a:spLocks noChangeArrowheads="1"/>
          </p:cNvSpPr>
          <p:nvPr/>
        </p:nvSpPr>
        <p:spPr bwMode="auto">
          <a:xfrm>
            <a:off x="1666877" y="80963"/>
            <a:ext cx="6105525" cy="458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24236" eaLnBrk="1" hangingPunct="1">
              <a:lnSpc>
                <a:spcPct val="90000"/>
              </a:lnSpc>
              <a:defRPr/>
            </a:pPr>
            <a:endParaRPr lang="en-US" altLang="it-IT" sz="1500" b="1" dirty="0">
              <a:solidFill>
                <a:srgbClr val="222223"/>
              </a:solidFill>
              <a:latin typeface="Calibri" pitchFamily="34" charset="0"/>
            </a:endParaRPr>
          </a:p>
        </p:txBody>
      </p:sp>
      <p:sp>
        <p:nvSpPr>
          <p:cNvPr id="11" name="CasellaDiTesto 8">
            <a:extLst>
              <a:ext uri="{FF2B5EF4-FFF2-40B4-BE49-F238E27FC236}">
                <a16:creationId xmlns:a16="http://schemas.microsoft.com/office/drawing/2014/main" id="{3CBFF0AF-E28E-47E2-AF3A-900B73C36317}"/>
              </a:ext>
            </a:extLst>
          </p:cNvPr>
          <p:cNvSpPr txBox="1"/>
          <p:nvPr/>
        </p:nvSpPr>
        <p:spPr>
          <a:xfrm>
            <a:off x="304917" y="159565"/>
            <a:ext cx="8747950" cy="3877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 kern="0" cap="none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  <a:lvl2pPr marL="324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/>
            </a:lvl2pPr>
            <a:lvl3pPr marL="186802" indent="-18680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3pPr>
            <a:lvl4pPr marL="431911" indent="-1911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/>
            </a:lvl4pPr>
            <a:lvl5pPr marL="606834" indent="-17600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5pPr>
            <a:lvl6pPr marL="2541775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300391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6605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928198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it-IT" dirty="0"/>
              <a:t>La penisola che non c’è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CC274AA1-62C7-4F36-AAFE-10C673E79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056" y="4937521"/>
            <a:ext cx="2924049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924236" eaLnBrk="0" hangingPunct="0">
              <a:spcBef>
                <a:spcPct val="20000"/>
              </a:spcBef>
              <a:defRPr/>
            </a:pPr>
            <a:r>
              <a:rPr lang="it-IT" sz="750" dirty="0">
                <a:solidFill>
                  <a:prstClr val="white"/>
                </a:solidFill>
                <a:latin typeface="Calibri"/>
                <a:ea typeface="ＭＳ Ｐゴシック" pitchFamily="-109" charset="-128"/>
              </a:rPr>
              <a:t>Fonte: </a:t>
            </a:r>
            <a:r>
              <a:rPr lang="it-IT" sz="750" dirty="0" err="1">
                <a:solidFill>
                  <a:prstClr val="white"/>
                </a:solidFill>
                <a:latin typeface="Calibri"/>
                <a:ea typeface="ＭＳ Ｐゴシック" pitchFamily="-109" charset="-128"/>
              </a:rPr>
              <a:t>Ipsos</a:t>
            </a:r>
            <a:r>
              <a:rPr lang="it-IT" sz="750" dirty="0">
                <a:solidFill>
                  <a:prstClr val="white"/>
                </a:solidFill>
                <a:latin typeface="Calibri"/>
                <a:ea typeface="ＭＳ Ｐゴシック" pitchFamily="-109" charset="-128"/>
              </a:rPr>
              <a:t> per Corriere della Sera – 31 Agosto 2018</a:t>
            </a:r>
            <a:endParaRPr lang="en-GB" sz="750" dirty="0">
              <a:solidFill>
                <a:prstClr val="white"/>
              </a:solidFill>
              <a:latin typeface="Calibri"/>
              <a:ea typeface="ＭＳ Ｐゴシック" pitchFamily="-109" charset="-128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F84493D-7B1F-4FF9-96A1-85ACC6332CFE}"/>
              </a:ext>
            </a:extLst>
          </p:cNvPr>
          <p:cNvSpPr txBox="1"/>
          <p:nvPr/>
        </p:nvSpPr>
        <p:spPr>
          <a:xfrm>
            <a:off x="8899273" y="4891586"/>
            <a:ext cx="307188" cy="238005"/>
          </a:xfrm>
          <a:prstGeom prst="rect">
            <a:avLst/>
          </a:prstGeom>
        </p:spPr>
        <p:txBody>
          <a:bodyPr vert="horz" wrap="none" lIns="0" tIns="0" rIns="0" bIns="0" rtlCol="0" anchor="b">
            <a:normAutofit/>
          </a:bodyPr>
          <a:lstStyle/>
          <a:p>
            <a:pPr defTabSz="924259">
              <a:lnSpc>
                <a:spcPct val="85000"/>
              </a:lnSpc>
              <a:spcBef>
                <a:spcPts val="204"/>
              </a:spcBef>
            </a:pPr>
            <a:fld id="{01990C03-C3A3-48FE-AF6D-3AE397C89625}" type="slidenum">
              <a:rPr lang="en-GB" sz="800">
                <a:solidFill>
                  <a:srgbClr val="888B8D"/>
                </a:solidFill>
                <a:latin typeface="Calibri"/>
              </a:rPr>
              <a:pPr defTabSz="924259">
                <a:lnSpc>
                  <a:spcPct val="85000"/>
                </a:lnSpc>
                <a:spcBef>
                  <a:spcPts val="204"/>
                </a:spcBef>
              </a:pPr>
              <a:t>15</a:t>
            </a:fld>
            <a:endParaRPr lang="en-GB" sz="800" dirty="0">
              <a:solidFill>
                <a:srgbClr val="888B8D"/>
              </a:solidFill>
              <a:latin typeface="Calibri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647EF1-522E-4C05-9688-D87EEBE3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74" y="1202343"/>
            <a:ext cx="4038626" cy="13668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EF98C8-D73E-43AC-B0E4-C7F4BF11B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6402" y="943171"/>
            <a:ext cx="4192871" cy="388787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CBCB7E9-7B9C-422D-969E-D5B3EC736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9" b="98005" l="3800" r="97200">
                        <a14:foregroundMark x1="31600" y1="4738" x2="31600" y2="4738"/>
                        <a14:foregroundMark x1="7800" y1="26683" x2="7800" y2="26683"/>
                        <a14:foregroundMark x1="6600" y1="92519" x2="6600" y2="92519"/>
                        <a14:foregroundMark x1="9400" y1="91521" x2="9800" y2="91771"/>
                        <a14:foregroundMark x1="19800" y1="94015" x2="19800" y2="94015"/>
                        <a14:foregroundMark x1="3800" y1="94015" x2="3800" y2="94015"/>
                        <a14:foregroundMark x1="33800" y1="98005" x2="33800" y2="98005"/>
                        <a14:foregroundMark x1="90600" y1="14713" x2="90600" y2="14713"/>
                        <a14:foregroundMark x1="97200" y1="15711" x2="97200" y2="15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0832" y="2903007"/>
            <a:ext cx="3778250" cy="2345087"/>
          </a:xfrm>
          <a:prstGeom prst="rect">
            <a:avLst/>
          </a:prstGeom>
        </p:spPr>
      </p:pic>
      <p:sp>
        <p:nvSpPr>
          <p:cNvPr id="9" name="object 38">
            <a:extLst>
              <a:ext uri="{FF2B5EF4-FFF2-40B4-BE49-F238E27FC236}">
                <a16:creationId xmlns:a16="http://schemas.microsoft.com/office/drawing/2014/main" id="{7BBFB483-8286-45A8-92D1-77C4BC0A3591}"/>
              </a:ext>
            </a:extLst>
          </p:cNvPr>
          <p:cNvSpPr txBox="1">
            <a:spLocks/>
          </p:cNvSpPr>
          <p:nvPr/>
        </p:nvSpPr>
        <p:spPr>
          <a:xfrm>
            <a:off x="304917" y="611875"/>
            <a:ext cx="4063573" cy="1661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ts val="408"/>
              </a:spcBef>
              <a:buNone/>
              <a:tabLst/>
              <a:defRPr sz="12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Siamo la nazione dove la «percezione» è più lontana dai fatti </a:t>
            </a:r>
          </a:p>
        </p:txBody>
      </p:sp>
    </p:spTree>
    <p:extLst>
      <p:ext uri="{BB962C8B-B14F-4D97-AF65-F5344CB8AC3E}">
        <p14:creationId xmlns:p14="http://schemas.microsoft.com/office/powerpoint/2010/main" val="570121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8">
            <a:extLst>
              <a:ext uri="{FF2B5EF4-FFF2-40B4-BE49-F238E27FC236}">
                <a16:creationId xmlns:a16="http://schemas.microsoft.com/office/drawing/2014/main" id="{6656B75D-D1CB-43E1-AF53-051B491857D5}"/>
              </a:ext>
            </a:extLst>
          </p:cNvPr>
          <p:cNvSpPr txBox="1">
            <a:spLocks/>
          </p:cNvSpPr>
          <p:nvPr/>
        </p:nvSpPr>
        <p:spPr>
          <a:xfrm>
            <a:off x="147113" y="108968"/>
            <a:ext cx="8996887" cy="3933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 kern="0" cap="none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  <a:lvl2pPr marL="324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/>
            </a:lvl2pPr>
            <a:lvl3pPr marL="186802" indent="-18680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3pPr>
            <a:lvl4pPr marL="431911" indent="-1911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/>
            </a:lvl4pPr>
            <a:lvl5pPr marL="606834" indent="-17600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5pPr>
            <a:lvl6pPr marL="2541775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300391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6605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928198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it-IT" dirty="0"/>
              <a:t>La penisola che non c’è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D0202EB-6C48-407A-8151-2866338F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886" y="4726263"/>
            <a:ext cx="864229" cy="15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defTabSz="415859" eaLnBrk="0" hangingPunct="0">
              <a:spcBef>
                <a:spcPct val="20000"/>
              </a:spcBef>
              <a:defRPr/>
            </a:pPr>
            <a:r>
              <a:rPr lang="it-IT" sz="500" dirty="0">
                <a:solidFill>
                  <a:srgbClr val="222223"/>
                </a:solidFill>
                <a:latin typeface="Arial" panose="020B0604020202020204" pitchFamily="34" charset="0"/>
                <a:ea typeface="ＭＳ Ｐゴシック" pitchFamily="-109" charset="-128"/>
                <a:cs typeface="Arial" panose="020B0604020202020204" pitchFamily="34" charset="0"/>
              </a:rPr>
              <a:t>Fonte: Banca dati Ipsos</a:t>
            </a:r>
            <a:endParaRPr lang="en-GB" sz="500" dirty="0">
              <a:solidFill>
                <a:srgbClr val="222223"/>
              </a:solidFill>
              <a:latin typeface="Arial" panose="020B0604020202020204" pitchFamily="34" charset="0"/>
              <a:ea typeface="ＭＳ Ｐゴシック" pitchFamily="-109" charset="-128"/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AC0E0BC-8A23-47C7-9457-2517685AD24A}"/>
              </a:ext>
            </a:extLst>
          </p:cNvPr>
          <p:cNvGrpSpPr/>
          <p:nvPr/>
        </p:nvGrpSpPr>
        <p:grpSpPr>
          <a:xfrm>
            <a:off x="559967" y="1118938"/>
            <a:ext cx="4108286" cy="1686662"/>
            <a:chOff x="7124314" y="446019"/>
            <a:chExt cx="4851814" cy="2092609"/>
          </a:xfrm>
        </p:grpSpPr>
        <p:pic>
          <p:nvPicPr>
            <p:cNvPr id="15" name="Segnaposto immagine 14">
              <a:extLst>
                <a:ext uri="{FF2B5EF4-FFF2-40B4-BE49-F238E27FC236}">
                  <a16:creationId xmlns:a16="http://schemas.microsoft.com/office/drawing/2014/main" id="{CC62963E-A5FF-48BE-809D-8B16D762F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5" t="10913" r="3535"/>
            <a:stretch/>
          </p:blipFill>
          <p:spPr>
            <a:xfrm>
              <a:off x="7124314" y="744592"/>
              <a:ext cx="3326958" cy="1794036"/>
            </a:xfrm>
            <a:prstGeom prst="rect">
              <a:avLst/>
            </a:prstGeom>
          </p:spPr>
        </p:pic>
        <p:sp>
          <p:nvSpPr>
            <p:cNvPr id="20" name="Segnaposto testo 7">
              <a:extLst>
                <a:ext uri="{FF2B5EF4-FFF2-40B4-BE49-F238E27FC236}">
                  <a16:creationId xmlns:a16="http://schemas.microsoft.com/office/drawing/2014/main" id="{6F8A4829-CFDD-43E7-934E-89F96F1F9520}"/>
                </a:ext>
              </a:extLst>
            </p:cNvPr>
            <p:cNvSpPr txBox="1">
              <a:spLocks/>
            </p:cNvSpPr>
            <p:nvPr/>
          </p:nvSpPr>
          <p:spPr>
            <a:xfrm>
              <a:off x="7124315" y="446019"/>
              <a:ext cx="3326958" cy="344780"/>
            </a:xfrm>
            <a:prstGeom prst="rect">
              <a:avLst/>
            </a:prstGeom>
            <a:solidFill>
              <a:srgbClr val="1B365D"/>
            </a:solidFill>
          </p:spPr>
          <p:txBody>
            <a:bodyPr vert="horz" lIns="55091" tIns="0" rIns="18363" bIns="0" rtlCol="0" anchor="ctr">
              <a:normAutofit/>
            </a:bodyPr>
            <a:lstStyle>
              <a:lvl1pPr marL="0" indent="0" algn="l" defTabSz="1232345" rtl="0" eaLnBrk="1" latinLnBrk="0" hangingPunct="1">
                <a:lnSpc>
                  <a:spcPct val="80000"/>
                </a:lnSpc>
                <a:spcBef>
                  <a:spcPts val="1088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2133" kern="1200" cap="all" baseline="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37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Quanti sono </a:t>
              </a:r>
              <a:r>
                <a:rPr lang="fr-FR" sz="1637" b="1" dirty="0" err="1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gli</a:t>
              </a:r>
              <a:r>
                <a:rPr lang="fr-FR" sz="1637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fr-FR" sz="1637" b="1" dirty="0" err="1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immigrati</a:t>
              </a:r>
              <a:r>
                <a:rPr lang="fr-FR" sz="1637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?</a:t>
              </a:r>
            </a:p>
          </p:txBody>
        </p:sp>
        <p:sp>
          <p:nvSpPr>
            <p:cNvPr id="13" name="Segnaposto testo 3">
              <a:extLst>
                <a:ext uri="{FF2B5EF4-FFF2-40B4-BE49-F238E27FC236}">
                  <a16:creationId xmlns:a16="http://schemas.microsoft.com/office/drawing/2014/main" id="{ECD1C0D8-EE0C-4E63-B62A-2C29E893BA57}"/>
                </a:ext>
              </a:extLst>
            </p:cNvPr>
            <p:cNvSpPr txBox="1">
              <a:spLocks/>
            </p:cNvSpPr>
            <p:nvPr/>
          </p:nvSpPr>
          <p:spPr>
            <a:xfrm>
              <a:off x="10033359" y="1489057"/>
              <a:ext cx="1942769" cy="1047276"/>
            </a:xfrm>
            <a:prstGeom prst="rect">
              <a:avLst/>
            </a:prstGeom>
            <a:solidFill>
              <a:srgbClr val="1B365D"/>
            </a:solidFill>
          </p:spPr>
          <p:txBody>
            <a:bodyPr vert="horz" lIns="55091" tIns="0" rIns="18363" bIns="0" rtlCol="0" anchor="ctr">
              <a:normAutofit/>
            </a:bodyPr>
            <a:lstStyle>
              <a:lvl1pPr marL="0" indent="0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1600" kern="1200" cap="none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683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PERCEPITO:</a:t>
              </a: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fr-FR" sz="1956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30%</a:t>
              </a:r>
            </a:p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683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REALE (2014):</a:t>
              </a: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fr-FR" sz="1956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7%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18DEE7D9-B6D9-40D3-BF04-C498008DB924}"/>
              </a:ext>
            </a:extLst>
          </p:cNvPr>
          <p:cNvGrpSpPr/>
          <p:nvPr/>
        </p:nvGrpSpPr>
        <p:grpSpPr>
          <a:xfrm>
            <a:off x="5020267" y="992300"/>
            <a:ext cx="3822944" cy="1756820"/>
            <a:chOff x="7109308" y="2636715"/>
            <a:chExt cx="4852835" cy="1988312"/>
          </a:xfrm>
        </p:grpSpPr>
        <p:pic>
          <p:nvPicPr>
            <p:cNvPr id="19" name="Segnaposto immagine 16">
              <a:extLst>
                <a:ext uri="{FF2B5EF4-FFF2-40B4-BE49-F238E27FC236}">
                  <a16:creationId xmlns:a16="http://schemas.microsoft.com/office/drawing/2014/main" id="{E4569E08-FE59-4456-95A7-1124C2695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2" r="4762" b="12361"/>
            <a:stretch/>
          </p:blipFill>
          <p:spPr>
            <a:xfrm>
              <a:off x="7109308" y="2849481"/>
              <a:ext cx="3341964" cy="1772659"/>
            </a:xfrm>
            <a:prstGeom prst="rect">
              <a:avLst/>
            </a:prstGeom>
          </p:spPr>
        </p:pic>
        <p:sp>
          <p:nvSpPr>
            <p:cNvPr id="21" name="Segnaposto testo 8">
              <a:extLst>
                <a:ext uri="{FF2B5EF4-FFF2-40B4-BE49-F238E27FC236}">
                  <a16:creationId xmlns:a16="http://schemas.microsoft.com/office/drawing/2014/main" id="{7B6FC224-CCA0-401A-A90A-EC5888CEF9CA}"/>
                </a:ext>
              </a:extLst>
            </p:cNvPr>
            <p:cNvSpPr txBox="1">
              <a:spLocks/>
            </p:cNvSpPr>
            <p:nvPr/>
          </p:nvSpPr>
          <p:spPr>
            <a:xfrm>
              <a:off x="7109308" y="2636715"/>
              <a:ext cx="3341964" cy="344780"/>
            </a:xfrm>
            <a:prstGeom prst="rect">
              <a:avLst/>
            </a:prstGeom>
            <a:solidFill>
              <a:srgbClr val="F1BE48"/>
            </a:solidFill>
          </p:spPr>
          <p:txBody>
            <a:bodyPr vert="horz" lIns="55091" tIns="0" rIns="18363" bIns="0" rtlCol="0" anchor="ctr">
              <a:normAutofit fontScale="92500"/>
            </a:bodyPr>
            <a:lstStyle>
              <a:lvl1pPr marL="0" indent="0" algn="l" defTabSz="1232345" rtl="0" eaLnBrk="1" latinLnBrk="0" hangingPunct="1">
                <a:lnSpc>
                  <a:spcPct val="80000"/>
                </a:lnSpc>
                <a:spcBef>
                  <a:spcPts val="1088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2133" kern="1200" cap="all" baseline="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800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QUANTI SONO I DISOCCUPATI?</a:t>
              </a:r>
            </a:p>
          </p:txBody>
        </p:sp>
        <p:sp>
          <p:nvSpPr>
            <p:cNvPr id="14" name="Segnaposto testo 4">
              <a:extLst>
                <a:ext uri="{FF2B5EF4-FFF2-40B4-BE49-F238E27FC236}">
                  <a16:creationId xmlns:a16="http://schemas.microsoft.com/office/drawing/2014/main" id="{14C9BF18-18C6-4925-ACF9-1AD54EEC7474}"/>
                </a:ext>
              </a:extLst>
            </p:cNvPr>
            <p:cNvSpPr txBox="1">
              <a:spLocks/>
            </p:cNvSpPr>
            <p:nvPr/>
          </p:nvSpPr>
          <p:spPr>
            <a:xfrm>
              <a:off x="10019374" y="3577751"/>
              <a:ext cx="1942769" cy="1047276"/>
            </a:xfrm>
            <a:prstGeom prst="rect">
              <a:avLst/>
            </a:prstGeom>
            <a:solidFill>
              <a:srgbClr val="F1BE48"/>
            </a:solidFill>
          </p:spPr>
          <p:txBody>
            <a:bodyPr vert="horz" lIns="55091" tIns="0" rIns="18363" bIns="0" rtlCol="0" anchor="ctr">
              <a:normAutofit fontScale="92500"/>
            </a:bodyPr>
            <a:lstStyle>
              <a:lvl1pPr marL="0" indent="0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1600" kern="1200" cap="none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PERCEPITO: </a:t>
              </a:r>
              <a:r>
                <a:rPr lang="fr-FR" sz="21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49%</a:t>
              </a:r>
              <a:endParaRPr lang="fr-FR" sz="1800" b="1" cap="all" dirty="0">
                <a:solidFill>
                  <a:sysClr val="window" lastClr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REALE (2014): </a:t>
              </a:r>
              <a:r>
                <a:rPr lang="fr-FR" sz="21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12%</a:t>
              </a:r>
              <a:endParaRPr lang="fr-FR" sz="1800" b="1" cap="all" dirty="0">
                <a:solidFill>
                  <a:sysClr val="window" lastClr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74C7A7FF-18C2-4952-949D-50AD7B452196}"/>
              </a:ext>
            </a:extLst>
          </p:cNvPr>
          <p:cNvGrpSpPr/>
          <p:nvPr/>
        </p:nvGrpSpPr>
        <p:grpSpPr>
          <a:xfrm>
            <a:off x="2671011" y="3046252"/>
            <a:ext cx="4180528" cy="1680011"/>
            <a:chOff x="7118897" y="4718773"/>
            <a:chExt cx="4883390" cy="2037185"/>
          </a:xfrm>
        </p:grpSpPr>
        <p:pic>
          <p:nvPicPr>
            <p:cNvPr id="23" name="Segnaposto immagine 18">
              <a:extLst>
                <a:ext uri="{FF2B5EF4-FFF2-40B4-BE49-F238E27FC236}">
                  <a16:creationId xmlns:a16="http://schemas.microsoft.com/office/drawing/2014/main" id="{CC9F69F2-C23A-4C56-AC66-2BDCE7AE7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0" b="7030"/>
            <a:stretch/>
          </p:blipFill>
          <p:spPr>
            <a:xfrm>
              <a:off x="7118897" y="5040409"/>
              <a:ext cx="3341964" cy="1715549"/>
            </a:xfrm>
            <a:prstGeom prst="rect">
              <a:avLst/>
            </a:prstGeom>
          </p:spPr>
        </p:pic>
        <p:sp>
          <p:nvSpPr>
            <p:cNvPr id="24" name="Segnaposto testo 11">
              <a:extLst>
                <a:ext uri="{FF2B5EF4-FFF2-40B4-BE49-F238E27FC236}">
                  <a16:creationId xmlns:a16="http://schemas.microsoft.com/office/drawing/2014/main" id="{A9FBC333-6FB7-4A9E-ABD3-E9BD0061B0A8}"/>
                </a:ext>
              </a:extLst>
            </p:cNvPr>
            <p:cNvSpPr txBox="1">
              <a:spLocks/>
            </p:cNvSpPr>
            <p:nvPr/>
          </p:nvSpPr>
          <p:spPr>
            <a:xfrm>
              <a:off x="7118897" y="4718773"/>
              <a:ext cx="3341964" cy="344780"/>
            </a:xfrm>
            <a:prstGeom prst="rect">
              <a:avLst/>
            </a:prstGeom>
            <a:solidFill>
              <a:srgbClr val="007681"/>
            </a:solidFill>
          </p:spPr>
          <p:txBody>
            <a:bodyPr vert="horz" lIns="55091" tIns="0" rIns="18363" bIns="0" rtlCol="0" anchor="ctr">
              <a:normAutofit/>
            </a:bodyPr>
            <a:lstStyle>
              <a:lvl1pPr marL="0" indent="0" algn="l" defTabSz="1232345" rtl="0" eaLnBrk="1" latinLnBrk="0" hangingPunct="1">
                <a:lnSpc>
                  <a:spcPct val="80000"/>
                </a:lnSpc>
                <a:spcBef>
                  <a:spcPts val="1088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2133" kern="1200" cap="all" baseline="0" dirty="0" smtClean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683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Quanti sono </a:t>
              </a:r>
              <a:r>
                <a:rPr lang="fr-FR" sz="1683" b="1" dirty="0" err="1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gli</a:t>
              </a:r>
              <a:r>
                <a:rPr lang="fr-FR" sz="1683" b="1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over 65?</a:t>
              </a:r>
            </a:p>
          </p:txBody>
        </p:sp>
        <p:sp>
          <p:nvSpPr>
            <p:cNvPr id="22" name="Segnaposto testo 9">
              <a:extLst>
                <a:ext uri="{FF2B5EF4-FFF2-40B4-BE49-F238E27FC236}">
                  <a16:creationId xmlns:a16="http://schemas.microsoft.com/office/drawing/2014/main" id="{4E53A024-AB0F-4BB5-BE9A-4ACF1CDD234A}"/>
                </a:ext>
              </a:extLst>
            </p:cNvPr>
            <p:cNvSpPr txBox="1">
              <a:spLocks/>
            </p:cNvSpPr>
            <p:nvPr/>
          </p:nvSpPr>
          <p:spPr>
            <a:xfrm>
              <a:off x="10059518" y="5708682"/>
              <a:ext cx="1942769" cy="1047276"/>
            </a:xfrm>
            <a:prstGeom prst="rect">
              <a:avLst/>
            </a:prstGeom>
            <a:solidFill>
              <a:srgbClr val="007681"/>
            </a:solidFill>
          </p:spPr>
          <p:txBody>
            <a:bodyPr vert="horz" lIns="55091" tIns="0" rIns="18363" bIns="0" rtlCol="0" anchor="ctr">
              <a:normAutofit lnSpcReduction="10000"/>
            </a:bodyPr>
            <a:lstStyle>
              <a:lvl1pPr marL="0" indent="0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None/>
                <a:defRPr lang="en-US" sz="1600" kern="1200" cap="none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3459" indent="-182838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49063" indent="-249063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75867" indent="-254822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9092" indent="-234666" algn="l" defTabSz="1232345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400"/>
                </a:spcAft>
                <a:buSzPct val="85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88949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05121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621292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37466" indent="-308086" algn="l" defTabSz="123234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PERCEPITO: </a:t>
              </a:r>
              <a:r>
                <a:rPr lang="fr-FR" sz="21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48%</a:t>
              </a:r>
              <a:endParaRPr lang="fr-FR" sz="1800" b="1" cap="all" dirty="0">
                <a:solidFill>
                  <a:sysClr val="window" lastClr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defTabSz="924216">
                <a:lnSpc>
                  <a:spcPct val="80000"/>
                </a:lnSpc>
                <a:spcBef>
                  <a:spcPts val="816"/>
                </a:spcBef>
                <a:spcAft>
                  <a:spcPts val="300"/>
                </a:spcAft>
                <a:defRPr/>
              </a:pPr>
              <a:r>
                <a:rPr lang="fr-FR" sz="18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REALE (2014): </a:t>
              </a:r>
              <a:r>
                <a:rPr lang="fr-FR" sz="2100" b="1" cap="all" dirty="0">
                  <a:solidFill>
                    <a:sysClr val="window" lastClr="FFFFFF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21%</a:t>
              </a:r>
              <a:endParaRPr lang="fr-FR" sz="1800" b="1" cap="all" dirty="0">
                <a:solidFill>
                  <a:sysClr val="window" lastClr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5AFD93-8751-4244-B36C-5FEF94E70C26}"/>
              </a:ext>
            </a:extLst>
          </p:cNvPr>
          <p:cNvSpPr txBox="1"/>
          <p:nvPr/>
        </p:nvSpPr>
        <p:spPr>
          <a:xfrm>
            <a:off x="6887751" y="4647936"/>
            <a:ext cx="1530466" cy="36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6368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8A9A215B-C284-4DA8-A8B8-FF6B8733B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7513348"/>
              </p:ext>
            </p:extLst>
          </p:nvPr>
        </p:nvGraphicFramePr>
        <p:xfrm>
          <a:off x="205274" y="783771"/>
          <a:ext cx="8586302" cy="3895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tangolo 6">
            <a:extLst>
              <a:ext uri="{FF2B5EF4-FFF2-40B4-BE49-F238E27FC236}">
                <a16:creationId xmlns:a16="http://schemas.microsoft.com/office/drawing/2014/main" id="{981A359A-7EDF-4918-BD41-3013E1E64024}"/>
              </a:ext>
            </a:extLst>
          </p:cNvPr>
          <p:cNvSpPr/>
          <p:nvPr/>
        </p:nvSpPr>
        <p:spPr>
          <a:xfrm>
            <a:off x="205274" y="141214"/>
            <a:ext cx="5344626" cy="3227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</a:pPr>
            <a:r>
              <a:rPr lang="it-IT" sz="2800" b="1" kern="0" dirty="0">
                <a:solidFill>
                  <a:prstClr val="white"/>
                </a:solidFill>
                <a:latin typeface="Calibri"/>
                <a:ea typeface="+mj-ea"/>
                <a:cs typeface="+mj-cs"/>
              </a:rPr>
              <a:t>Le preoccupazioni controfattuali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A016E10-DF95-45FB-BFBB-377F07FCC00E}"/>
              </a:ext>
            </a:extLst>
          </p:cNvPr>
          <p:cNvSpPr/>
          <p:nvPr/>
        </p:nvSpPr>
        <p:spPr>
          <a:xfrm>
            <a:off x="6629401" y="102322"/>
            <a:ext cx="1924050" cy="29065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% WORRIED ABOUT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283B7DC-8216-4A8A-BC41-207BFEB41C5C}"/>
              </a:ext>
            </a:extLst>
          </p:cNvPr>
          <p:cNvSpPr/>
          <p:nvPr/>
        </p:nvSpPr>
        <p:spPr>
          <a:xfrm>
            <a:off x="7292913" y="464014"/>
            <a:ext cx="1260538" cy="307777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MIGRATION 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0" descr="IPSOS_GAMECHANGERS_blue.png">
            <a:extLst>
              <a:ext uri="{FF2B5EF4-FFF2-40B4-BE49-F238E27FC236}">
                <a16:creationId xmlns:a16="http://schemas.microsoft.com/office/drawing/2014/main" id="{FFA987A6-8F49-45B7-B97B-1093FE8AAF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8" t="-9671" b="-1"/>
          <a:stretch/>
        </p:blipFill>
        <p:spPr>
          <a:xfrm>
            <a:off x="244720" y="4476749"/>
            <a:ext cx="502323" cy="47390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98976E48-67EA-4D6B-8FE2-BDD61A0D5615}"/>
              </a:ext>
            </a:extLst>
          </p:cNvPr>
          <p:cNvSpPr/>
          <p:nvPr/>
        </p:nvSpPr>
        <p:spPr>
          <a:xfrm>
            <a:off x="2948474" y="674615"/>
            <a:ext cx="1757090" cy="2906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N. OF MIGRANTS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EF0AEC7-EEDD-431D-A715-FB89B0E46B28}"/>
              </a:ext>
            </a:extLst>
          </p:cNvPr>
          <p:cNvSpPr/>
          <p:nvPr/>
        </p:nvSpPr>
        <p:spPr>
          <a:xfrm>
            <a:off x="2948474" y="1001279"/>
            <a:ext cx="2633175" cy="27699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MEDITERRENEAN SEA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8">
            <a:extLst>
              <a:ext uri="{FF2B5EF4-FFF2-40B4-BE49-F238E27FC236}">
                <a16:creationId xmlns:a16="http://schemas.microsoft.com/office/drawing/2014/main" id="{6656B75D-D1CB-43E1-AF53-051B491857D5}"/>
              </a:ext>
            </a:extLst>
          </p:cNvPr>
          <p:cNvSpPr txBox="1">
            <a:spLocks/>
          </p:cNvSpPr>
          <p:nvPr/>
        </p:nvSpPr>
        <p:spPr>
          <a:xfrm>
            <a:off x="147113" y="111738"/>
            <a:ext cx="8996887" cy="3877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 kern="0" cap="none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  <a:lvl2pPr marL="324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/>
            </a:lvl2pPr>
            <a:lvl3pPr marL="186802" indent="-18680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3pPr>
            <a:lvl4pPr marL="431911" indent="-1911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/>
            </a:lvl4pPr>
            <a:lvl5pPr marL="606834" indent="-17600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5pPr>
            <a:lvl6pPr marL="2541775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300391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6605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928198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it-IT" dirty="0"/>
              <a:t>La qualità della vita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13FC75D-9CC3-4267-A1D2-34046BC08D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7113" y="740341"/>
            <a:ext cx="2914650" cy="2555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408"/>
              </a:spcBef>
              <a:buNone/>
              <a:tabLst/>
              <a:defRPr sz="12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Giudizi positivi 2009-2019</a:t>
            </a:r>
          </a:p>
        </p:txBody>
      </p:sp>
      <p:graphicFrame>
        <p:nvGraphicFramePr>
          <p:cNvPr id="25" name="Object 5">
            <a:extLst>
              <a:ext uri="{FF2B5EF4-FFF2-40B4-BE49-F238E27FC236}">
                <a16:creationId xmlns:a16="http://schemas.microsoft.com/office/drawing/2014/main" id="{2AE4A076-20EB-4CF2-884A-38C1D0C36B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842578"/>
              </p:ext>
            </p:extLst>
          </p:nvPr>
        </p:nvGraphicFramePr>
        <p:xfrm>
          <a:off x="174171" y="1150938"/>
          <a:ext cx="8744858" cy="3656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425819F-DBA1-40BA-A56B-6AFCBC2954CF}"/>
              </a:ext>
            </a:extLst>
          </p:cNvPr>
          <p:cNvSpPr txBox="1"/>
          <p:nvPr/>
        </p:nvSpPr>
        <p:spPr>
          <a:xfrm>
            <a:off x="6887751" y="4647936"/>
            <a:ext cx="1530466" cy="36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62681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8">
            <a:extLst>
              <a:ext uri="{FF2B5EF4-FFF2-40B4-BE49-F238E27FC236}">
                <a16:creationId xmlns:a16="http://schemas.microsoft.com/office/drawing/2014/main" id="{6656B75D-D1CB-43E1-AF53-051B491857D5}"/>
              </a:ext>
            </a:extLst>
          </p:cNvPr>
          <p:cNvSpPr txBox="1">
            <a:spLocks/>
          </p:cNvSpPr>
          <p:nvPr/>
        </p:nvSpPr>
        <p:spPr>
          <a:xfrm>
            <a:off x="147113" y="111738"/>
            <a:ext cx="8996887" cy="3877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 kern="0" cap="none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  <a:lvl2pPr marL="324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/>
            </a:lvl2pPr>
            <a:lvl3pPr marL="186802" indent="-18680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3pPr>
            <a:lvl4pPr marL="431911" indent="-1911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/>
            </a:lvl4pPr>
            <a:lvl5pPr marL="606834" indent="-17600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5pPr>
            <a:lvl6pPr marL="2541775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300391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6605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928198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 qualità della vita</a:t>
            </a:r>
          </a:p>
        </p:txBody>
      </p:sp>
      <p:pic>
        <p:nvPicPr>
          <p:cNvPr id="14" name="Picture 14" descr="C:\Users\stage_pa\Desktop\it.tif">
            <a:extLst>
              <a:ext uri="{FF2B5EF4-FFF2-40B4-BE49-F238E27FC236}">
                <a16:creationId xmlns:a16="http://schemas.microsoft.com/office/drawing/2014/main" id="{FBAF7B79-FF3E-4521-BF10-5E6969472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0000">
            <a:off x="2665810" y="313135"/>
            <a:ext cx="4108847" cy="4906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BE48C571-A1E8-4325-B3B2-4AD5FC3E3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80963"/>
            <a:ext cx="6105525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2428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2222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3" descr="C:\Users\stage_pa\Desktop\lente.tif">
            <a:extLst>
              <a:ext uri="{FF2B5EF4-FFF2-40B4-BE49-F238E27FC236}">
                <a16:creationId xmlns:a16="http://schemas.microsoft.com/office/drawing/2014/main" id="{F2A68194-F2B5-4472-92D2-4263DDBA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100000">
            <a:off x="3799285" y="-76200"/>
            <a:ext cx="1620440" cy="2275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 descr="C:\Users\stage_pa\Desktop\lente.tif">
            <a:extLst>
              <a:ext uri="{FF2B5EF4-FFF2-40B4-BE49-F238E27FC236}">
                <a16:creationId xmlns:a16="http://schemas.microsoft.com/office/drawing/2014/main" id="{2B159B67-9D68-47D4-AA67-A03B6ED85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571566">
            <a:off x="5583176" y="1560238"/>
            <a:ext cx="1749029" cy="24550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AB8555-9AFA-450D-A94D-EBC89897CCA5}"/>
              </a:ext>
            </a:extLst>
          </p:cNvPr>
          <p:cNvSpPr txBox="1"/>
          <p:nvPr/>
        </p:nvSpPr>
        <p:spPr>
          <a:xfrm>
            <a:off x="4017169" y="2139554"/>
            <a:ext cx="100846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 nord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15B8F89-0689-4140-889B-0ECCCB39B897}"/>
              </a:ext>
            </a:extLst>
          </p:cNvPr>
          <p:cNvSpPr txBox="1"/>
          <p:nvPr/>
        </p:nvSpPr>
        <p:spPr>
          <a:xfrm>
            <a:off x="4609505" y="3857602"/>
            <a:ext cx="124658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Sud e isole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33F163ED-DCC2-4894-B99B-7B8992EA863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143001" y="2787774"/>
            <a:ext cx="2345531" cy="55563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Indice 0-100 </a:t>
            </a:r>
          </a:p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giudizio totalmente negativo</a:t>
            </a:r>
          </a:p>
          <a:p>
            <a:pPr marL="0" marR="0" lvl="0" indent="0" algn="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completamente positivo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CD91767-2D2F-43CF-B198-02AE117A4AC2}"/>
              </a:ext>
            </a:extLst>
          </p:cNvPr>
          <p:cNvSpPr txBox="1"/>
          <p:nvPr/>
        </p:nvSpPr>
        <p:spPr>
          <a:xfrm>
            <a:off x="2455069" y="1481138"/>
            <a:ext cx="94178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Nord Ovest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9804E2D-F9E7-44AD-8E01-5E84946390D4}"/>
              </a:ext>
            </a:extLst>
          </p:cNvPr>
          <p:cNvSpPr txBox="1"/>
          <p:nvPr/>
        </p:nvSpPr>
        <p:spPr>
          <a:xfrm>
            <a:off x="3526631" y="808435"/>
            <a:ext cx="1001316" cy="623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2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Nord Est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725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</a:t>
            </a:r>
          </a:p>
        </p:txBody>
      </p:sp>
      <p:sp>
        <p:nvSpPr>
          <p:cNvPr id="26" name="Segnaposto numero diapositiva 1">
            <a:extLst>
              <a:ext uri="{FF2B5EF4-FFF2-40B4-BE49-F238E27FC236}">
                <a16:creationId xmlns:a16="http://schemas.microsoft.com/office/drawing/2014/main" id="{E662BF11-F3A3-45E1-A37B-02C7C86829BA}"/>
              </a:ext>
            </a:extLst>
          </p:cNvPr>
          <p:cNvSpPr txBox="1">
            <a:spLocks/>
          </p:cNvSpPr>
          <p:nvPr/>
        </p:nvSpPr>
        <p:spPr>
          <a:xfrm>
            <a:off x="8531226" y="4880372"/>
            <a:ext cx="454025" cy="161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2140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4282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6422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8564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0704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284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498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9712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A5ABBD-5093-4C0A-8834-DD3756D53EA6}" type="slidenum">
              <a:rPr lang="de-DE" sz="1050" b="1" smtClean="0">
                <a:solidFill>
                  <a:srgbClr val="888B8D">
                    <a:lumMod val="75000"/>
                  </a:srgb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pPr>
                <a:defRPr/>
              </a:pPr>
              <a:t>19</a:t>
            </a:fld>
            <a:endParaRPr lang="de-DE" sz="1050" b="1" dirty="0">
              <a:solidFill>
                <a:srgbClr val="888B8D">
                  <a:lumMod val="75000"/>
                </a:srgbClr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25C9FCA-88BC-42C1-85C6-EC3BC95B8D21}"/>
              </a:ext>
            </a:extLst>
          </p:cNvPr>
          <p:cNvSpPr txBox="1"/>
          <p:nvPr/>
        </p:nvSpPr>
        <p:spPr>
          <a:xfrm>
            <a:off x="5329238" y="2720579"/>
            <a:ext cx="941785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Centro sud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0A87333-130F-481E-8AC3-6BA0F82F6A35}"/>
              </a:ext>
            </a:extLst>
          </p:cNvPr>
          <p:cNvSpPr txBox="1"/>
          <p:nvPr/>
        </p:nvSpPr>
        <p:spPr>
          <a:xfrm>
            <a:off x="6887751" y="4647936"/>
            <a:ext cx="1530466" cy="36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77450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EE8AA274-C735-40F4-B951-EC8E97A1DEA0}"/>
              </a:ext>
            </a:extLst>
          </p:cNvPr>
          <p:cNvGrpSpPr/>
          <p:nvPr/>
        </p:nvGrpSpPr>
        <p:grpSpPr>
          <a:xfrm>
            <a:off x="-245949" y="976523"/>
            <a:ext cx="1620000" cy="3182352"/>
            <a:chOff x="224575" y="1600203"/>
            <a:chExt cx="3031960" cy="4243136"/>
          </a:xfrm>
          <a:effectLst>
            <a:glow rad="63500">
              <a:schemeClr val="accent4">
                <a:satMod val="175000"/>
                <a:alpha val="40000"/>
              </a:schemeClr>
            </a:glow>
            <a:reflection endPos="0" dist="50800" dir="5400000" sy="-100000" algn="bl" rotWithShape="0"/>
          </a:effectLst>
        </p:grpSpPr>
        <p:sp>
          <p:nvSpPr>
            <p:cNvPr id="8" name="Rettangolo con angoli in alto arrotondati 7">
              <a:extLst>
                <a:ext uri="{FF2B5EF4-FFF2-40B4-BE49-F238E27FC236}">
                  <a16:creationId xmlns:a16="http://schemas.microsoft.com/office/drawing/2014/main" id="{B3867462-3BAF-4CAF-92E9-B7287370C1C6}"/>
                </a:ext>
              </a:extLst>
            </p:cNvPr>
            <p:cNvSpPr/>
            <p:nvPr/>
          </p:nvSpPr>
          <p:spPr>
            <a:xfrm rot="10800000">
              <a:off x="224575" y="1600203"/>
              <a:ext cx="3031960" cy="424313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reflection blurRad="6350" stA="20000" endPos="31000" dir="5400000" sy="-100000" algn="bl" rotWithShape="0"/>
            </a:effectLst>
            <a:scene3d>
              <a:camera prst="isometricOffAxis2Left">
                <a:rot lat="180000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1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ccia in giù 12">
              <a:extLst>
                <a:ext uri="{FF2B5EF4-FFF2-40B4-BE49-F238E27FC236}">
                  <a16:creationId xmlns:a16="http://schemas.microsoft.com/office/drawing/2014/main" id="{108F481D-45CD-46F3-977F-0119CA40E5AF}"/>
                </a:ext>
              </a:extLst>
            </p:cNvPr>
            <p:cNvSpPr/>
            <p:nvPr/>
          </p:nvSpPr>
          <p:spPr>
            <a:xfrm>
              <a:off x="924421" y="1828798"/>
              <a:ext cx="1479884" cy="794084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  <a:scene3d>
              <a:camera prst="isometricLeftDown">
                <a:rot lat="1800000" lon="12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it-IT" sz="1600" b="1" dirty="0">
                  <a:solidFill>
                    <a:prstClr val="white"/>
                  </a:solidFill>
                  <a:latin typeface="Calibri"/>
                </a:rPr>
                <a:t>01</a:t>
              </a:r>
            </a:p>
          </p:txBody>
        </p:sp>
        <p:pic>
          <p:nvPicPr>
            <p:cNvPr id="18" name="Elemento grafico 17" descr="Utenti">
              <a:extLst>
                <a:ext uri="{FF2B5EF4-FFF2-40B4-BE49-F238E27FC236}">
                  <a16:creationId xmlns:a16="http://schemas.microsoft.com/office/drawing/2014/main" id="{6F95E2A9-830F-46D5-BE80-F5AD1F36C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71460" y="4906476"/>
              <a:ext cx="868684" cy="868684"/>
            </a:xfrm>
            <a:prstGeom prst="rect">
              <a:avLst/>
            </a:prstGeom>
            <a:scene3d>
              <a:camera prst="isometricLeftDown">
                <a:rot lat="2100000" lon="1200000" rev="0"/>
              </a:camera>
              <a:lightRig rig="threePt" dir="t"/>
            </a:scene3d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2B6A2FA-3D43-4C64-9CC0-59A7055FC237}"/>
                </a:ext>
              </a:extLst>
            </p:cNvPr>
            <p:cNvSpPr txBox="1"/>
            <p:nvPr/>
          </p:nvSpPr>
          <p:spPr>
            <a:xfrm>
              <a:off x="627627" y="2957358"/>
              <a:ext cx="2168160" cy="984885"/>
            </a:xfrm>
            <a:prstGeom prst="rect">
              <a:avLst/>
            </a:prstGeom>
            <a:scene3d>
              <a:camera prst="isometricRightUp">
                <a:rot lat="2100000" lon="20400000" rev="0"/>
              </a:camera>
              <a:lightRig rig="threePt" dir="t"/>
            </a:scene3d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3572" algn="ctr" defTabSz="685800">
                <a:defRPr sz="2100" b="1">
                  <a:solidFill>
                    <a:srgbClr val="222223"/>
                  </a:solidFill>
                  <a:latin typeface="Calibri"/>
                </a:defRPr>
              </a:lvl1pPr>
            </a:lstStyle>
            <a:p>
              <a:r>
                <a:rPr lang="it-IT" sz="1600" dirty="0"/>
                <a:t>IL </a:t>
              </a:r>
            </a:p>
            <a:p>
              <a:r>
                <a:rPr lang="it-IT" sz="1600" dirty="0"/>
                <a:t>CLIMA ECONOMICO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ED709AD5-3167-409C-8A17-7A3F6BA402B9}"/>
              </a:ext>
            </a:extLst>
          </p:cNvPr>
          <p:cNvGrpSpPr/>
          <p:nvPr/>
        </p:nvGrpSpPr>
        <p:grpSpPr>
          <a:xfrm>
            <a:off x="1357708" y="976523"/>
            <a:ext cx="1620000" cy="3182352"/>
            <a:chOff x="3047682" y="1607455"/>
            <a:chExt cx="3031960" cy="424313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0" name="Rettangolo con angoli in alto arrotondati 9">
              <a:extLst>
                <a:ext uri="{FF2B5EF4-FFF2-40B4-BE49-F238E27FC236}">
                  <a16:creationId xmlns:a16="http://schemas.microsoft.com/office/drawing/2014/main" id="{61109891-D97C-42C7-A88E-2481AA5D3189}"/>
                </a:ext>
              </a:extLst>
            </p:cNvPr>
            <p:cNvSpPr/>
            <p:nvPr/>
          </p:nvSpPr>
          <p:spPr>
            <a:xfrm rot="10800000">
              <a:off x="3047682" y="1607455"/>
              <a:ext cx="3031960" cy="424313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reflection blurRad="6350" stA="20000" endPos="31000" dir="5400000" sy="-100000" algn="bl" rotWithShape="0"/>
            </a:effectLst>
            <a:scene3d>
              <a:camera prst="isometricRightUp">
                <a:rot lat="1800000" lon="20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it-IT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Freccia in giù 14">
              <a:extLst>
                <a:ext uri="{FF2B5EF4-FFF2-40B4-BE49-F238E27FC236}">
                  <a16:creationId xmlns:a16="http://schemas.microsoft.com/office/drawing/2014/main" id="{9A5E93BB-4CAF-402B-B457-88B3D38A2930}"/>
                </a:ext>
              </a:extLst>
            </p:cNvPr>
            <p:cNvSpPr/>
            <p:nvPr/>
          </p:nvSpPr>
          <p:spPr>
            <a:xfrm>
              <a:off x="3908255" y="1818859"/>
              <a:ext cx="1601993" cy="794084"/>
            </a:xfrm>
            <a:prstGeom prst="downArrow">
              <a:avLst/>
            </a:prstGeom>
            <a:solidFill>
              <a:srgbClr val="C60CA3"/>
            </a:solidFill>
            <a:ln>
              <a:noFill/>
            </a:ln>
            <a:scene3d>
              <a:camera prst="isometricRightUp">
                <a:rot lat="1800000" lon="20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it-IT" sz="1600" b="1" dirty="0">
                  <a:solidFill>
                    <a:prstClr val="white"/>
                  </a:solidFill>
                  <a:latin typeface="Calibri"/>
                </a:rPr>
                <a:t>02</a:t>
              </a:r>
            </a:p>
          </p:txBody>
        </p:sp>
        <p:pic>
          <p:nvPicPr>
            <p:cNvPr id="24" name="Elemento grafico 23" descr="Relatore">
              <a:extLst>
                <a:ext uri="{FF2B5EF4-FFF2-40B4-BE49-F238E27FC236}">
                  <a16:creationId xmlns:a16="http://schemas.microsoft.com/office/drawing/2014/main" id="{082F529B-6262-4F3B-B3FF-A5325E22E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320545" y="4806414"/>
              <a:ext cx="833985" cy="833985"/>
            </a:xfrm>
            <a:prstGeom prst="rect">
              <a:avLst/>
            </a:prstGeom>
            <a:scene3d>
              <a:camera prst="isometricRightUp">
                <a:rot lat="2100000" lon="20400000" rev="0"/>
              </a:camera>
              <a:lightRig rig="threePt" dir="t"/>
            </a:scene3d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3002EC10-DCBC-43B9-AFD2-6B8CD4E6C291}"/>
                </a:ext>
              </a:extLst>
            </p:cNvPr>
            <p:cNvSpPr txBox="1"/>
            <p:nvPr/>
          </p:nvSpPr>
          <p:spPr>
            <a:xfrm>
              <a:off x="3755626" y="2923674"/>
              <a:ext cx="1956348" cy="1107996"/>
            </a:xfrm>
            <a:prstGeom prst="rect">
              <a:avLst/>
            </a:prstGeom>
            <a:scene3d>
              <a:camera prst="isometricRightUp">
                <a:rot lat="2100000" lon="20400000" rev="0"/>
              </a:camera>
              <a:lightRig rig="threePt" dir="t"/>
            </a:scene3d>
          </p:spPr>
          <p:txBody>
            <a:bodyPr vert="horz" wrap="square" lIns="0" tIns="0" rIns="0" bIns="0" rtlCol="0">
              <a:spAutoFit/>
            </a:bodyPr>
            <a:lstStyle/>
            <a:p>
              <a:pPr marL="3572" algn="ctr" defTabSz="685800">
                <a:defRPr/>
              </a:pPr>
              <a:r>
                <a:rPr lang="it-IT" b="1" dirty="0">
                  <a:solidFill>
                    <a:srgbClr val="222223"/>
                  </a:solidFill>
                  <a:latin typeface="Calibri"/>
                </a:rPr>
                <a:t>IL </a:t>
              </a:r>
            </a:p>
            <a:p>
              <a:pPr marL="3572" algn="ctr" defTabSz="685800">
                <a:defRPr/>
              </a:pPr>
              <a:r>
                <a:rPr lang="it-IT" b="1" dirty="0">
                  <a:solidFill>
                    <a:srgbClr val="222223"/>
                  </a:solidFill>
                  <a:latin typeface="Calibri"/>
                </a:rPr>
                <a:t>CLIMA SOCIALE</a:t>
              </a: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9769B2E7-D4FD-4969-B343-1BB9CAC0435C}"/>
              </a:ext>
            </a:extLst>
          </p:cNvPr>
          <p:cNvGrpSpPr/>
          <p:nvPr/>
        </p:nvGrpSpPr>
        <p:grpSpPr>
          <a:xfrm>
            <a:off x="2952000" y="990206"/>
            <a:ext cx="1620000" cy="3182352"/>
            <a:chOff x="4829783" y="1303424"/>
            <a:chExt cx="2532433" cy="4243136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266B5954-3CD9-46C8-A6E7-3B4AC96F4FBF}"/>
                </a:ext>
              </a:extLst>
            </p:cNvPr>
            <p:cNvGrpSpPr/>
            <p:nvPr/>
          </p:nvGrpSpPr>
          <p:grpSpPr>
            <a:xfrm>
              <a:off x="4829783" y="1303424"/>
              <a:ext cx="2532433" cy="4243136"/>
              <a:chOff x="5959644" y="1600203"/>
              <a:chExt cx="3031960" cy="4243136"/>
            </a:xfr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1" name="Rettangolo con angoli in alto arrotondati 10">
                <a:extLst>
                  <a:ext uri="{FF2B5EF4-FFF2-40B4-BE49-F238E27FC236}">
                    <a16:creationId xmlns:a16="http://schemas.microsoft.com/office/drawing/2014/main" id="{D62E94CE-CC5B-48F1-8FCD-6BACDC13B0A1}"/>
                  </a:ext>
                </a:extLst>
              </p:cNvPr>
              <p:cNvSpPr/>
              <p:nvPr/>
            </p:nvSpPr>
            <p:spPr>
              <a:xfrm rot="10800000">
                <a:off x="5959644" y="1600203"/>
                <a:ext cx="3031960" cy="4243136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  <a:effectLst>
                <a:reflection blurRad="6350" stA="20000" endPos="31000" dir="5400000" sy="-100000" algn="bl" rotWithShape="0"/>
              </a:effectLst>
              <a:scene3d>
                <a:camera prst="isometricOffAxis2Left">
                  <a:rot lat="1800000" lon="12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it-IT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Freccia in giù 13">
                <a:extLst>
                  <a:ext uri="{FF2B5EF4-FFF2-40B4-BE49-F238E27FC236}">
                    <a16:creationId xmlns:a16="http://schemas.microsoft.com/office/drawing/2014/main" id="{01E29080-291A-4F9F-974C-695988CAADD9}"/>
                  </a:ext>
                </a:extLst>
              </p:cNvPr>
              <p:cNvSpPr/>
              <p:nvPr/>
            </p:nvSpPr>
            <p:spPr>
              <a:xfrm>
                <a:off x="6687551" y="1828801"/>
                <a:ext cx="1479884" cy="794084"/>
              </a:xfrm>
              <a:prstGeom prst="downArrow">
                <a:avLst/>
              </a:prstGeom>
              <a:solidFill>
                <a:schemeClr val="accent3"/>
              </a:solidFill>
              <a:ln>
                <a:noFill/>
              </a:ln>
              <a:scene3d>
                <a:camera prst="isometricLeftDown">
                  <a:rot lat="1800000" lon="12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r>
                  <a:rPr lang="it-IT" b="1" dirty="0">
                    <a:solidFill>
                      <a:prstClr val="white"/>
                    </a:solidFill>
                    <a:latin typeface="Calibri"/>
                  </a:rPr>
                  <a:t>03</a:t>
                </a: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28D13D19-0876-4E42-B47F-9B243D3D0564}"/>
                  </a:ext>
                </a:extLst>
              </p:cNvPr>
              <p:cNvSpPr txBox="1"/>
              <p:nvPr/>
            </p:nvSpPr>
            <p:spPr>
              <a:xfrm>
                <a:off x="6353288" y="2899476"/>
                <a:ext cx="2223875" cy="820737"/>
              </a:xfrm>
              <a:prstGeom prst="rect">
                <a:avLst/>
              </a:prstGeom>
              <a:scene3d>
                <a:camera prst="isometricLeftDown">
                  <a:rot lat="2100000" lon="1200000" rev="0"/>
                </a:camera>
                <a:lightRig rig="threePt" dir="t"/>
              </a:scene3d>
            </p:spPr>
            <p:txBody>
              <a:bodyPr vert="horz" wrap="square" lIns="0" tIns="0" rIns="0" bIns="0" rtlCol="0">
                <a:spAutoFit/>
              </a:bodyPr>
              <a:lstStyle/>
              <a:p>
                <a:pPr marL="3572" algn="ctr" defTabSz="685800">
                  <a:defRPr/>
                </a:pPr>
                <a:r>
                  <a:rPr lang="it-IT" sz="2000" b="1" dirty="0">
                    <a:solidFill>
                      <a:srgbClr val="222223"/>
                    </a:solidFill>
                    <a:latin typeface="Calibri" panose="020F0502020204030204" pitchFamily="34" charset="0"/>
                  </a:rPr>
                  <a:t>IL CLIMA POLITICO</a:t>
                </a:r>
              </a:p>
            </p:txBody>
          </p:sp>
        </p:grpSp>
        <p:pic>
          <p:nvPicPr>
            <p:cNvPr id="25" name="Elemento grafico 24" descr="Globo terrestre - Europa-Africa">
              <a:extLst>
                <a:ext uri="{FF2B5EF4-FFF2-40B4-BE49-F238E27FC236}">
                  <a16:creationId xmlns:a16="http://schemas.microsoft.com/office/drawing/2014/main" id="{D2EE49CB-028F-48BE-BE81-C5809CD07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720176" y="4687283"/>
              <a:ext cx="677508" cy="677508"/>
            </a:xfrm>
            <a:prstGeom prst="rect">
              <a:avLst/>
            </a:prstGeom>
            <a:scene3d>
              <a:camera prst="isometricLeftDown">
                <a:rot lat="2100000" lon="1200000" rev="0"/>
              </a:camera>
              <a:lightRig rig="threePt" dir="t"/>
            </a:scene3d>
          </p:spPr>
        </p:pic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34F4147F-0329-4CBA-B7A7-636299E215AD}"/>
              </a:ext>
            </a:extLst>
          </p:cNvPr>
          <p:cNvGrpSpPr/>
          <p:nvPr/>
        </p:nvGrpSpPr>
        <p:grpSpPr>
          <a:xfrm>
            <a:off x="4564574" y="1008201"/>
            <a:ext cx="1620000" cy="3182352"/>
            <a:chOff x="7295248" y="1302030"/>
            <a:chExt cx="2399301" cy="4243136"/>
          </a:xfrm>
        </p:grpSpPr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3C88D3FE-1CB2-4A10-9482-970606DA33E5}"/>
                </a:ext>
              </a:extLst>
            </p:cNvPr>
            <p:cNvGrpSpPr/>
            <p:nvPr/>
          </p:nvGrpSpPr>
          <p:grpSpPr>
            <a:xfrm>
              <a:off x="7295248" y="1302030"/>
              <a:ext cx="2399301" cy="4243136"/>
              <a:chOff x="7295248" y="1302030"/>
              <a:chExt cx="2399301" cy="4243136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EEA3670C-26DE-4C50-B960-ACD8F113A3A4}"/>
                  </a:ext>
                </a:extLst>
              </p:cNvPr>
              <p:cNvGrpSpPr/>
              <p:nvPr/>
            </p:nvGrpSpPr>
            <p:grpSpPr>
              <a:xfrm>
                <a:off x="7295248" y="1302030"/>
                <a:ext cx="2399301" cy="4243136"/>
                <a:chOff x="8819156" y="1600203"/>
                <a:chExt cx="3031960" cy="4243136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2" name="Rettangolo con angoli in alto arrotondati 11">
                  <a:extLst>
                    <a:ext uri="{FF2B5EF4-FFF2-40B4-BE49-F238E27FC236}">
                      <a16:creationId xmlns:a16="http://schemas.microsoft.com/office/drawing/2014/main" id="{C9002273-3C98-4CE9-BAB3-9D90E8832238}"/>
                    </a:ext>
                  </a:extLst>
                </p:cNvPr>
                <p:cNvSpPr/>
                <p:nvPr/>
              </p:nvSpPr>
              <p:spPr>
                <a:xfrm rot="10800000">
                  <a:off x="8819156" y="1600203"/>
                  <a:ext cx="3031960" cy="4243136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reflection blurRad="6350" stA="20000" endPos="31000" dir="5400000" sy="-100000" algn="bl" rotWithShape="0"/>
                </a:effectLst>
                <a:scene3d>
                  <a:camera prst="isometricRightUp">
                    <a:rot lat="1800000" lon="20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it-IT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" name="Freccia in giù 15">
                  <a:extLst>
                    <a:ext uri="{FF2B5EF4-FFF2-40B4-BE49-F238E27FC236}">
                      <a16:creationId xmlns:a16="http://schemas.microsoft.com/office/drawing/2014/main" id="{9834C9F8-A813-4D99-BB24-02FB4E202FF4}"/>
                    </a:ext>
                  </a:extLst>
                </p:cNvPr>
                <p:cNvSpPr/>
                <p:nvPr/>
              </p:nvSpPr>
              <p:spPr>
                <a:xfrm>
                  <a:off x="9725525" y="1794795"/>
                  <a:ext cx="1693497" cy="794084"/>
                </a:xfrm>
                <a:prstGeom prst="downArrow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isometricRightUp">
                    <a:rot lat="1800000" lon="20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>
                    <a:defRPr/>
                  </a:pPr>
                  <a:r>
                    <a:rPr lang="it-IT" b="1" dirty="0">
                      <a:solidFill>
                        <a:prstClr val="white"/>
                      </a:solidFill>
                      <a:latin typeface="Calibri"/>
                    </a:rPr>
                    <a:t>04</a:t>
                  </a:r>
                </a:p>
              </p:txBody>
            </p:sp>
          </p:grpSp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94908DCC-FD18-439F-9AFF-BA3039333A77}"/>
                  </a:ext>
                </a:extLst>
              </p:cNvPr>
              <p:cNvSpPr txBox="1"/>
              <p:nvPr/>
            </p:nvSpPr>
            <p:spPr>
              <a:xfrm>
                <a:off x="7600935" y="2793349"/>
                <a:ext cx="1800002" cy="574516"/>
              </a:xfrm>
              <a:prstGeom prst="rect">
                <a:avLst/>
              </a:prstGeom>
              <a:scene3d>
                <a:camera prst="isometricRightUp">
                  <a:rot lat="2100000" lon="20400000" rev="0"/>
                </a:camera>
                <a:lightRig rig="threePt" dir="t"/>
              </a:scene3d>
            </p:spPr>
            <p:txBody>
              <a:bodyPr vert="horz" wrap="square" lIns="0" tIns="0" rIns="0" bIns="0" rtlCol="0">
                <a:spAutoFit/>
              </a:bodyPr>
              <a:lstStyle/>
              <a:p>
                <a:pPr marL="3572" algn="ctr" defTabSz="685800">
                  <a:defRPr/>
                </a:pPr>
                <a:r>
                  <a:rPr lang="it-IT" sz="1400" b="1" dirty="0">
                    <a:solidFill>
                      <a:srgbClr val="222223"/>
                    </a:solidFill>
                    <a:latin typeface="Calibri" panose="020F0502020204030204" pitchFamily="34" charset="0"/>
                  </a:rPr>
                  <a:t>I CONSUMATORI</a:t>
                </a:r>
              </a:p>
            </p:txBody>
          </p:sp>
        </p:grpSp>
        <p:pic>
          <p:nvPicPr>
            <p:cNvPr id="46" name="Elemento grafico 45" descr="Testa con ingranaggi">
              <a:extLst>
                <a:ext uri="{FF2B5EF4-FFF2-40B4-BE49-F238E27FC236}">
                  <a16:creationId xmlns:a16="http://schemas.microsoft.com/office/drawing/2014/main" id="{A7F4C81B-B2E3-4DA5-AE0F-B9D9F34D9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394146" y="4608303"/>
              <a:ext cx="743231" cy="743231"/>
            </a:xfrm>
            <a:prstGeom prst="rect">
              <a:avLst/>
            </a:prstGeom>
            <a:scene3d>
              <a:camera prst="isometricRightUp">
                <a:rot lat="2100000" lon="20400000" rev="0"/>
              </a:camera>
              <a:lightRig rig="threePt" dir="t"/>
            </a:scene3d>
          </p:spPr>
        </p:pic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3C35D8F5-AF49-454A-8BD8-1068A7733A6C}"/>
              </a:ext>
            </a:extLst>
          </p:cNvPr>
          <p:cNvGrpSpPr/>
          <p:nvPr/>
        </p:nvGrpSpPr>
        <p:grpSpPr>
          <a:xfrm>
            <a:off x="6149528" y="990207"/>
            <a:ext cx="1620000" cy="3182352"/>
            <a:chOff x="9627262" y="1302030"/>
            <a:chExt cx="2467955" cy="4243136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ACA780E1-BE49-4249-90E6-9298CA8672C4}"/>
                </a:ext>
              </a:extLst>
            </p:cNvPr>
            <p:cNvGrpSpPr/>
            <p:nvPr/>
          </p:nvGrpSpPr>
          <p:grpSpPr>
            <a:xfrm>
              <a:off x="9627262" y="1302030"/>
              <a:ext cx="2467955" cy="4243136"/>
              <a:chOff x="9627262" y="1302030"/>
              <a:chExt cx="2467955" cy="4243136"/>
            </a:xfrm>
          </p:grpSpPr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CA5E6FEA-B9A6-4137-945C-9DD7ACDA8CBB}"/>
                  </a:ext>
                </a:extLst>
              </p:cNvPr>
              <p:cNvGrpSpPr/>
              <p:nvPr/>
            </p:nvGrpSpPr>
            <p:grpSpPr>
              <a:xfrm>
                <a:off x="9627262" y="1302030"/>
                <a:ext cx="2467955" cy="4243136"/>
                <a:chOff x="5959644" y="1600203"/>
                <a:chExt cx="3031960" cy="4243136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40" name="Rettangolo con angoli in alto arrotondati 39">
                  <a:extLst>
                    <a:ext uri="{FF2B5EF4-FFF2-40B4-BE49-F238E27FC236}">
                      <a16:creationId xmlns:a16="http://schemas.microsoft.com/office/drawing/2014/main" id="{7857C27C-8658-459D-A99E-79A35A08CC13}"/>
                    </a:ext>
                  </a:extLst>
                </p:cNvPr>
                <p:cNvSpPr/>
                <p:nvPr/>
              </p:nvSpPr>
              <p:spPr>
                <a:xfrm rot="10800000">
                  <a:off x="5959644" y="1600203"/>
                  <a:ext cx="3031960" cy="4243136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reflection blurRad="6350" stA="20000" endPos="31000" dir="5400000" sy="-100000" algn="bl" rotWithShape="0"/>
                </a:effectLst>
                <a:scene3d>
                  <a:camera prst="isometricOffAxis2Left">
                    <a:rot lat="1800000" lon="12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it-IT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eccia in giù 40">
                  <a:extLst>
                    <a:ext uri="{FF2B5EF4-FFF2-40B4-BE49-F238E27FC236}">
                      <a16:creationId xmlns:a16="http://schemas.microsoft.com/office/drawing/2014/main" id="{558C803D-A0BD-4D2B-9A15-DEE27ECC3EDB}"/>
                    </a:ext>
                  </a:extLst>
                </p:cNvPr>
                <p:cNvSpPr/>
                <p:nvPr/>
              </p:nvSpPr>
              <p:spPr>
                <a:xfrm>
                  <a:off x="6687551" y="1828801"/>
                  <a:ext cx="1479884" cy="794084"/>
                </a:xfrm>
                <a:prstGeom prst="downArrow">
                  <a:avLst/>
                </a:prstGeom>
                <a:solidFill>
                  <a:schemeClr val="accent1"/>
                </a:solidFill>
                <a:ln>
                  <a:noFill/>
                </a:ln>
                <a:scene3d>
                  <a:camera prst="isometricLeftDown">
                    <a:rot lat="1800000" lon="12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>
                    <a:defRPr/>
                  </a:pPr>
                  <a:r>
                    <a:rPr lang="it-IT" sz="2000" b="1" dirty="0">
                      <a:solidFill>
                        <a:prstClr val="white"/>
                      </a:solidFill>
                      <a:latin typeface="Calibri"/>
                    </a:rPr>
                    <a:t>05</a:t>
                  </a:r>
                </a:p>
              </p:txBody>
            </p:sp>
          </p:grp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304D39E5-6F68-4EE1-B4E6-288FE73A4F7C}"/>
                  </a:ext>
                </a:extLst>
              </p:cNvPr>
              <p:cNvSpPr txBox="1"/>
              <p:nvPr/>
            </p:nvSpPr>
            <p:spPr>
              <a:xfrm>
                <a:off x="9858665" y="2402805"/>
                <a:ext cx="1857483" cy="1723549"/>
              </a:xfrm>
              <a:prstGeom prst="rect">
                <a:avLst/>
              </a:prstGeom>
              <a:scene3d>
                <a:camera prst="isometricLeftDown">
                  <a:rot lat="2100000" lon="1200000" rev="0"/>
                </a:camera>
                <a:lightRig rig="threePt" dir="t"/>
              </a:scene3d>
            </p:spPr>
            <p:txBody>
              <a:bodyPr vert="horz" wrap="square" lIns="0" tIns="0" rIns="0" bIns="0" rtlCol="0">
                <a:spAutoFit/>
              </a:bodyPr>
              <a:lstStyle/>
              <a:p>
                <a:pPr marL="3572" algn="ctr" defTabSz="685800">
                  <a:defRPr/>
                </a:pPr>
                <a:r>
                  <a:rPr lang="it-IT" sz="2100" b="1" dirty="0">
                    <a:solidFill>
                      <a:srgbClr val="222223"/>
                    </a:solidFill>
                    <a:latin typeface="Calibri" panose="020F0502020204030204" pitchFamily="34" charset="0"/>
                  </a:rPr>
                  <a:t>FOCUS SULLA SOSTENIBILIT</a:t>
                </a:r>
                <a:r>
                  <a:rPr lang="it-IT" sz="2100" b="1" cap="all" dirty="0">
                    <a:solidFill>
                      <a:srgbClr val="222223"/>
                    </a:solidFill>
                    <a:latin typeface="Calibri" panose="020F0502020204030204" pitchFamily="34" charset="0"/>
                  </a:rPr>
                  <a:t>à</a:t>
                </a:r>
              </a:p>
            </p:txBody>
          </p:sp>
        </p:grpSp>
        <p:pic>
          <p:nvPicPr>
            <p:cNvPr id="49" name="Elemento grafico 48" descr="Aiuto">
              <a:extLst>
                <a:ext uri="{FF2B5EF4-FFF2-40B4-BE49-F238E27FC236}">
                  <a16:creationId xmlns:a16="http://schemas.microsoft.com/office/drawing/2014/main" id="{F8A0879B-58DD-4DC3-9307-24EFBA1EA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442829" y="4606866"/>
              <a:ext cx="808378" cy="808378"/>
            </a:xfrm>
            <a:prstGeom prst="rect">
              <a:avLst/>
            </a:prstGeom>
            <a:scene3d>
              <a:camera prst="isometricLeftDown">
                <a:rot lat="2100000" lon="1200000" rev="0"/>
              </a:camera>
              <a:lightRig rig="threePt" dir="t"/>
            </a:scene3d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9CBFB379-72FB-449A-9C64-37752CF53094}"/>
              </a:ext>
            </a:extLst>
          </p:cNvPr>
          <p:cNvGrpSpPr/>
          <p:nvPr/>
        </p:nvGrpSpPr>
        <p:grpSpPr>
          <a:xfrm>
            <a:off x="7731853" y="990876"/>
            <a:ext cx="1620000" cy="3168000"/>
            <a:chOff x="7295248" y="1302030"/>
            <a:chExt cx="2399301" cy="4243136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821C30DD-090E-43ED-8C90-47AA7E52E08F}"/>
                </a:ext>
              </a:extLst>
            </p:cNvPr>
            <p:cNvGrpSpPr/>
            <p:nvPr/>
          </p:nvGrpSpPr>
          <p:grpSpPr>
            <a:xfrm>
              <a:off x="7295248" y="1302030"/>
              <a:ext cx="2399301" cy="4243136"/>
              <a:chOff x="7295248" y="1302030"/>
              <a:chExt cx="2399301" cy="4243136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3A0C04A4-5C45-46AB-93C4-FD86F1B329A3}"/>
                  </a:ext>
                </a:extLst>
              </p:cNvPr>
              <p:cNvGrpSpPr/>
              <p:nvPr/>
            </p:nvGrpSpPr>
            <p:grpSpPr>
              <a:xfrm>
                <a:off x="7295248" y="1302030"/>
                <a:ext cx="2399301" cy="4243136"/>
                <a:chOff x="8819156" y="1600203"/>
                <a:chExt cx="3031960" cy="4243136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42" name="Rettangolo con angoli in alto arrotondati 41">
                  <a:extLst>
                    <a:ext uri="{FF2B5EF4-FFF2-40B4-BE49-F238E27FC236}">
                      <a16:creationId xmlns:a16="http://schemas.microsoft.com/office/drawing/2014/main" id="{47F10518-637A-4217-BCFE-C8B79088F97C}"/>
                    </a:ext>
                  </a:extLst>
                </p:cNvPr>
                <p:cNvSpPr/>
                <p:nvPr/>
              </p:nvSpPr>
              <p:spPr>
                <a:xfrm rot="10800000">
                  <a:off x="8819156" y="1600203"/>
                  <a:ext cx="3031960" cy="4243136"/>
                </a:xfrm>
                <a:prstGeom prst="round2Same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reflection blurRad="6350" stA="20000" endPos="31000" dir="5400000" sy="-100000" algn="bl" rotWithShape="0"/>
                </a:effectLst>
                <a:scene3d>
                  <a:camera prst="isometricRightUp">
                    <a:rot lat="1800000" lon="20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it-IT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3" name="Freccia in giù 42">
                  <a:extLst>
                    <a:ext uri="{FF2B5EF4-FFF2-40B4-BE49-F238E27FC236}">
                      <a16:creationId xmlns:a16="http://schemas.microsoft.com/office/drawing/2014/main" id="{9BA6A2F1-7B69-4AAA-A470-08E823EAA24A}"/>
                    </a:ext>
                  </a:extLst>
                </p:cNvPr>
                <p:cNvSpPr/>
                <p:nvPr/>
              </p:nvSpPr>
              <p:spPr>
                <a:xfrm>
                  <a:off x="9725525" y="1794795"/>
                  <a:ext cx="1693497" cy="794084"/>
                </a:xfrm>
                <a:prstGeom prst="downArrow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scene3d>
                  <a:camera prst="isometricRightUp">
                    <a:rot lat="1800000" lon="204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800">
                    <a:defRPr/>
                  </a:pPr>
                  <a:r>
                    <a:rPr lang="it-IT" b="1" dirty="0">
                      <a:solidFill>
                        <a:prstClr val="white"/>
                      </a:solidFill>
                      <a:latin typeface="Calibri"/>
                    </a:rPr>
                    <a:t>06</a:t>
                  </a:r>
                </a:p>
              </p:txBody>
            </p:sp>
          </p:grp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AC0B25A1-DDF3-4500-A553-57048F16872C}"/>
                  </a:ext>
                </a:extLst>
              </p:cNvPr>
              <p:cNvSpPr txBox="1"/>
              <p:nvPr/>
            </p:nvSpPr>
            <p:spPr>
              <a:xfrm>
                <a:off x="7600935" y="2793349"/>
                <a:ext cx="1800002" cy="288560"/>
              </a:xfrm>
              <a:prstGeom prst="rect">
                <a:avLst/>
              </a:prstGeom>
              <a:scene3d>
                <a:camera prst="isometricRightUp">
                  <a:rot lat="2100000" lon="20400000" rev="0"/>
                </a:camera>
                <a:lightRig rig="threePt" dir="t"/>
              </a:scene3d>
            </p:spPr>
            <p:txBody>
              <a:bodyPr vert="horz" wrap="square" lIns="0" tIns="0" rIns="0" bIns="0" rtlCol="0">
                <a:spAutoFit/>
              </a:bodyPr>
              <a:lstStyle/>
              <a:p>
                <a:pPr marL="3572" algn="ctr" defTabSz="685800">
                  <a:defRPr/>
                </a:pPr>
                <a:r>
                  <a:rPr lang="it-IT" sz="1400" b="1" dirty="0">
                    <a:solidFill>
                      <a:srgbClr val="222223"/>
                    </a:solidFill>
                    <a:latin typeface="Calibri" panose="020F0502020204030204" pitchFamily="34" charset="0"/>
                  </a:rPr>
                  <a:t>CONCLUSIONI</a:t>
                </a:r>
              </a:p>
            </p:txBody>
          </p:sp>
        </p:grpSp>
        <p:pic>
          <p:nvPicPr>
            <p:cNvPr id="36" name="Elemento grafico 35" descr="Testa con ingranaggi">
              <a:extLst>
                <a:ext uri="{FF2B5EF4-FFF2-40B4-BE49-F238E27FC236}">
                  <a16:creationId xmlns:a16="http://schemas.microsoft.com/office/drawing/2014/main" id="{10CA4E87-9F52-4C6C-9842-8B426EA71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8258436" y="4590790"/>
              <a:ext cx="743231" cy="743231"/>
            </a:xfrm>
            <a:prstGeom prst="rect">
              <a:avLst/>
            </a:prstGeom>
            <a:scene3d>
              <a:camera prst="isometricRightUp">
                <a:rot lat="2100000" lon="204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1423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8">
            <a:extLst>
              <a:ext uri="{FF2B5EF4-FFF2-40B4-BE49-F238E27FC236}">
                <a16:creationId xmlns:a16="http://schemas.microsoft.com/office/drawing/2014/main" id="{6656B75D-D1CB-43E1-AF53-051B491857D5}"/>
              </a:ext>
            </a:extLst>
          </p:cNvPr>
          <p:cNvSpPr txBox="1">
            <a:spLocks/>
          </p:cNvSpPr>
          <p:nvPr/>
        </p:nvSpPr>
        <p:spPr>
          <a:xfrm>
            <a:off x="147113" y="111738"/>
            <a:ext cx="8996887" cy="38779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408"/>
              </a:spcBef>
              <a:spcAft>
                <a:spcPts val="300"/>
              </a:spcAft>
              <a:buFont typeface="Arial" panose="020B0604020202020204" pitchFamily="34" charset="0"/>
              <a:buNone/>
              <a:defRPr sz="2800" b="1" kern="0" cap="none" baseline="0">
                <a:solidFill>
                  <a:prstClr val="white"/>
                </a:solidFill>
                <a:latin typeface="Calibri"/>
                <a:ea typeface="+mj-ea"/>
                <a:cs typeface="+mj-cs"/>
              </a:defRPr>
            </a:lvl1pPr>
            <a:lvl2pPr marL="324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/>
            </a:lvl2pPr>
            <a:lvl3pPr marL="186802" indent="-18680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/>
            </a:lvl3pPr>
            <a:lvl4pPr marL="431911" indent="-19112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/>
            </a:lvl4pPr>
            <a:lvl5pPr marL="606834" indent="-17600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/>
            </a:lvl5pPr>
            <a:lvl6pPr marL="2541775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300391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66056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928198" indent="-23107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it-IT" dirty="0"/>
              <a:t>Andamento della qualità della vita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813FC75D-9CC3-4267-A1D2-34046BC08D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7113" y="610290"/>
            <a:ext cx="2914650" cy="16619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ts val="408"/>
              </a:spcBef>
              <a:buNone/>
              <a:tabLst/>
              <a:defRPr sz="12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Migliorata/peggiorata 2009-2019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5DD81632-ACCD-4157-A3C4-ED3763E02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314032"/>
              </p:ext>
            </p:extLst>
          </p:nvPr>
        </p:nvGraphicFramePr>
        <p:xfrm>
          <a:off x="285906" y="891459"/>
          <a:ext cx="7271028" cy="399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uppo 5">
            <a:extLst>
              <a:ext uri="{FF2B5EF4-FFF2-40B4-BE49-F238E27FC236}">
                <a16:creationId xmlns:a16="http://schemas.microsoft.com/office/drawing/2014/main" id="{2FC08A18-A58B-4508-87EA-5AD6E846AB48}"/>
              </a:ext>
            </a:extLst>
          </p:cNvPr>
          <p:cNvGrpSpPr/>
          <p:nvPr/>
        </p:nvGrpSpPr>
        <p:grpSpPr>
          <a:xfrm>
            <a:off x="8376725" y="3045742"/>
            <a:ext cx="215420" cy="891645"/>
            <a:chOff x="6402322" y="3811765"/>
            <a:chExt cx="287227" cy="1188860"/>
          </a:xfrm>
          <a:solidFill>
            <a:srgbClr val="0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" name="Connettore 1 7">
              <a:extLst>
                <a:ext uri="{FF2B5EF4-FFF2-40B4-BE49-F238E27FC236}">
                  <a16:creationId xmlns:a16="http://schemas.microsoft.com/office/drawing/2014/main" id="{3333C0C3-586B-4FC6-89F5-F6E22E62782A}"/>
                </a:ext>
              </a:extLst>
            </p:cNvPr>
            <p:cNvCxnSpPr/>
            <p:nvPr/>
          </p:nvCxnSpPr>
          <p:spPr>
            <a:xfrm>
              <a:off x="6553200" y="4229100"/>
              <a:ext cx="97546" cy="358350"/>
            </a:xfrm>
            <a:prstGeom prst="line">
              <a:avLst/>
            </a:prstGeom>
            <a:grpFill/>
            <a:ln w="571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CC48DFFE-B8B3-4834-BEA3-F6380D50E4A5}"/>
                </a:ext>
              </a:extLst>
            </p:cNvPr>
            <p:cNvSpPr/>
            <p:nvPr/>
          </p:nvSpPr>
          <p:spPr>
            <a:xfrm rot="20831392">
              <a:off x="6446676" y="4001632"/>
              <a:ext cx="161925" cy="161925"/>
            </a:xfrm>
            <a:prstGeom prst="ellips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Connettore 1 12">
              <a:extLst>
                <a:ext uri="{FF2B5EF4-FFF2-40B4-BE49-F238E27FC236}">
                  <a16:creationId xmlns:a16="http://schemas.microsoft.com/office/drawing/2014/main" id="{227A2FDA-401D-47FE-B1FD-D79F852CF613}"/>
                </a:ext>
              </a:extLst>
            </p:cNvPr>
            <p:cNvCxnSpPr/>
            <p:nvPr/>
          </p:nvCxnSpPr>
          <p:spPr>
            <a:xfrm flipV="1">
              <a:off x="6402322" y="4392844"/>
              <a:ext cx="180658" cy="41078"/>
            </a:xfrm>
            <a:prstGeom prst="line">
              <a:avLst/>
            </a:prstGeom>
            <a:grpFill/>
            <a:ln w="571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9">
              <a:extLst>
                <a:ext uri="{FF2B5EF4-FFF2-40B4-BE49-F238E27FC236}">
                  <a16:creationId xmlns:a16="http://schemas.microsoft.com/office/drawing/2014/main" id="{AC8EBB6F-6775-41AF-9E15-0C807FE831DE}"/>
                </a:ext>
              </a:extLst>
            </p:cNvPr>
            <p:cNvCxnSpPr/>
            <p:nvPr/>
          </p:nvCxnSpPr>
          <p:spPr>
            <a:xfrm flipH="1">
              <a:off x="6645275" y="4585851"/>
              <a:ext cx="5544" cy="414774"/>
            </a:xfrm>
            <a:prstGeom prst="line">
              <a:avLst/>
            </a:prstGeom>
            <a:grpFill/>
            <a:ln w="571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28">
              <a:extLst>
                <a:ext uri="{FF2B5EF4-FFF2-40B4-BE49-F238E27FC236}">
                  <a16:creationId xmlns:a16="http://schemas.microsoft.com/office/drawing/2014/main" id="{24789C40-C0FD-4713-8385-FAA3F0DA0DDB}"/>
                </a:ext>
              </a:extLst>
            </p:cNvPr>
            <p:cNvCxnSpPr/>
            <p:nvPr/>
          </p:nvCxnSpPr>
          <p:spPr>
            <a:xfrm flipH="1" flipV="1">
              <a:off x="6465711" y="3811765"/>
              <a:ext cx="19050" cy="119063"/>
            </a:xfrm>
            <a:prstGeom prst="line">
              <a:avLst/>
            </a:prstGeom>
            <a:grpFill/>
            <a:ln w="190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34">
              <a:extLst>
                <a:ext uri="{FF2B5EF4-FFF2-40B4-BE49-F238E27FC236}">
                  <a16:creationId xmlns:a16="http://schemas.microsoft.com/office/drawing/2014/main" id="{9960E673-A69A-4784-A865-A36D07C94A67}"/>
                </a:ext>
              </a:extLst>
            </p:cNvPr>
            <p:cNvCxnSpPr/>
            <p:nvPr/>
          </p:nvCxnSpPr>
          <p:spPr>
            <a:xfrm flipV="1">
              <a:off x="6560961" y="3822700"/>
              <a:ext cx="30339" cy="117654"/>
            </a:xfrm>
            <a:prstGeom prst="line">
              <a:avLst/>
            </a:prstGeom>
            <a:grpFill/>
            <a:ln w="190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37">
              <a:extLst>
                <a:ext uri="{FF2B5EF4-FFF2-40B4-BE49-F238E27FC236}">
                  <a16:creationId xmlns:a16="http://schemas.microsoft.com/office/drawing/2014/main" id="{7B55247D-740C-423B-83D4-98C2B8750E4A}"/>
                </a:ext>
              </a:extLst>
            </p:cNvPr>
            <p:cNvCxnSpPr/>
            <p:nvPr/>
          </p:nvCxnSpPr>
          <p:spPr>
            <a:xfrm flipV="1">
              <a:off x="6632399" y="3883203"/>
              <a:ext cx="57150" cy="75966"/>
            </a:xfrm>
            <a:prstGeom prst="line">
              <a:avLst/>
            </a:prstGeom>
            <a:grpFill/>
            <a:ln w="1905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nettore 1 45">
            <a:extLst>
              <a:ext uri="{FF2B5EF4-FFF2-40B4-BE49-F238E27FC236}">
                <a16:creationId xmlns:a16="http://schemas.microsoft.com/office/drawing/2014/main" id="{B9508396-8037-4350-9F1D-F30F57F9511A}"/>
              </a:ext>
            </a:extLst>
          </p:cNvPr>
          <p:cNvCxnSpPr/>
          <p:nvPr/>
        </p:nvCxnSpPr>
        <p:spPr>
          <a:xfrm>
            <a:off x="7502270" y="2022054"/>
            <a:ext cx="0" cy="1917759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losione 2 63">
            <a:extLst>
              <a:ext uri="{FF2B5EF4-FFF2-40B4-BE49-F238E27FC236}">
                <a16:creationId xmlns:a16="http://schemas.microsoft.com/office/drawing/2014/main" id="{18BBA6D5-DA1B-4911-9618-4AC73DA5883E}"/>
              </a:ext>
            </a:extLst>
          </p:cNvPr>
          <p:cNvSpPr/>
          <p:nvPr/>
        </p:nvSpPr>
        <p:spPr>
          <a:xfrm rot="3679485">
            <a:off x="7856898" y="1602581"/>
            <a:ext cx="1082278" cy="1369219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CC0D588-D886-4F7D-A931-8D532586A619}"/>
              </a:ext>
            </a:extLst>
          </p:cNvPr>
          <p:cNvSpPr txBox="1"/>
          <p:nvPr/>
        </p:nvSpPr>
        <p:spPr>
          <a:xfrm>
            <a:off x="7840262" y="1891026"/>
            <a:ext cx="1033463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Delta migliorata- 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peggiorata </a:t>
            </a:r>
          </a:p>
          <a:p>
            <a:pPr marL="0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- 26%</a:t>
            </a:r>
          </a:p>
        </p:txBody>
      </p:sp>
      <p:sp>
        <p:nvSpPr>
          <p:cNvPr id="17" name="Segnaposto numero diapositiva 1">
            <a:extLst>
              <a:ext uri="{FF2B5EF4-FFF2-40B4-BE49-F238E27FC236}">
                <a16:creationId xmlns:a16="http://schemas.microsoft.com/office/drawing/2014/main" id="{D86D5EFD-74C2-40A0-A941-644EA0300E7D}"/>
              </a:ext>
            </a:extLst>
          </p:cNvPr>
          <p:cNvSpPr txBox="1">
            <a:spLocks/>
          </p:cNvSpPr>
          <p:nvPr/>
        </p:nvSpPr>
        <p:spPr>
          <a:xfrm>
            <a:off x="8531226" y="4880372"/>
            <a:ext cx="454025" cy="1619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2140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4282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6422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8564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0704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284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498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97126" algn="l" defTabSz="92428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D6DC5A4-FA87-458D-94FC-A7E36C63CB8E}" type="slidenum">
              <a:rPr lang="de-DE" sz="1050" b="1" smtClean="0">
                <a:solidFill>
                  <a:srgbClr val="888B8D">
                    <a:lumMod val="75000"/>
                  </a:srgbClr>
                </a:solidFill>
                <a:latin typeface="Calibri"/>
                <a:ea typeface="ＭＳ Ｐゴシック" pitchFamily="34" charset="-128"/>
                <a:cs typeface="Arial" pitchFamily="34" charset="0"/>
              </a:rPr>
              <a:pPr>
                <a:defRPr/>
              </a:pPr>
              <a:t>20</a:t>
            </a:fld>
            <a:endParaRPr lang="de-DE" sz="1050" b="1" dirty="0">
              <a:solidFill>
                <a:srgbClr val="888B8D">
                  <a:lumMod val="75000"/>
                </a:srgbClr>
              </a:solidFill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CC6C3B4-FA56-4B49-BFB1-8CC629270856}"/>
              </a:ext>
            </a:extLst>
          </p:cNvPr>
          <p:cNvSpPr txBox="1"/>
          <p:nvPr/>
        </p:nvSpPr>
        <p:spPr>
          <a:xfrm>
            <a:off x="6887751" y="4647936"/>
            <a:ext cx="1530466" cy="360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0836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3. Il clima politico</a:t>
            </a:r>
          </a:p>
        </p:txBody>
      </p:sp>
    </p:spTree>
    <p:extLst>
      <p:ext uri="{BB962C8B-B14F-4D97-AF65-F5344CB8AC3E}">
        <p14:creationId xmlns:p14="http://schemas.microsoft.com/office/powerpoint/2010/main" val="300501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Quattro passi nel populismo</a:t>
            </a:r>
          </a:p>
        </p:txBody>
      </p:sp>
    </p:spTree>
    <p:extLst>
      <p:ext uri="{BB962C8B-B14F-4D97-AF65-F5344CB8AC3E}">
        <p14:creationId xmlns:p14="http://schemas.microsoft.com/office/powerpoint/2010/main" val="2500675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220245"/>
            <a:ext cx="8790284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1. Il popolo come totalità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0375DEC-1FFF-4365-AD58-2747C6F9686B}"/>
              </a:ext>
            </a:extLst>
          </p:cNvPr>
          <p:cNvGrpSpPr/>
          <p:nvPr/>
        </p:nvGrpSpPr>
        <p:grpSpPr>
          <a:xfrm>
            <a:off x="40148" y="2274487"/>
            <a:ext cx="9143006" cy="1480723"/>
            <a:chOff x="-933450" y="1285874"/>
            <a:chExt cx="11029950" cy="2256898"/>
          </a:xfrm>
        </p:grpSpPr>
        <p:sp>
          <p:nvSpPr>
            <p:cNvPr id="9" name="Rettangolo arrotondato 3">
              <a:extLst>
                <a:ext uri="{FF2B5EF4-FFF2-40B4-BE49-F238E27FC236}">
                  <a16:creationId xmlns:a16="http://schemas.microsoft.com/office/drawing/2014/main" id="{8CE2B412-52AA-487E-ACE5-E81694772D05}"/>
                </a:ext>
              </a:extLst>
            </p:cNvPr>
            <p:cNvSpPr/>
            <p:nvPr/>
          </p:nvSpPr>
          <p:spPr>
            <a:xfrm>
              <a:off x="-933450" y="1285874"/>
              <a:ext cx="11029950" cy="202831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2AF04BD1-0996-4AD6-8AE1-1C0EE0EA38DD}"/>
                </a:ext>
              </a:extLst>
            </p:cNvPr>
            <p:cNvSpPr txBox="1"/>
            <p:nvPr/>
          </p:nvSpPr>
          <p:spPr>
            <a:xfrm>
              <a:off x="-9802" y="1346849"/>
              <a:ext cx="9276282" cy="2195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it-IT" sz="1600" b="1" kern="0" dirty="0">
                  <a:solidFill>
                    <a:schemeClr val="accent5">
                      <a:lumMod val="75000"/>
                    </a:schemeClr>
                  </a:solidFill>
                </a:rPr>
                <a:t>la valorizzazione del popolo porta ad una concezione unica della comunità immaginata; </a:t>
              </a:r>
            </a:p>
            <a:p>
              <a:pPr marL="342900" indent="-342900">
                <a:buAutoNum type="alphaLcParenR"/>
              </a:pPr>
              <a:r>
                <a:rPr lang="it-IT" sz="1600" b="1" kern="0" dirty="0">
                  <a:solidFill>
                    <a:schemeClr val="accent5">
                      <a:lumMod val="75000"/>
                    </a:schemeClr>
                  </a:solidFill>
                </a:rPr>
                <a:t>il populismo, proprio perché si propone di difendere il popolo, possiede un carattere reattivo.</a:t>
              </a:r>
            </a:p>
            <a:p>
              <a:pPr algn="just" defTabSz="914400"/>
              <a:r>
                <a:rPr lang="it-IT" sz="1400" kern="0" dirty="0" err="1">
                  <a:solidFill>
                    <a:schemeClr val="accent5">
                      <a:lumMod val="75000"/>
                    </a:schemeClr>
                  </a:solidFill>
                </a:rPr>
                <a:t>Meny-Surel</a:t>
              </a:r>
              <a:r>
                <a:rPr lang="it-IT" sz="1400" kern="0" dirty="0">
                  <a:solidFill>
                    <a:schemeClr val="accent5">
                      <a:lumMod val="75000"/>
                    </a:schemeClr>
                  </a:solidFill>
                </a:rPr>
                <a:t> Populismo e democrazia</a:t>
              </a:r>
            </a:p>
            <a:p>
              <a:pPr algn="just" defTabSz="914400"/>
              <a:endParaRPr lang="it-IT" sz="16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B25A36FD-50BE-4648-BC81-84782DB575ED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293405" y="1372194"/>
              <a:ext cx="277540" cy="375881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0C310EF4-9EF1-4D52-93B4-9960283A39D7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470605" y="1372193"/>
              <a:ext cx="277540" cy="375881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38">
              <a:extLst>
                <a:ext uri="{FF2B5EF4-FFF2-40B4-BE49-F238E27FC236}">
                  <a16:creationId xmlns:a16="http://schemas.microsoft.com/office/drawing/2014/main" id="{758EECDA-1174-4984-91FF-7862E7E3270D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522516" y="2142504"/>
              <a:ext cx="360679" cy="389950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15281E15-4A68-4D23-A1F3-5DB26B16220B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339255" y="2142504"/>
              <a:ext cx="360679" cy="389950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29772420-2988-4B7A-857D-527593A4D448}"/>
              </a:ext>
            </a:extLst>
          </p:cNvPr>
          <p:cNvGrpSpPr/>
          <p:nvPr/>
        </p:nvGrpSpPr>
        <p:grpSpPr>
          <a:xfrm>
            <a:off x="40148" y="754751"/>
            <a:ext cx="9143006" cy="1671221"/>
            <a:chOff x="-933450" y="1285874"/>
            <a:chExt cx="11029950" cy="2547252"/>
          </a:xfrm>
        </p:grpSpPr>
        <p:sp>
          <p:nvSpPr>
            <p:cNvPr id="17" name="Rettangolo arrotondato 3">
              <a:extLst>
                <a:ext uri="{FF2B5EF4-FFF2-40B4-BE49-F238E27FC236}">
                  <a16:creationId xmlns:a16="http://schemas.microsoft.com/office/drawing/2014/main" id="{D9141401-B7D6-4EBB-AA46-1C04196F4200}"/>
                </a:ext>
              </a:extLst>
            </p:cNvPr>
            <p:cNvSpPr/>
            <p:nvPr/>
          </p:nvSpPr>
          <p:spPr>
            <a:xfrm>
              <a:off x="-933450" y="1285874"/>
              <a:ext cx="11029950" cy="202831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75AFB49-0FAB-451D-A679-04A12CB70210}"/>
                </a:ext>
              </a:extLst>
            </p:cNvPr>
            <p:cNvSpPr txBox="1"/>
            <p:nvPr/>
          </p:nvSpPr>
          <p:spPr>
            <a:xfrm>
              <a:off x="-9802" y="1346849"/>
              <a:ext cx="9276282" cy="2486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kern="0" dirty="0">
                  <a:solidFill>
                    <a:schemeClr val="accent5">
                      <a:lumMod val="75000"/>
                    </a:schemeClr>
                  </a:solidFill>
                </a:rPr>
                <a:t>In democrazia, in effetti, il popolo non ha più forma; diventa positivamente numero, cioè forza composta da uguali, da individualità puramente equivalenti sotto il regno della legge</a:t>
              </a:r>
              <a:endParaRPr lang="it-IT" sz="1600" dirty="0">
                <a:solidFill>
                  <a:schemeClr val="bg1"/>
                </a:solidFill>
                <a:latin typeface="Verdana" panose="020B0604030504040204" pitchFamily="34" charset="0"/>
              </a:endParaRPr>
            </a:p>
            <a:p>
              <a:r>
                <a:rPr lang="it-IT" sz="1400" kern="0" dirty="0">
                  <a:solidFill>
                    <a:schemeClr val="accent5">
                      <a:lumMod val="75000"/>
                    </a:schemeClr>
                  </a:solidFill>
                </a:rPr>
                <a:t>Pierre </a:t>
              </a:r>
              <a:r>
                <a:rPr lang="it-IT" sz="1400" kern="0" dirty="0" err="1">
                  <a:solidFill>
                    <a:schemeClr val="accent5">
                      <a:lumMod val="75000"/>
                    </a:schemeClr>
                  </a:solidFill>
                </a:rPr>
                <a:t>Rosanvallon</a:t>
              </a:r>
              <a:r>
                <a:rPr lang="it-IT" sz="1400" kern="0" dirty="0">
                  <a:solidFill>
                    <a:schemeClr val="accent5">
                      <a:lumMod val="75000"/>
                    </a:schemeClr>
                  </a:solidFill>
                </a:rPr>
                <a:t> Pensare il populismo</a:t>
              </a:r>
              <a:endParaRPr lang="fr-FR" sz="14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just" defTabSz="914400"/>
              <a:endParaRPr lang="it-IT" sz="16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193BD5F9-67B5-45A6-AF0D-85359662BCEF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293405" y="1372194"/>
              <a:ext cx="277540" cy="375881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E47B426B-F41E-4773-AEF9-9A597FFFC7C9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470605" y="1372193"/>
              <a:ext cx="277540" cy="375881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801FC678-503B-4693-9ECF-AB6AF8C250CF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522516" y="2142504"/>
              <a:ext cx="360679" cy="389950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D665AB77-6B5A-4556-9FE5-DD2D19F91A18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339255" y="2142504"/>
              <a:ext cx="360679" cy="389950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249082B0-1D4C-401C-9FCE-7D964E0A7BA9}"/>
              </a:ext>
            </a:extLst>
          </p:cNvPr>
          <p:cNvGrpSpPr/>
          <p:nvPr/>
        </p:nvGrpSpPr>
        <p:grpSpPr>
          <a:xfrm>
            <a:off x="13" y="3755210"/>
            <a:ext cx="9143006" cy="1855887"/>
            <a:chOff x="-933450" y="1285874"/>
            <a:chExt cx="11029950" cy="2828718"/>
          </a:xfrm>
        </p:grpSpPr>
        <p:sp>
          <p:nvSpPr>
            <p:cNvPr id="24" name="Rettangolo arrotondato 3">
              <a:extLst>
                <a:ext uri="{FF2B5EF4-FFF2-40B4-BE49-F238E27FC236}">
                  <a16:creationId xmlns:a16="http://schemas.microsoft.com/office/drawing/2014/main" id="{06A5EE7F-A9BE-4303-BE4E-D88229E388A0}"/>
                </a:ext>
              </a:extLst>
            </p:cNvPr>
            <p:cNvSpPr/>
            <p:nvPr/>
          </p:nvSpPr>
          <p:spPr>
            <a:xfrm>
              <a:off x="-933450" y="1285874"/>
              <a:ext cx="11029950" cy="202831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54F7233C-09F6-4D40-A286-8E91A50FB72F}"/>
                </a:ext>
              </a:extLst>
            </p:cNvPr>
            <p:cNvSpPr txBox="1"/>
            <p:nvPr/>
          </p:nvSpPr>
          <p:spPr>
            <a:xfrm>
              <a:off x="-9802" y="1346849"/>
              <a:ext cx="9276282" cy="276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kern="0" dirty="0">
                  <a:solidFill>
                    <a:schemeClr val="accent5">
                      <a:lumMod val="75000"/>
                    </a:schemeClr>
                  </a:solidFill>
                </a:rPr>
                <a:t>Una semplificazione politica e sociologica: considerare il popolo come un soggetto evidente, definito dalla sua differenza con le ‘élite’. Come se il popolo fosse la parte sana e unita di una società che diventerebbe naturalmente coesa nel momento in cui ne venissero allontanati gruppi cosmopoliti e oligarchie. </a:t>
              </a:r>
            </a:p>
            <a:p>
              <a:r>
                <a:rPr lang="it-IT" sz="1400" kern="0" dirty="0">
                  <a:solidFill>
                    <a:schemeClr val="accent5">
                      <a:lumMod val="75000"/>
                    </a:schemeClr>
                  </a:solidFill>
                </a:rPr>
                <a:t>Pierre </a:t>
              </a:r>
              <a:r>
                <a:rPr lang="it-IT" sz="1400" kern="0" dirty="0" err="1">
                  <a:solidFill>
                    <a:schemeClr val="accent5">
                      <a:lumMod val="75000"/>
                    </a:schemeClr>
                  </a:solidFill>
                </a:rPr>
                <a:t>Rosanvallon</a:t>
              </a:r>
              <a:r>
                <a:rPr lang="it-IT" sz="1400" kern="0" dirty="0">
                  <a:solidFill>
                    <a:schemeClr val="accent5">
                      <a:lumMod val="75000"/>
                    </a:schemeClr>
                  </a:solidFill>
                </a:rPr>
                <a:t> Pensare il populismo</a:t>
              </a:r>
              <a:endParaRPr lang="fr-FR" sz="14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just" defTabSz="914400"/>
              <a:endParaRPr lang="it-IT" sz="16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862A9CE3-ABA2-4B84-B0DB-9B2158D27808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293405" y="1372194"/>
              <a:ext cx="277540" cy="375881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8E46B169-4294-41AA-9FA4-3AA15BA9713E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470605" y="1372193"/>
              <a:ext cx="277540" cy="375881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982A743F-A6F0-4E6E-A8E7-646B3CB763DE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522516" y="2142504"/>
              <a:ext cx="360679" cy="389950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221DF3C3-E8FD-4F83-9C42-EBC1E844AE40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339255" y="2142504"/>
              <a:ext cx="360679" cy="389950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01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0" y="220245"/>
            <a:ext cx="8777579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2. Il nemico necessario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C983CF-E248-4C6E-B8B7-0D2A4EB36C34}"/>
              </a:ext>
            </a:extLst>
          </p:cNvPr>
          <p:cNvSpPr txBox="1"/>
          <p:nvPr/>
        </p:nvSpPr>
        <p:spPr>
          <a:xfrm>
            <a:off x="121650" y="1082842"/>
            <a:ext cx="3441031" cy="167239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436C61-9AF0-4630-8632-2F3FFD87B90A}"/>
              </a:ext>
            </a:extLst>
          </p:cNvPr>
          <p:cNvSpPr txBox="1"/>
          <p:nvPr/>
        </p:nvSpPr>
        <p:spPr>
          <a:xfrm>
            <a:off x="2117558" y="1672389"/>
            <a:ext cx="129941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algn="ctr"/>
            <a:r>
              <a:rPr lang="it-IT" sz="1600" b="1" dirty="0">
                <a:solidFill>
                  <a:schemeClr val="bg1"/>
                </a:solidFill>
              </a:rPr>
              <a:t>L’immigrazione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9EE43B-C115-4BFA-BB57-A7B6225AC2CE}"/>
              </a:ext>
            </a:extLst>
          </p:cNvPr>
          <p:cNvSpPr txBox="1"/>
          <p:nvPr/>
        </p:nvSpPr>
        <p:spPr>
          <a:xfrm>
            <a:off x="5016835" y="2219827"/>
            <a:ext cx="3865212" cy="2052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D401FD-2501-430C-BF04-1B54D6CF98FB}"/>
              </a:ext>
            </a:extLst>
          </p:cNvPr>
          <p:cNvSpPr txBox="1"/>
          <p:nvPr/>
        </p:nvSpPr>
        <p:spPr>
          <a:xfrm>
            <a:off x="4605338" y="3429000"/>
            <a:ext cx="171124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algn="ctr"/>
            <a:r>
              <a:rPr lang="it-IT" sz="1600" b="1" dirty="0">
                <a:solidFill>
                  <a:schemeClr val="bg1"/>
                </a:solidFill>
              </a:rPr>
              <a:t>La casta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9368C0A-14D7-40E6-8A5B-1ADC92BACD75}"/>
              </a:ext>
            </a:extLst>
          </p:cNvPr>
          <p:cNvSpPr txBox="1"/>
          <p:nvPr/>
        </p:nvSpPr>
        <p:spPr>
          <a:xfrm>
            <a:off x="433137" y="3428999"/>
            <a:ext cx="3946358" cy="1620000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422F9FF-E95E-44BA-8F25-B5431CD62533}"/>
              </a:ext>
            </a:extLst>
          </p:cNvPr>
          <p:cNvSpPr txBox="1"/>
          <p:nvPr/>
        </p:nvSpPr>
        <p:spPr>
          <a:xfrm>
            <a:off x="2561347" y="4616455"/>
            <a:ext cx="171124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 algn="ctr"/>
            <a:r>
              <a:rPr lang="fr-FR" sz="1600" b="1" dirty="0">
                <a:solidFill>
                  <a:schemeClr val="bg1"/>
                </a:solidFill>
              </a:rPr>
              <a:t>(il </a:t>
            </a:r>
            <a:r>
              <a:rPr lang="fr-FR" sz="1600" b="1" dirty="0" err="1">
                <a:solidFill>
                  <a:schemeClr val="bg1"/>
                </a:solidFill>
              </a:rPr>
              <a:t>dizionario</a:t>
            </a:r>
            <a:r>
              <a:rPr lang="fr-FR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2" name="Fumetto: rettangolo 31">
            <a:extLst>
              <a:ext uri="{FF2B5EF4-FFF2-40B4-BE49-F238E27FC236}">
                <a16:creationId xmlns:a16="http://schemas.microsoft.com/office/drawing/2014/main" id="{E78BA3D4-3BFB-48B2-926F-29897D42B555}"/>
              </a:ext>
            </a:extLst>
          </p:cNvPr>
          <p:cNvSpPr/>
          <p:nvPr/>
        </p:nvSpPr>
        <p:spPr>
          <a:xfrm>
            <a:off x="1364535" y="1590003"/>
            <a:ext cx="6160168" cy="2243890"/>
          </a:xfrm>
          <a:prstGeom prst="wedgeRectCallou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/>
              <a:t>Tutti rigorosamente extra </a:t>
            </a:r>
            <a:r>
              <a:rPr lang="it-IT" dirty="0" err="1"/>
              <a:t>ecclesiam</a:t>
            </a:r>
            <a:r>
              <a:rPr lang="it-IT" dirty="0"/>
              <a:t>, che non appartengono alla comunità che definisce il popolo.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23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/>
      <p:bldP spid="5" grpId="0" animBg="1"/>
      <p:bldP spid="7" grpId="0"/>
      <p:bldP spid="30" grpId="0" animBg="1"/>
      <p:bldP spid="31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0" y="220245"/>
            <a:ext cx="8872829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3. (La rappresentanza) il leader infallibile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C38B4E-5FB0-43FA-BE30-A117D644924C}"/>
              </a:ext>
            </a:extLst>
          </p:cNvPr>
          <p:cNvSpPr txBox="1"/>
          <p:nvPr/>
        </p:nvSpPr>
        <p:spPr>
          <a:xfrm>
            <a:off x="121650" y="1082837"/>
            <a:ext cx="3441031" cy="2376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sz="1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sz="11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FFD2DFB-F880-43CF-852C-CE7D7BD1C3C4}"/>
              </a:ext>
            </a:extLst>
          </p:cNvPr>
          <p:cNvSpPr/>
          <p:nvPr/>
        </p:nvSpPr>
        <p:spPr>
          <a:xfrm>
            <a:off x="121650" y="2764255"/>
            <a:ext cx="3441031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L’eletto è un portavoce che rappresenta la volontà generale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5637C2-A78A-4905-8F9A-2247824977A8}"/>
              </a:ext>
            </a:extLst>
          </p:cNvPr>
          <p:cNvSpPr txBox="1"/>
          <p:nvPr/>
        </p:nvSpPr>
        <p:spPr>
          <a:xfrm>
            <a:off x="4663441" y="2021305"/>
            <a:ext cx="3958389" cy="2376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4C84192-9BD8-4CF6-A02C-E3CA1690AFB3}"/>
              </a:ext>
            </a:extLst>
          </p:cNvPr>
          <p:cNvSpPr/>
          <p:nvPr/>
        </p:nvSpPr>
        <p:spPr>
          <a:xfrm>
            <a:off x="4663442" y="3400193"/>
            <a:ext cx="3958388" cy="92333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Non può sbagliare: tuttalpiù non riuscirà a fare perché bloccato dai poteri forti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77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4" grpId="0" animBg="1"/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0" y="220245"/>
            <a:ext cx="8777579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4. La scomparsa del conflitto (e del pluralismo)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CAAD5B8-7B98-4957-BA69-F2CA7BA47D4E}"/>
              </a:ext>
            </a:extLst>
          </p:cNvPr>
          <p:cNvGrpSpPr/>
          <p:nvPr/>
        </p:nvGrpSpPr>
        <p:grpSpPr>
          <a:xfrm>
            <a:off x="40148" y="754750"/>
            <a:ext cx="9143006" cy="4212291"/>
            <a:chOff x="-933450" y="1285872"/>
            <a:chExt cx="11029950" cy="6420322"/>
          </a:xfrm>
        </p:grpSpPr>
        <p:sp>
          <p:nvSpPr>
            <p:cNvPr id="10" name="Rettangolo arrotondato 3">
              <a:extLst>
                <a:ext uri="{FF2B5EF4-FFF2-40B4-BE49-F238E27FC236}">
                  <a16:creationId xmlns:a16="http://schemas.microsoft.com/office/drawing/2014/main" id="{BFFE6BC4-1313-4139-9D7C-521CF48B7BE4}"/>
                </a:ext>
              </a:extLst>
            </p:cNvPr>
            <p:cNvSpPr/>
            <p:nvPr/>
          </p:nvSpPr>
          <p:spPr>
            <a:xfrm>
              <a:off x="-933450" y="1285872"/>
              <a:ext cx="11029950" cy="583654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D88624B-CDF4-4CE6-A240-7A7F5AA86700}"/>
                </a:ext>
              </a:extLst>
            </p:cNvPr>
            <p:cNvSpPr txBox="1"/>
            <p:nvPr/>
          </p:nvSpPr>
          <p:spPr>
            <a:xfrm>
              <a:off x="62973" y="1373219"/>
              <a:ext cx="9276282" cy="6332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kern="0" dirty="0">
                  <a:solidFill>
                    <a:schemeClr val="accent5">
                      <a:lumMod val="75000"/>
                    </a:schemeClr>
                  </a:solidFill>
                </a:rPr>
                <a:t>La concezione unanimista che hanno del popolo li porta a sminuire, trascurare o addirittura occultare il pluralismo. Per loro l’istituzionalizzazione del conflitto, che è il marchio stesso della democrazia, è una cosa priva di importanza, non ha nessun ruolo. Perché riconoscere questa necessità significherebbe ammettere che il popolo non è sempre unito ma diviso, traversato da molteplici contraddizioni interne, combattuto tra aspirazioni opposte</a:t>
              </a:r>
            </a:p>
            <a:p>
              <a:r>
                <a:rPr lang="it-IT" sz="2000" kern="0" dirty="0">
                  <a:solidFill>
                    <a:schemeClr val="accent5">
                      <a:lumMod val="75000"/>
                    </a:schemeClr>
                  </a:solidFill>
                </a:rPr>
                <a:t>Diamanti-Lazar </a:t>
              </a:r>
              <a:r>
                <a:rPr lang="it-IT" sz="2000" kern="0" dirty="0" err="1">
                  <a:solidFill>
                    <a:schemeClr val="accent5">
                      <a:lumMod val="75000"/>
                    </a:schemeClr>
                  </a:solidFill>
                </a:rPr>
                <a:t>Popolocrazia</a:t>
              </a:r>
              <a:endParaRPr lang="fr-FR" sz="20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algn="just" defTabSz="914400"/>
              <a:endParaRPr lang="it-IT" sz="2400" kern="0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38">
              <a:extLst>
                <a:ext uri="{FF2B5EF4-FFF2-40B4-BE49-F238E27FC236}">
                  <a16:creationId xmlns:a16="http://schemas.microsoft.com/office/drawing/2014/main" id="{0917DE59-5F3B-4D1B-AD85-AE267DEC67D5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293405" y="1372194"/>
              <a:ext cx="277540" cy="375881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C97BCDB6-B07A-473F-87E9-B11560C233DF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470605" y="1372193"/>
              <a:ext cx="277540" cy="375881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A3CEBD9B-8B70-429E-94A1-C9D38D55E941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232212" y="5865201"/>
              <a:ext cx="360679" cy="389950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19AF125B-D888-4931-9F7E-C3E47C35A2CF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048951" y="5865201"/>
              <a:ext cx="360679" cy="389950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70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La fine delle culture riformiste</a:t>
            </a:r>
          </a:p>
        </p:txBody>
      </p:sp>
    </p:spTree>
    <p:extLst>
      <p:ext uri="{BB962C8B-B14F-4D97-AF65-F5344CB8AC3E}">
        <p14:creationId xmlns:p14="http://schemas.microsoft.com/office/powerpoint/2010/main" val="359516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89764"/>
            <a:ext cx="6773520" cy="332399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it-IT" sz="2400" dirty="0">
                <a:solidFill>
                  <a:schemeClr val="bg1"/>
                </a:solidFill>
                <a:cs typeface="Times New Roman" pitchFamily="18" charset="0"/>
              </a:rPr>
              <a:t>Globalizzazione e Internet: liberi tutti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05574" y="4912669"/>
            <a:ext cx="11512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totale intervistati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410849" y="497066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 dirty="0">
                <a:ln>
                  <a:noFill/>
                </a:ln>
                <a:solidFill>
                  <a:srgbClr val="1B36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 %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A57FDE-E069-455B-A19B-18541CB3A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8772857"/>
              </p:ext>
            </p:extLst>
          </p:nvPr>
        </p:nvGraphicFramePr>
        <p:xfrm>
          <a:off x="881212" y="727898"/>
          <a:ext cx="8418785" cy="403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7109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7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220245"/>
            <a:ext cx="6773520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24282"/>
            <a:r>
              <a:rPr lang="it-IT" sz="2800" dirty="0">
                <a:solidFill>
                  <a:sysClr val="window" lastClr="FFFFFF"/>
                </a:solidFill>
                <a:latin typeface="Calibri"/>
              </a:rPr>
              <a:t>La crisi della democrazia rappresentativa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05574" y="4912669"/>
            <a:ext cx="11512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totale intervistati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410849" y="497066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 dirty="0">
                <a:ln>
                  <a:noFill/>
                </a:ln>
                <a:solidFill>
                  <a:srgbClr val="1B365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Valori %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A57FDE-E069-455B-A19B-18541CB3A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470051"/>
              </p:ext>
            </p:extLst>
          </p:nvPr>
        </p:nvGraphicFramePr>
        <p:xfrm>
          <a:off x="305574" y="1003860"/>
          <a:ext cx="8418785" cy="4184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171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1. Il clima economico</a:t>
            </a:r>
          </a:p>
        </p:txBody>
      </p:sp>
    </p:spTree>
    <p:extLst>
      <p:ext uri="{BB962C8B-B14F-4D97-AF65-F5344CB8AC3E}">
        <p14:creationId xmlns:p14="http://schemas.microsoft.com/office/powerpoint/2010/main" val="1596437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Il governo Conte </a:t>
            </a:r>
          </a:p>
        </p:txBody>
      </p:sp>
    </p:spTree>
    <p:extLst>
      <p:ext uri="{BB962C8B-B14F-4D97-AF65-F5344CB8AC3E}">
        <p14:creationId xmlns:p14="http://schemas.microsoft.com/office/powerpoint/2010/main" val="4115409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204" y="114681"/>
            <a:ext cx="8766486" cy="4708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it-IT" sz="2000" dirty="0">
                <a:solidFill>
                  <a:schemeClr val="bg1"/>
                </a:solidFill>
              </a:rPr>
              <a:t>Gradimento Governo: confronto con esecutivi precedenti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1400" b="0" cap="all" dirty="0">
                <a:solidFill>
                  <a:schemeClr val="bg1"/>
                </a:solidFill>
              </a:rPr>
              <a:t>trend indici (% voti positivi su totale voti espressi)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233999" y="4825213"/>
            <a:ext cx="6718075" cy="31828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24282" rtl="0" eaLnBrk="1" latinLnBrk="0" hangingPunct="1">
              <a:lnSpc>
                <a:spcPct val="95000"/>
              </a:lnSpc>
              <a:spcBef>
                <a:spcPts val="204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kern="1200" cap="none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95000"/>
              </a:lnSpc>
              <a:spcBef>
                <a:spcPts val="20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Fonte :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banca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sondaggi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IPSOS</a:t>
            </a:r>
          </a:p>
        </p:txBody>
      </p:sp>
      <p:graphicFrame>
        <p:nvGraphicFramePr>
          <p:cNvPr id="17" name="Grafico 16"/>
          <p:cNvGraphicFramePr/>
          <p:nvPr>
            <p:extLst/>
          </p:nvPr>
        </p:nvGraphicFramePr>
        <p:xfrm>
          <a:off x="-1" y="673396"/>
          <a:ext cx="914400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onnettore 17"/>
          <p:cNvSpPr>
            <a:spLocks noChangeAspect="1"/>
          </p:cNvSpPr>
          <p:nvPr/>
        </p:nvSpPr>
        <p:spPr>
          <a:xfrm>
            <a:off x="502157" y="3669987"/>
            <a:ext cx="495289" cy="434577"/>
          </a:xfrm>
          <a:prstGeom prst="flowChartConnector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onnettore 18"/>
          <p:cNvSpPr>
            <a:spLocks noChangeAspect="1"/>
          </p:cNvSpPr>
          <p:nvPr/>
        </p:nvSpPr>
        <p:spPr>
          <a:xfrm>
            <a:off x="2598211" y="3687015"/>
            <a:ext cx="493422" cy="434577"/>
          </a:xfrm>
          <a:prstGeom prst="flowChartConnector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onnettore 19"/>
          <p:cNvSpPr>
            <a:spLocks noChangeAspect="1"/>
          </p:cNvSpPr>
          <p:nvPr/>
        </p:nvSpPr>
        <p:spPr>
          <a:xfrm>
            <a:off x="4373927" y="3695419"/>
            <a:ext cx="478737" cy="434577"/>
          </a:xfrm>
          <a:prstGeom prst="flowChartConnector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onnettore 20"/>
          <p:cNvSpPr>
            <a:spLocks noChangeAspect="1"/>
          </p:cNvSpPr>
          <p:nvPr/>
        </p:nvSpPr>
        <p:spPr>
          <a:xfrm>
            <a:off x="5137633" y="3693114"/>
            <a:ext cx="452978" cy="434576"/>
          </a:xfrm>
          <a:prstGeom prst="flowChartConnector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nettore 21"/>
          <p:cNvSpPr>
            <a:spLocks noChangeAspect="1"/>
          </p:cNvSpPr>
          <p:nvPr/>
        </p:nvSpPr>
        <p:spPr>
          <a:xfrm>
            <a:off x="6431418" y="3693479"/>
            <a:ext cx="451535" cy="434539"/>
          </a:xfrm>
          <a:prstGeom prst="flowChartConnec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Connettore 1 12"/>
          <p:cNvCxnSpPr/>
          <p:nvPr/>
        </p:nvCxnSpPr>
        <p:spPr>
          <a:xfrm flipH="1">
            <a:off x="1432437" y="1479095"/>
            <a:ext cx="13991" cy="267938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13"/>
          <p:cNvCxnSpPr/>
          <p:nvPr/>
        </p:nvCxnSpPr>
        <p:spPr>
          <a:xfrm flipH="1">
            <a:off x="4022404" y="1485297"/>
            <a:ext cx="13991" cy="267938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14"/>
          <p:cNvCxnSpPr/>
          <p:nvPr/>
        </p:nvCxnSpPr>
        <p:spPr>
          <a:xfrm flipH="1">
            <a:off x="4981158" y="1874247"/>
            <a:ext cx="13990" cy="2322359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15"/>
          <p:cNvCxnSpPr/>
          <p:nvPr/>
        </p:nvCxnSpPr>
        <p:spPr>
          <a:xfrm flipH="1">
            <a:off x="5595279" y="1479095"/>
            <a:ext cx="13991" cy="267938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15"/>
          <p:cNvCxnSpPr/>
          <p:nvPr/>
        </p:nvCxnSpPr>
        <p:spPr>
          <a:xfrm flipH="1">
            <a:off x="7413582" y="3227125"/>
            <a:ext cx="1" cy="93755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89377" y="3680227"/>
            <a:ext cx="422422" cy="433580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cxnSp>
        <p:nvCxnSpPr>
          <p:cNvPr id="29" name="Connettore 1 15"/>
          <p:cNvCxnSpPr/>
          <p:nvPr/>
        </p:nvCxnSpPr>
        <p:spPr>
          <a:xfrm>
            <a:off x="8415131" y="2257643"/>
            <a:ext cx="1" cy="1938963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8465" y="3680227"/>
            <a:ext cx="394668" cy="433580"/>
          </a:xfrm>
          <a:prstGeom prst="ellips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103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551" y="82838"/>
            <a:ext cx="8823138" cy="470898"/>
          </a:xfrm>
          <a:solidFill>
            <a:schemeClr val="bg1">
              <a:lumMod val="65000"/>
            </a:schemeClr>
          </a:solidFill>
        </p:spPr>
        <p:txBody>
          <a:bodyPr/>
          <a:lstStyle/>
          <a:p>
            <a:r>
              <a:rPr lang="it-IT" sz="2000" dirty="0">
                <a:solidFill>
                  <a:schemeClr val="bg1"/>
                </a:solidFill>
              </a:rPr>
              <a:t>Gradimento PREMIER: confronto con esecutivi precedenti </a:t>
            </a:r>
            <a:r>
              <a:rPr lang="it-IT" sz="2400" dirty="0">
                <a:solidFill>
                  <a:schemeClr val="bg1"/>
                </a:solidFill>
              </a:rPr>
              <a:t/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1400" b="0" cap="all" dirty="0">
                <a:solidFill>
                  <a:schemeClr val="bg1"/>
                </a:solidFill>
              </a:rPr>
              <a:t> trend indici (% voti positivi su totale voti espressi)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5" name="Text Placeholder 12"/>
          <p:cNvSpPr txBox="1">
            <a:spLocks/>
          </p:cNvSpPr>
          <p:nvPr/>
        </p:nvSpPr>
        <p:spPr>
          <a:xfrm>
            <a:off x="233999" y="4825213"/>
            <a:ext cx="6718075" cy="318287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24282" rtl="0" eaLnBrk="1" latinLnBrk="0" hangingPunct="1">
              <a:lnSpc>
                <a:spcPct val="95000"/>
              </a:lnSpc>
              <a:spcBef>
                <a:spcPts val="204"/>
              </a:spcBef>
              <a:spcAft>
                <a:spcPts val="300"/>
              </a:spcAft>
              <a:buFont typeface="Arial" panose="020B0604020202020204" pitchFamily="34" charset="0"/>
              <a:buNone/>
              <a:defRPr sz="1000" kern="1200" cap="none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40" indent="0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802" indent="-186802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1911" indent="-191121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6834" indent="-176004" algn="l" defTabSz="924282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1775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0391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6056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28198" indent="-231070" algn="l" defTabSz="9242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95000"/>
              </a:lnSpc>
              <a:spcBef>
                <a:spcPts val="204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Fonte :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banca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sondaggi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888B8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IPSOS</a:t>
            </a:r>
          </a:p>
        </p:txBody>
      </p:sp>
      <p:graphicFrame>
        <p:nvGraphicFramePr>
          <p:cNvPr id="22" name="Grafico 21"/>
          <p:cNvGraphicFramePr/>
          <p:nvPr>
            <p:extLst/>
          </p:nvPr>
        </p:nvGraphicFramePr>
        <p:xfrm>
          <a:off x="18215" y="539750"/>
          <a:ext cx="912578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3" name="Connettore 1 12"/>
          <p:cNvCxnSpPr/>
          <p:nvPr/>
        </p:nvCxnSpPr>
        <p:spPr>
          <a:xfrm flipH="1">
            <a:off x="1427625" y="2234717"/>
            <a:ext cx="19046" cy="1949236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13"/>
          <p:cNvCxnSpPr/>
          <p:nvPr/>
        </p:nvCxnSpPr>
        <p:spPr>
          <a:xfrm flipH="1">
            <a:off x="4001614" y="1491471"/>
            <a:ext cx="13991" cy="267938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14"/>
          <p:cNvCxnSpPr/>
          <p:nvPr/>
        </p:nvCxnSpPr>
        <p:spPr>
          <a:xfrm>
            <a:off x="4992508" y="1733986"/>
            <a:ext cx="0" cy="244996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15"/>
          <p:cNvCxnSpPr/>
          <p:nvPr/>
        </p:nvCxnSpPr>
        <p:spPr>
          <a:xfrm flipH="1">
            <a:off x="5576269" y="1988089"/>
            <a:ext cx="11352" cy="2174093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15"/>
          <p:cNvCxnSpPr/>
          <p:nvPr/>
        </p:nvCxnSpPr>
        <p:spPr>
          <a:xfrm flipH="1">
            <a:off x="7368111" y="3246401"/>
            <a:ext cx="1" cy="93755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nettore 27"/>
          <p:cNvSpPr>
            <a:spLocks noChangeAspect="1"/>
          </p:cNvSpPr>
          <p:nvPr/>
        </p:nvSpPr>
        <p:spPr>
          <a:xfrm>
            <a:off x="538712" y="3666499"/>
            <a:ext cx="495289" cy="434577"/>
          </a:xfrm>
          <a:prstGeom prst="flowChartConnector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onnettore 28"/>
          <p:cNvSpPr>
            <a:spLocks noChangeAspect="1"/>
          </p:cNvSpPr>
          <p:nvPr/>
        </p:nvSpPr>
        <p:spPr>
          <a:xfrm>
            <a:off x="2579494" y="3667625"/>
            <a:ext cx="493422" cy="434577"/>
          </a:xfrm>
          <a:prstGeom prst="flowChartConnector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onnettore 29"/>
          <p:cNvSpPr>
            <a:spLocks noChangeAspect="1"/>
          </p:cNvSpPr>
          <p:nvPr/>
        </p:nvSpPr>
        <p:spPr>
          <a:xfrm>
            <a:off x="4346766" y="3676029"/>
            <a:ext cx="478737" cy="434577"/>
          </a:xfrm>
          <a:prstGeom prst="flowChartConnector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onnettore 30"/>
          <p:cNvSpPr>
            <a:spLocks noChangeAspect="1"/>
          </p:cNvSpPr>
          <p:nvPr/>
        </p:nvSpPr>
        <p:spPr>
          <a:xfrm>
            <a:off x="5157592" y="3673724"/>
            <a:ext cx="452978" cy="434576"/>
          </a:xfrm>
          <a:prstGeom prst="flowChartConnector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onnettore 31"/>
          <p:cNvSpPr>
            <a:spLocks noChangeAspect="1"/>
          </p:cNvSpPr>
          <p:nvPr/>
        </p:nvSpPr>
        <p:spPr>
          <a:xfrm>
            <a:off x="6415269" y="3674089"/>
            <a:ext cx="451535" cy="434539"/>
          </a:xfrm>
          <a:prstGeom prst="flowChartConnector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6155" y="3660837"/>
            <a:ext cx="422422" cy="433580"/>
          </a:xfrm>
          <a:prstGeom prst="ellips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7" name="Connettore 1 15"/>
          <p:cNvCxnSpPr/>
          <p:nvPr/>
        </p:nvCxnSpPr>
        <p:spPr>
          <a:xfrm>
            <a:off x="8569225" y="1999064"/>
            <a:ext cx="1" cy="2184889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50454" y="3660837"/>
            <a:ext cx="412318" cy="452970"/>
          </a:xfrm>
          <a:prstGeom prst="ellipse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33787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Chi vota chi #1 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D2E286D-C219-431C-A9CE-37A3A6D97B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721142"/>
              </p:ext>
            </p:extLst>
          </p:nvPr>
        </p:nvGraphicFramePr>
        <p:xfrm>
          <a:off x="677332" y="689152"/>
          <a:ext cx="6999113" cy="4033520"/>
        </p:xfrm>
        <a:graphic>
          <a:graphicData uri="http://schemas.openxmlformats.org/drawingml/2006/table">
            <a:tbl>
              <a:tblPr/>
              <a:tblGrid>
                <a:gridCol w="1563437">
                  <a:extLst>
                    <a:ext uri="{9D8B030D-6E8A-4147-A177-3AD203B41FA5}">
                      <a16:colId xmlns:a16="http://schemas.microsoft.com/office/drawing/2014/main" val="2242189939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444344717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2667747985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2055209013"/>
                    </a:ext>
                  </a:extLst>
                </a:gridCol>
                <a:gridCol w="1072591">
                  <a:extLst>
                    <a:ext uri="{9D8B030D-6E8A-4147-A177-3AD203B41FA5}">
                      <a16:colId xmlns:a16="http://schemas.microsoft.com/office/drawing/2014/main" val="3858556065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3359040087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1477086882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Lega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M5S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Forza Italia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Altri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0612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38238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uomini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235995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donne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31650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0777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18-24 anni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38758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25-34 anni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94831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35-44 anni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25670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45-54 anni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28252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55-64 anni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38124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65 e più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67224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65586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laureati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87720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diplomati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46771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lic. media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60722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ele/nessun tit.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956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55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Chi vota chi #2 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05C6904-6EDC-4C5B-A70B-7E7171B52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363610"/>
              </p:ext>
            </p:extLst>
          </p:nvPr>
        </p:nvGraphicFramePr>
        <p:xfrm>
          <a:off x="1018558" y="666575"/>
          <a:ext cx="7106884" cy="4033520"/>
        </p:xfrm>
        <a:graphic>
          <a:graphicData uri="http://schemas.openxmlformats.org/drawingml/2006/table">
            <a:tbl>
              <a:tblPr/>
              <a:tblGrid>
                <a:gridCol w="1587512">
                  <a:extLst>
                    <a:ext uri="{9D8B030D-6E8A-4147-A177-3AD203B41FA5}">
                      <a16:colId xmlns:a16="http://schemas.microsoft.com/office/drawing/2014/main" val="2227938962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1131333407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3546183726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1751369512"/>
                    </a:ext>
                  </a:extLst>
                </a:gridCol>
                <a:gridCol w="1089107">
                  <a:extLst>
                    <a:ext uri="{9D8B030D-6E8A-4147-A177-3AD203B41FA5}">
                      <a16:colId xmlns:a16="http://schemas.microsoft.com/office/drawing/2014/main" val="3581428688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3153430308"/>
                    </a:ext>
                  </a:extLst>
                </a:gridCol>
                <a:gridCol w="886053">
                  <a:extLst>
                    <a:ext uri="{9D8B030D-6E8A-4147-A177-3AD203B41FA5}">
                      <a16:colId xmlns:a16="http://schemas.microsoft.com/office/drawing/2014/main" val="1169894066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Lega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M5S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Forza Italia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Altri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00304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08516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prof.elevate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74129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lav. autonomo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8738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impiegati/inseg.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18,9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96600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operai/esec.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21132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disoccupati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36,2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11,7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25287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studenti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69382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casalinghe 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40,4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39550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pensionati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30,4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4039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76982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lavora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28,9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59963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non lavora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33,6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8379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00513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azienda pubblica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34,1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27,2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12,9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0953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azienda privata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33,5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29,1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15,3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8255" marR="8255" marT="82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85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6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I flussi di voto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F78DFF5-73F8-4BCE-A9C9-2FDAD2AA5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846866"/>
              </p:ext>
            </p:extLst>
          </p:nvPr>
        </p:nvGraphicFramePr>
        <p:xfrm>
          <a:off x="1106311" y="1389062"/>
          <a:ext cx="6581422" cy="2919513"/>
        </p:xfrm>
        <a:graphic>
          <a:graphicData uri="http://schemas.openxmlformats.org/drawingml/2006/table">
            <a:tbl>
              <a:tblPr/>
              <a:tblGrid>
                <a:gridCol w="2912469">
                  <a:extLst>
                    <a:ext uri="{9D8B030D-6E8A-4147-A177-3AD203B41FA5}">
                      <a16:colId xmlns:a16="http://schemas.microsoft.com/office/drawing/2014/main" val="428660200"/>
                    </a:ext>
                  </a:extLst>
                </a:gridCol>
                <a:gridCol w="1059079">
                  <a:extLst>
                    <a:ext uri="{9D8B030D-6E8A-4147-A177-3AD203B41FA5}">
                      <a16:colId xmlns:a16="http://schemas.microsoft.com/office/drawing/2014/main" val="2745305325"/>
                    </a:ext>
                  </a:extLst>
                </a:gridCol>
                <a:gridCol w="869958">
                  <a:extLst>
                    <a:ext uri="{9D8B030D-6E8A-4147-A177-3AD203B41FA5}">
                      <a16:colId xmlns:a16="http://schemas.microsoft.com/office/drawing/2014/main" val="3290114818"/>
                    </a:ext>
                  </a:extLst>
                </a:gridCol>
                <a:gridCol w="869958">
                  <a:extLst>
                    <a:ext uri="{9D8B030D-6E8A-4147-A177-3AD203B41FA5}">
                      <a16:colId xmlns:a16="http://schemas.microsoft.com/office/drawing/2014/main" val="3452550865"/>
                    </a:ext>
                  </a:extLst>
                </a:gridCol>
                <a:gridCol w="869958">
                  <a:extLst>
                    <a:ext uri="{9D8B030D-6E8A-4147-A177-3AD203B41FA5}">
                      <a16:colId xmlns:a16="http://schemas.microsoft.com/office/drawing/2014/main" val="462207421"/>
                    </a:ext>
                  </a:extLst>
                </a:gridCol>
              </a:tblGrid>
              <a:tr h="331163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COME VOTEREBBERO OGGI GLI ELETTORI CHE HANNO SCELTO I PRINCIPALI PARTITI IL 4 MARZO SCORSO?</a:t>
                      </a:r>
                    </a:p>
                  </a:txBody>
                  <a:tcPr marL="69313" marR="7701" marT="77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FLUSSI</a:t>
                      </a:r>
                      <a:r>
                        <a:rPr lang="it-IT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DI VOTO IN USCITA</a:t>
                      </a:r>
                    </a:p>
                  </a:txBody>
                  <a:tcPr marL="7701" marR="7701" marT="77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68345"/>
                  </a:ext>
                </a:extLst>
              </a:tr>
              <a:tr h="16173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it-IT" sz="1100" b="0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VOTO 4 MARZO</a:t>
                      </a:r>
                    </a:p>
                  </a:txBody>
                  <a:tcPr marL="7701" marR="7701" marT="77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027987"/>
                  </a:ext>
                </a:extLst>
              </a:tr>
              <a:tr h="315760"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INTENZIONE DI VOTO OGGI</a:t>
                      </a:r>
                    </a:p>
                  </a:txBody>
                  <a:tcPr marL="7701" marR="7701" marT="770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hanno votato M5S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hanno votato Lega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hanno votato FI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hanno votato PD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743988"/>
                  </a:ext>
                </a:extLst>
              </a:tr>
              <a:tr h="246447"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179110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M5S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467651"/>
                  </a:ext>
                </a:extLst>
              </a:tr>
              <a:tr h="135718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Lega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21320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FI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151409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altri CD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387106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PD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445228"/>
                  </a:ext>
                </a:extLst>
              </a:tr>
              <a:tr h="154029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altri CS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3449862"/>
                  </a:ext>
                </a:extLst>
              </a:tr>
              <a:tr h="154029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LEU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8035152"/>
                  </a:ext>
                </a:extLst>
              </a:tr>
              <a:tr h="154029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voterebbero altri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422869"/>
                  </a:ext>
                </a:extLst>
              </a:tr>
              <a:tr h="154029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oggi sono indecisi o non voterebbero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9806212"/>
                  </a:ext>
                </a:extLst>
              </a:tr>
              <a:tr h="161731">
                <a:tc>
                  <a:txBody>
                    <a:bodyPr/>
                    <a:lstStyle/>
                    <a:p>
                      <a:pPr algn="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</a:p>
                  </a:txBody>
                  <a:tcPr marL="7701" marR="7701" marT="770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701" marR="7701" marT="77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509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1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717253"/>
            <a:ext cx="8708571" cy="4985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pPr algn="r" defTabSz="924259"/>
            <a:r>
              <a:rPr lang="it-IT" sz="4000" dirty="0">
                <a:solidFill>
                  <a:schemeClr val="bg1"/>
                </a:solidFill>
              </a:rPr>
              <a:t>I consumatori: tenere botta</a:t>
            </a:r>
          </a:p>
        </p:txBody>
      </p:sp>
    </p:spTree>
    <p:extLst>
      <p:ext uri="{BB962C8B-B14F-4D97-AF65-F5344CB8AC3E}">
        <p14:creationId xmlns:p14="http://schemas.microsoft.com/office/powerpoint/2010/main" val="1692686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La spesa degli italiani: ancora sotto il 2011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DE6B366-2844-4882-BEA0-8FDE791D5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257230"/>
              </p:ext>
            </p:extLst>
          </p:nvPr>
        </p:nvGraphicFramePr>
        <p:xfrm>
          <a:off x="175921" y="931623"/>
          <a:ext cx="3960000" cy="17526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320000">
                  <a:extLst>
                    <a:ext uri="{9D8B030D-6E8A-4147-A177-3AD203B41FA5}">
                      <a16:colId xmlns:a16="http://schemas.microsoft.com/office/drawing/2014/main" val="1708035000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2728494675"/>
                    </a:ext>
                  </a:extLst>
                </a:gridCol>
                <a:gridCol w="1320000">
                  <a:extLst>
                    <a:ext uri="{9D8B030D-6E8A-4147-A177-3AD203B41FA5}">
                      <a16:colId xmlns:a16="http://schemas.microsoft.com/office/drawing/2014/main" val="3346974742"/>
                    </a:ext>
                  </a:extLst>
                </a:gridCol>
              </a:tblGrid>
              <a:tr h="398400">
                <a:tc>
                  <a:txBody>
                    <a:bodyPr/>
                    <a:lstStyle/>
                    <a:p>
                      <a:r>
                        <a:rPr lang="fr-FR" dirty="0"/>
                        <a:t>Anno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/>
                        <a:t>Spesa</a:t>
                      </a:r>
                      <a:r>
                        <a:rPr lang="fr-FR" dirty="0"/>
                        <a:t>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Delta su 2011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86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24259" rtl="0" eaLnBrk="1" fontAlgn="b" latinLnBrk="0" hangingPunct="1"/>
                      <a:r>
                        <a:rPr lang="it-IT" sz="1800" kern="1200" dirty="0"/>
                        <a:t>2640,0</a:t>
                      </a:r>
                      <a:endParaRPr lang="it-IT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754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24259" rtl="0" eaLnBrk="1" fontAlgn="b" latinLnBrk="0" hangingPunct="1"/>
                      <a:r>
                        <a:rPr lang="it-IT" sz="1800" kern="1200" dirty="0"/>
                        <a:t>2524,4</a:t>
                      </a:r>
                      <a:endParaRPr lang="it-IT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-4,4%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689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24259" rtl="0" eaLnBrk="1" fontAlgn="b" latinLnBrk="0" hangingPunct="1"/>
                      <a:r>
                        <a:rPr lang="it-IT" sz="1800" kern="1200" dirty="0"/>
                        <a:t>2563,9</a:t>
                      </a:r>
                      <a:endParaRPr lang="it-IT" sz="180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-2,8%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91594"/>
                  </a:ext>
                </a:extLst>
              </a:tr>
            </a:tbl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92593E4D-CEAF-46D1-AE7E-E254A0E29D8B}"/>
              </a:ext>
            </a:extLst>
          </p:cNvPr>
          <p:cNvSpPr/>
          <p:nvPr/>
        </p:nvSpPr>
        <p:spPr>
          <a:xfrm>
            <a:off x="175921" y="2777190"/>
            <a:ext cx="4182323" cy="23083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Inoltre, considerando la dinamica inflazionistica del 2017 (+1,2% la variazione dell’indice dei prezzi al consumo per l’intera collettività nazionale) e del 2016 (-0,1%), l’incremento dei consumi in termini reali è stato nel 2017 inferiore a quanto registrato l’anno precedente. (fonte: Istat)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6AF443-AA45-41FF-97F6-183FFCF6F31A}"/>
              </a:ext>
            </a:extLst>
          </p:cNvPr>
          <p:cNvSpPr/>
          <p:nvPr/>
        </p:nvSpPr>
        <p:spPr>
          <a:xfrm>
            <a:off x="4785756" y="1167465"/>
            <a:ext cx="4182323" cy="31393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spesa delle famiglie per i prodotti alimentari registra nei primi 6 mesi del 2018 un incremento dello </a:t>
            </a:r>
            <a:r>
              <a:rPr lang="it-IT" b="1" dirty="0">
                <a:solidFill>
                  <a:schemeClr val="bg1"/>
                </a:solidFill>
              </a:rPr>
              <a:t>0,9%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r>
              <a:rPr lang="it-IT" dirty="0">
                <a:solidFill>
                  <a:schemeClr val="bg1"/>
                </a:solidFill>
              </a:rPr>
              <a:t>La crescita della spesa accusa quindi un rallentamento rispetto alla dinamica del primo trimestre .</a:t>
            </a:r>
          </a:p>
          <a:p>
            <a:r>
              <a:rPr lang="it-IT" dirty="0">
                <a:solidFill>
                  <a:schemeClr val="bg1"/>
                </a:solidFill>
              </a:rPr>
              <a:t>Inoltre, l’incremento della spesa nel primo semestre dell’anno è da ascriversi quasi esclusivamente all’aumento dei prezzi medi delle referenze componenti il carrello.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Affamati ma connessi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A4601A18-0E7F-482D-83B6-E60D938E6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084569"/>
              </p:ext>
            </p:extLst>
          </p:nvPr>
        </p:nvGraphicFramePr>
        <p:xfrm>
          <a:off x="1343025" y="86042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F8C22B3B-3437-408D-A6CB-F38F14439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924118"/>
              </p:ext>
            </p:extLst>
          </p:nvPr>
        </p:nvGraphicFramePr>
        <p:xfrm>
          <a:off x="1343025" y="782436"/>
          <a:ext cx="6096000" cy="42672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1934168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8641931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38296337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fr-FR" sz="3200" dirty="0"/>
                        <a:t>I </a:t>
                      </a:r>
                      <a:r>
                        <a:rPr lang="fr-FR" sz="3200" dirty="0" err="1"/>
                        <a:t>consumi</a:t>
                      </a:r>
                      <a:r>
                        <a:rPr lang="fr-FR" sz="3200" dirty="0"/>
                        <a:t> </a:t>
                      </a:r>
                      <a:r>
                        <a:rPr lang="fr-FR" sz="3200" dirty="0" err="1"/>
                        <a:t>digitali</a:t>
                      </a:r>
                      <a:endParaRPr lang="fr-FR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37408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endParaRPr lang="fr-FR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 mio €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variazione 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9670966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Wearable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107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14%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404154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 dirty="0">
                          <a:effectLst/>
                        </a:rPr>
                        <a:t>Smartphone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4952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6%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434484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PC desktop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175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-4%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41555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PC laptop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890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-7%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338787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Tv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1518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-9%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059380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u="none" strike="noStrike">
                          <a:effectLst/>
                        </a:rPr>
                        <a:t>Tablet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373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-12%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8528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3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7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/>
          <p:cNvSpPr>
            <a:spLocks noGrp="1"/>
          </p:cNvSpPr>
          <p:nvPr>
            <p:ph type="title"/>
          </p:nvPr>
        </p:nvSpPr>
        <p:spPr>
          <a:xfrm>
            <a:off x="175921" y="59239"/>
            <a:ext cx="8884952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Conciliare qualità e prezzo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A4601A18-0E7F-482D-83B6-E60D938E68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856792"/>
              </p:ext>
            </p:extLst>
          </p:nvPr>
        </p:nvGraphicFramePr>
        <p:xfrm>
          <a:off x="1343025" y="86042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40F39F-2E99-4C29-86AD-930963B779FC}"/>
              </a:ext>
            </a:extLst>
          </p:cNvPr>
          <p:cNvSpPr txBox="1"/>
          <p:nvPr/>
        </p:nvSpPr>
        <p:spPr>
          <a:xfrm>
            <a:off x="1343025" y="860425"/>
            <a:ext cx="6096000" cy="406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/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2871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22037" y="62188"/>
            <a:ext cx="8780234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La recessione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70912" y="4884588"/>
            <a:ext cx="220108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l" defTabSz="685783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Source:  Bankitalia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Boleco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 1 2019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ＭＳ Ｐゴシック" pitchFamily="-109" charset="-128"/>
              <a:cs typeface="+mn-cs"/>
            </a:endParaRP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1606191"/>
              </p:ext>
            </p:extLst>
          </p:nvPr>
        </p:nvGraphicFramePr>
        <p:xfrm>
          <a:off x="119064" y="583978"/>
          <a:ext cx="8905872" cy="414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1">
            <a:extLst>
              <a:ext uri="{FF2B5EF4-FFF2-40B4-BE49-F238E27FC236}">
                <a16:creationId xmlns:a16="http://schemas.microsoft.com/office/drawing/2014/main" id="{6E2CA1B0-61B5-4C39-B0CA-9B5CE14F0AA3}"/>
              </a:ext>
            </a:extLst>
          </p:cNvPr>
          <p:cNvSpPr txBox="1"/>
          <p:nvPr/>
        </p:nvSpPr>
        <p:spPr>
          <a:xfrm>
            <a:off x="6123764" y="1450272"/>
            <a:ext cx="2901172" cy="35109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 2017/2018 Variazioni congiunturali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919492D3-D450-47F9-AE45-882E34A54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393" y="3726021"/>
            <a:ext cx="2109517" cy="27700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Fonte: Istat gennaio 2019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60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717253"/>
            <a:ext cx="8708571" cy="997196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pPr algn="r" defTabSz="924259"/>
            <a:r>
              <a:rPr lang="it-IT" sz="4000" dirty="0">
                <a:solidFill>
                  <a:schemeClr val="bg1"/>
                </a:solidFill>
              </a:rPr>
              <a:t>Il cosmopolitismo delle marche: valori in controtendenza</a:t>
            </a:r>
          </a:p>
        </p:txBody>
      </p:sp>
    </p:spTree>
    <p:extLst>
      <p:ext uri="{BB962C8B-B14F-4D97-AF65-F5344CB8AC3E}">
        <p14:creationId xmlns:p14="http://schemas.microsoft.com/office/powerpoint/2010/main" val="2313709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Falla facile: il linguaggio delle marche in Tv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C83A12-EAE1-410C-918E-980B7C73B3F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5" y="742424"/>
            <a:ext cx="2607945" cy="3623310"/>
          </a:xfrm>
          <a:prstGeom prst="rect">
            <a:avLst/>
          </a:prstGeom>
        </p:spPr>
      </p:pic>
      <p:pic>
        <p:nvPicPr>
          <p:cNvPr id="7" name="Picture 2" descr="Risultati immagini per spididol spot bambola voodoo">
            <a:extLst>
              <a:ext uri="{FF2B5EF4-FFF2-40B4-BE49-F238E27FC236}">
                <a16:creationId xmlns:a16="http://schemas.microsoft.com/office/drawing/2014/main" id="{53D633E1-574B-4FBC-A219-9D036950ED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17" y="821798"/>
            <a:ext cx="2464435" cy="3543935"/>
          </a:xfrm>
          <a:prstGeom prst="rect">
            <a:avLst/>
          </a:prstGeom>
          <a:noFill/>
          <a:extLst/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6C21018-0C3F-40D2-AF44-9D9B8CB4B44E}"/>
              </a:ext>
            </a:extLst>
          </p:cNvPr>
          <p:cNvSpPr/>
          <p:nvPr/>
        </p:nvSpPr>
        <p:spPr>
          <a:xfrm>
            <a:off x="6203611" y="1030585"/>
            <a:ext cx="26250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L’obiettivo delle campagne TV ormai è sempre più quello di trasmettere un singolo messaggio, conciso, semplice ma che possa rimanere impresso nella memoria, e per questo c’è la necessità di usare un linguaggio e dei codici comunicativi accessibili e facili da interpretare, senza richiedere al consumatore eccessivi sforzi interpretativi.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I valori: il </a:t>
            </a:r>
            <a:r>
              <a:rPr lang="it-IT" sz="2800" kern="0" dirty="0" err="1">
                <a:solidFill>
                  <a:prstClr val="white"/>
                </a:solidFill>
                <a:latin typeface="Calibri"/>
              </a:rPr>
              <a:t>purpose</a:t>
            </a:r>
            <a:r>
              <a:rPr lang="it-IT" sz="28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800" kern="0" dirty="0" err="1">
                <a:solidFill>
                  <a:prstClr val="white"/>
                </a:solidFill>
                <a:latin typeface="Calibri"/>
              </a:rPr>
              <a:t>driven</a:t>
            </a:r>
            <a:r>
              <a:rPr lang="it-IT" sz="2800" kern="0" dirty="0">
                <a:solidFill>
                  <a:prstClr val="white"/>
                </a:solidFill>
                <a:latin typeface="Calibri"/>
              </a:rPr>
              <a:t> marketing # 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F562F3-D208-40F6-9962-FAD92ACFEF3C}"/>
              </a:ext>
            </a:extLst>
          </p:cNvPr>
          <p:cNvSpPr txBox="1"/>
          <p:nvPr/>
        </p:nvSpPr>
        <p:spPr>
          <a:xfrm>
            <a:off x="209250" y="843577"/>
            <a:ext cx="3728424" cy="10772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b="1" dirty="0"/>
              <a:t>I brand sono degli attori sociali e non solo commerciali, legittimati a parlare di fenomeni culturali e politici lontani dal core business dell’azienda</a:t>
            </a:r>
            <a:endParaRPr lang="fr-FR" b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2BD6B63-19A9-4714-88ED-15D77DD2D5DC}"/>
              </a:ext>
            </a:extLst>
          </p:cNvPr>
          <p:cNvSpPr/>
          <p:nvPr/>
        </p:nvSpPr>
        <p:spPr>
          <a:xfrm>
            <a:off x="175921" y="2261691"/>
            <a:ext cx="4572000" cy="181588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Intorno a questo “spazio valoriale”, i brand sono capaci di produrre aggregazione, di combinare insieme persone che condividono la stessa visione del mondo oppure la ripudiano; il risultato di questa unione o contrapposizione di intenti tra brand e consumatori è la creazione di micro-comunità pro o contro</a:t>
            </a:r>
            <a:endParaRPr lang="fr-FR" sz="16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42" name="Picture 2" descr="Risultati immagini per Kaepernick">
            <a:extLst>
              <a:ext uri="{FF2B5EF4-FFF2-40B4-BE49-F238E27FC236}">
                <a16:creationId xmlns:a16="http://schemas.microsoft.com/office/drawing/2014/main" id="{3F596DC0-F420-4E52-B5C0-FAA2597CB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3" y="662150"/>
            <a:ext cx="4268157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4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I valori: il </a:t>
            </a:r>
            <a:r>
              <a:rPr lang="it-IT" sz="2800" kern="0" dirty="0" err="1">
                <a:solidFill>
                  <a:prstClr val="white"/>
                </a:solidFill>
                <a:latin typeface="Calibri"/>
              </a:rPr>
              <a:t>purpose</a:t>
            </a:r>
            <a:r>
              <a:rPr lang="it-IT" sz="2800" kern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800" kern="0" dirty="0" err="1">
                <a:solidFill>
                  <a:prstClr val="white"/>
                </a:solidFill>
                <a:latin typeface="Calibri"/>
              </a:rPr>
              <a:t>driven</a:t>
            </a:r>
            <a:r>
              <a:rPr lang="it-IT" sz="2800" kern="0" dirty="0">
                <a:solidFill>
                  <a:prstClr val="white"/>
                </a:solidFill>
                <a:latin typeface="Calibri"/>
              </a:rPr>
              <a:t> marketing # 2</a:t>
            </a:r>
          </a:p>
        </p:txBody>
      </p:sp>
      <p:pic>
        <p:nvPicPr>
          <p:cNvPr id="6" name="Picture 4" descr="http://93.39.206.101/FunzioniComuni/VisualizzaMedia.aspx?me=p&amp;ad=1270551&amp;az=v&amp;es=&amp;le=&amp;lo=">
            <a:extLst>
              <a:ext uri="{FF2B5EF4-FFF2-40B4-BE49-F238E27FC236}">
                <a16:creationId xmlns:a16="http://schemas.microsoft.com/office/drawing/2014/main" id="{99B5029E-026E-4728-A99F-F88A8007DC2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80" y="685077"/>
            <a:ext cx="2360295" cy="331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i immagini per netflix pride milano">
            <a:extLst>
              <a:ext uri="{FF2B5EF4-FFF2-40B4-BE49-F238E27FC236}">
                <a16:creationId xmlns:a16="http://schemas.microsoft.com/office/drawing/2014/main" id="{31430CA5-F4C1-4A3D-852C-A6F11D61740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93" y="685077"/>
            <a:ext cx="5904131" cy="331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48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Le vie del marketing valoriale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A425B0-3047-43FC-BE5E-9EEA19708217}"/>
              </a:ext>
            </a:extLst>
          </p:cNvPr>
          <p:cNvSpPr txBox="1"/>
          <p:nvPr/>
        </p:nvSpPr>
        <p:spPr>
          <a:xfrm>
            <a:off x="281149" y="894393"/>
            <a:ext cx="4185623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b="1" dirty="0"/>
              <a:t>Meno ma meglio: le vie della consapevolezza</a:t>
            </a:r>
            <a:endParaRPr lang="fr-FR" b="1" dirty="0"/>
          </a:p>
        </p:txBody>
      </p:sp>
      <p:pic>
        <p:nvPicPr>
          <p:cNvPr id="12" name="Immagine 11" descr="Immagine correlata">
            <a:extLst>
              <a:ext uri="{FF2B5EF4-FFF2-40B4-BE49-F238E27FC236}">
                <a16:creationId xmlns:a16="http://schemas.microsoft.com/office/drawing/2014/main" id="{1BEBE3FE-AB9A-4373-A9EA-268EA69ADD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6255"/>
            <a:ext cx="4394375" cy="368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retro-hair-food-papaya_big">
            <a:extLst>
              <a:ext uri="{FF2B5EF4-FFF2-40B4-BE49-F238E27FC236}">
                <a16:creationId xmlns:a16="http://schemas.microsoft.com/office/drawing/2014/main" id="{1A26328F-41CA-4041-A000-0F5D8A8A36B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b="17663"/>
          <a:stretch/>
        </p:blipFill>
        <p:spPr bwMode="auto">
          <a:xfrm>
            <a:off x="4807463" y="1355057"/>
            <a:ext cx="4182110" cy="323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09BF79A-4F45-449C-8BE0-D33449B879EC}"/>
              </a:ext>
            </a:extLst>
          </p:cNvPr>
          <p:cNvSpPr/>
          <p:nvPr/>
        </p:nvSpPr>
        <p:spPr>
          <a:xfrm>
            <a:off x="104621" y="528958"/>
            <a:ext cx="8884952" cy="408558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/>
              <a:t>Dal prodotto al servizio: l’</a:t>
            </a:r>
            <a:r>
              <a:rPr lang="it-IT" dirty="0" err="1"/>
              <a:t>iperpersonalizzazione</a:t>
            </a:r>
            <a:endParaRPr lang="it-IT" dirty="0"/>
          </a:p>
        </p:txBody>
      </p:sp>
      <p:pic>
        <p:nvPicPr>
          <p:cNvPr id="164868" name="Picture 4" descr="Risultati immagini per zalando advertising">
            <a:extLst>
              <a:ext uri="{FF2B5EF4-FFF2-40B4-BE49-F238E27FC236}">
                <a16:creationId xmlns:a16="http://schemas.microsoft.com/office/drawing/2014/main" id="{DC9F62D3-8D04-459E-B57F-71C83D2D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86" y="922355"/>
            <a:ext cx="4972902" cy="373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783A3E7-C47F-4A9E-913E-286133C83D6B}"/>
              </a:ext>
            </a:extLst>
          </p:cNvPr>
          <p:cNvSpPr txBox="1"/>
          <p:nvPr/>
        </p:nvSpPr>
        <p:spPr>
          <a:xfrm>
            <a:off x="5439629" y="1020050"/>
            <a:ext cx="299544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dirty="0">
                <a:solidFill>
                  <a:schemeClr val="bg1"/>
                </a:solidFill>
              </a:rPr>
              <a:t>dalla vendita transazionale al prodotto come servizio.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546FD8E-1DBB-4C0E-8C43-BB6888F46FA9}"/>
              </a:ext>
            </a:extLst>
          </p:cNvPr>
          <p:cNvSpPr txBox="1"/>
          <p:nvPr/>
        </p:nvSpPr>
        <p:spPr>
          <a:xfrm>
            <a:off x="5444358" y="1793038"/>
            <a:ext cx="3247697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dirty="0">
                <a:solidFill>
                  <a:schemeClr val="bg1"/>
                </a:solidFill>
              </a:rPr>
              <a:t>La giusta personalizzazione crea un contesto emotivo ideale alla condivisione, stimolando la creazione di una forte brand </a:t>
            </a:r>
            <a:r>
              <a:rPr lang="it-IT" dirty="0" err="1">
                <a:solidFill>
                  <a:schemeClr val="bg1"/>
                </a:solidFill>
              </a:rPr>
              <a:t>identity</a:t>
            </a:r>
            <a:r>
              <a:rPr lang="it-IT" dirty="0">
                <a:solidFill>
                  <a:schemeClr val="bg1"/>
                </a:solidFill>
              </a:rPr>
              <a:t>. </a:t>
            </a:r>
            <a:endParaRPr lang="fr-FR" sz="1100" dirty="0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4574307-EC99-492D-8388-0DD1AFACCC9A}"/>
              </a:ext>
            </a:extLst>
          </p:cNvPr>
          <p:cNvSpPr txBox="1"/>
          <p:nvPr/>
        </p:nvSpPr>
        <p:spPr>
          <a:xfrm>
            <a:off x="5418608" y="3315178"/>
            <a:ext cx="324769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dirty="0">
                <a:solidFill>
                  <a:schemeClr val="bg1"/>
                </a:solidFill>
              </a:rPr>
              <a:t>Il rischio : brand </a:t>
            </a:r>
            <a:r>
              <a:rPr lang="it-IT" dirty="0" err="1">
                <a:solidFill>
                  <a:schemeClr val="bg1"/>
                </a:solidFill>
              </a:rPr>
              <a:t>crisis</a:t>
            </a:r>
            <a:r>
              <a:rPr lang="it-IT" dirty="0">
                <a:solidFill>
                  <a:schemeClr val="bg1"/>
                </a:solidFill>
              </a:rPr>
              <a:t>, a cui l’azienda deve essere in grado di rispondere e adattarsi velocemente.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9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 animBg="1"/>
      <p:bldP spid="16" grpId="0"/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683" y="3717253"/>
            <a:ext cx="8450318" cy="5539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I nuovi perimetri dell’informazione</a:t>
            </a:r>
          </a:p>
        </p:txBody>
      </p:sp>
    </p:spTree>
    <p:extLst>
      <p:ext uri="{BB962C8B-B14F-4D97-AF65-F5344CB8AC3E}">
        <p14:creationId xmlns:p14="http://schemas.microsoft.com/office/powerpoint/2010/main" val="1492127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Un popolo a dieta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FF96C7-8A58-4695-BA3E-C434FB7C011A}"/>
              </a:ext>
            </a:extLst>
          </p:cNvPr>
          <p:cNvSpPr txBox="1"/>
          <p:nvPr/>
        </p:nvSpPr>
        <p:spPr>
          <a:xfrm>
            <a:off x="325821" y="906903"/>
            <a:ext cx="2816772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sz="1600" b="1" dirty="0">
                <a:solidFill>
                  <a:schemeClr val="bg1"/>
                </a:solidFill>
              </a:rPr>
              <a:t>L’informazione cross mediale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B6ABD42E-1032-4C3F-9D87-DABFE970A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540351"/>
              </p:ext>
            </p:extLst>
          </p:nvPr>
        </p:nvGraphicFramePr>
        <p:xfrm>
          <a:off x="0" y="1352576"/>
          <a:ext cx="4256690" cy="350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C62377-3CF4-44CA-A006-E04BB3E856AD}"/>
              </a:ext>
            </a:extLst>
          </p:cNvPr>
          <p:cNvSpPr txBox="1"/>
          <p:nvPr/>
        </p:nvSpPr>
        <p:spPr>
          <a:xfrm>
            <a:off x="5770179" y="883640"/>
            <a:ext cx="3163615" cy="24622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763"/>
            <a:r>
              <a:rPr lang="it-IT" sz="1600" b="1" dirty="0">
                <a:solidFill>
                  <a:schemeClr val="bg1"/>
                </a:solidFill>
              </a:rPr>
              <a:t>La prevalenza delle fonti algoritmiche</a:t>
            </a:r>
          </a:p>
        </p:txBody>
      </p: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125EB6C1-35B2-451B-AC87-C1AF5F53A2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456008"/>
              </p:ext>
            </p:extLst>
          </p:nvPr>
        </p:nvGraphicFramePr>
        <p:xfrm>
          <a:off x="4887310" y="1153124"/>
          <a:ext cx="4256690" cy="350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F86CAF12-EFC1-4101-A394-313C0D357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220576"/>
              </p:ext>
            </p:extLst>
          </p:nvPr>
        </p:nvGraphicFramePr>
        <p:xfrm>
          <a:off x="4572000" y="1153124"/>
          <a:ext cx="4572000" cy="3508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29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Graphic spid="10" grpId="0">
        <p:bldAsOne/>
      </p:bldGraphic>
      <p:bldP spid="11" grpId="0" animBg="1"/>
      <p:bldGraphic spid="12" grpId="0">
        <p:bldAsOne/>
      </p:bldGraphic>
      <p:bldGraphic spid="15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4">
            <a:extLst>
              <a:ext uri="{FF2B5EF4-FFF2-40B4-BE49-F238E27FC236}">
                <a16:creationId xmlns:a16="http://schemas.microsoft.com/office/drawing/2014/main" id="{57953E1D-B2BA-4D46-8646-38925F64D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1" y="93864"/>
            <a:ext cx="8884952" cy="3877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>
              <a:spcAft>
                <a:spcPts val="300"/>
              </a:spcAft>
              <a:buFont typeface="Arial" panose="020B0604020202020204" pitchFamily="34" charset="0"/>
            </a:pPr>
            <a:r>
              <a:rPr lang="it-IT" sz="2800" kern="0" dirty="0">
                <a:solidFill>
                  <a:prstClr val="white"/>
                </a:solidFill>
                <a:latin typeface="Calibri"/>
              </a:rPr>
              <a:t>La scomparsa dei fatti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3744B2A3-56D2-4B80-B4B6-7FBF8D24455E}"/>
              </a:ext>
            </a:extLst>
          </p:cNvPr>
          <p:cNvGrpSpPr/>
          <p:nvPr/>
        </p:nvGrpSpPr>
        <p:grpSpPr>
          <a:xfrm>
            <a:off x="46894" y="497616"/>
            <a:ext cx="9143006" cy="2655488"/>
            <a:chOff x="-933450" y="1285872"/>
            <a:chExt cx="11029950" cy="4047462"/>
          </a:xfrm>
        </p:grpSpPr>
        <p:sp>
          <p:nvSpPr>
            <p:cNvPr id="9" name="Rettangolo arrotondato 3">
              <a:extLst>
                <a:ext uri="{FF2B5EF4-FFF2-40B4-BE49-F238E27FC236}">
                  <a16:creationId xmlns:a16="http://schemas.microsoft.com/office/drawing/2014/main" id="{C4054CF2-FD5E-4B2A-876A-58E92EE25B0F}"/>
                </a:ext>
              </a:extLst>
            </p:cNvPr>
            <p:cNvSpPr/>
            <p:nvPr/>
          </p:nvSpPr>
          <p:spPr>
            <a:xfrm>
              <a:off x="-933450" y="1285872"/>
              <a:ext cx="11029950" cy="404746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C56C7EB-A661-4887-8D43-7FF1A91C99FF}"/>
                </a:ext>
              </a:extLst>
            </p:cNvPr>
            <p:cNvSpPr txBox="1"/>
            <p:nvPr/>
          </p:nvSpPr>
          <p:spPr>
            <a:xfrm>
              <a:off x="-9802" y="1346850"/>
              <a:ext cx="9276282" cy="384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71B2C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La </a:t>
              </a:r>
              <a:r>
                <a:rPr lang="it-IT" sz="1600" b="1" kern="0" dirty="0">
                  <a:solidFill>
                    <a:srgbClr val="71B2C9">
                      <a:lumMod val="75000"/>
                    </a:srgbClr>
                  </a:solidFill>
                  <a:latin typeface="Calibri"/>
                </a:rPr>
                <a:t>le notizie degli editori tradizionali circolano in abbondanza anche sulle fonti algoritmiche, con tutte le implicazioni economiche negative che ne conseguono per le aziende editoriali, che sopportano i costi di produzione delle news senza averne benefici né in termini di accessi alle proprie pagine web né tanto meno in termini di introiti pubblicitari”. Il punto è che in un contesto dove l’editore non è l’intermediario, lo spacchettamento dei contenuti produce come effetto complessivo “un rumore di fondo indistinto in cui le categorie ‘vero’ e ‘falso’ perdono definitivamente di importanza, e ciò che conta, anche e soprattutto sotto l’aspetto economico, è soltanto quante volte quella notizia - o presunta tale - venga cliccata o rilanciata</a:t>
              </a:r>
            </a:p>
            <a:p>
              <a:pPr marL="0" marR="0" lvl="0" indent="0" algn="l" defTabSz="92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1B2C9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Fieg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1B2C9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3155CCF5-99E7-40FF-BEE5-6A046C9B3B15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293405" y="1372194"/>
              <a:ext cx="277540" cy="375881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14871114-CA9D-4330-9DB8-C2EF3B213DAD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-470605" y="1372193"/>
              <a:ext cx="277540" cy="375881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C605DE3B-9B10-4C4B-A37B-BB17F3269BAE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522516" y="4812953"/>
              <a:ext cx="360679" cy="389950"/>
            </a:xfrm>
            <a:custGeom>
              <a:avLst/>
              <a:gdLst/>
              <a:ahLst/>
              <a:cxnLst>
                <a:cxn ang="0">
                  <a:pos x="378" y="330"/>
                </a:cxn>
                <a:cxn ang="0">
                  <a:pos x="447" y="345"/>
                </a:cxn>
                <a:cxn ang="0">
                  <a:pos x="508" y="370"/>
                </a:cxn>
                <a:cxn ang="0">
                  <a:pos x="562" y="402"/>
                </a:cxn>
                <a:cxn ang="0">
                  <a:pos x="610" y="445"/>
                </a:cxn>
                <a:cxn ang="0">
                  <a:pos x="647" y="493"/>
                </a:cxn>
                <a:cxn ang="0">
                  <a:pos x="673" y="548"/>
                </a:cxn>
                <a:cxn ang="0">
                  <a:pos x="689" y="608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9" y="861"/>
                </a:cxn>
                <a:cxn ang="0">
                  <a:pos x="595" y="915"/>
                </a:cxn>
                <a:cxn ang="0">
                  <a:pos x="541" y="959"/>
                </a:cxn>
                <a:cxn ang="0">
                  <a:pos x="483" y="990"/>
                </a:cxn>
                <a:cxn ang="0">
                  <a:pos x="418" y="1009"/>
                </a:cxn>
                <a:cxn ang="0">
                  <a:pos x="349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3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6"/>
                </a:cxn>
                <a:cxn ang="0">
                  <a:pos x="11" y="498"/>
                </a:cxn>
                <a:cxn ang="0">
                  <a:pos x="27" y="431"/>
                </a:cxn>
                <a:cxn ang="0">
                  <a:pos x="48" y="366"/>
                </a:cxn>
                <a:cxn ang="0">
                  <a:pos x="75" y="305"/>
                </a:cxn>
                <a:cxn ang="0">
                  <a:pos x="107" y="247"/>
                </a:cxn>
                <a:cxn ang="0">
                  <a:pos x="144" y="191"/>
                </a:cxn>
                <a:cxn ang="0">
                  <a:pos x="186" y="140"/>
                </a:cxn>
                <a:cxn ang="0">
                  <a:pos x="226" y="103"/>
                </a:cxn>
                <a:cxn ang="0">
                  <a:pos x="270" y="67"/>
                </a:cxn>
                <a:cxn ang="0">
                  <a:pos x="322" y="32"/>
                </a:cxn>
                <a:cxn ang="0">
                  <a:pos x="378" y="0"/>
                </a:cxn>
              </a:cxnLst>
              <a:rect l="0" t="0" r="r" b="b"/>
              <a:pathLst>
                <a:path w="695" h="1014">
                  <a:moveTo>
                    <a:pt x="378" y="0"/>
                  </a:moveTo>
                  <a:lnTo>
                    <a:pt x="378" y="330"/>
                  </a:lnTo>
                  <a:lnTo>
                    <a:pt x="412" y="337"/>
                  </a:lnTo>
                  <a:lnTo>
                    <a:pt x="447" y="345"/>
                  </a:lnTo>
                  <a:lnTo>
                    <a:pt x="478" y="356"/>
                  </a:lnTo>
                  <a:lnTo>
                    <a:pt x="508" y="370"/>
                  </a:lnTo>
                  <a:lnTo>
                    <a:pt x="537" y="385"/>
                  </a:lnTo>
                  <a:lnTo>
                    <a:pt x="562" y="402"/>
                  </a:lnTo>
                  <a:lnTo>
                    <a:pt x="587" y="422"/>
                  </a:lnTo>
                  <a:lnTo>
                    <a:pt x="610" y="445"/>
                  </a:lnTo>
                  <a:lnTo>
                    <a:pt x="629" y="468"/>
                  </a:lnTo>
                  <a:lnTo>
                    <a:pt x="647" y="493"/>
                  </a:lnTo>
                  <a:lnTo>
                    <a:pt x="662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8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81" y="773"/>
                  </a:lnTo>
                  <a:lnTo>
                    <a:pt x="670" y="803"/>
                  </a:lnTo>
                  <a:lnTo>
                    <a:pt x="656" y="832"/>
                  </a:lnTo>
                  <a:lnTo>
                    <a:pt x="639" y="861"/>
                  </a:lnTo>
                  <a:lnTo>
                    <a:pt x="618" y="888"/>
                  </a:lnTo>
                  <a:lnTo>
                    <a:pt x="595" y="915"/>
                  </a:lnTo>
                  <a:lnTo>
                    <a:pt x="568" y="938"/>
                  </a:lnTo>
                  <a:lnTo>
                    <a:pt x="541" y="959"/>
                  </a:lnTo>
                  <a:lnTo>
                    <a:pt x="512" y="976"/>
                  </a:lnTo>
                  <a:lnTo>
                    <a:pt x="483" y="990"/>
                  </a:lnTo>
                  <a:lnTo>
                    <a:pt x="451" y="1001"/>
                  </a:lnTo>
                  <a:lnTo>
                    <a:pt x="418" y="1009"/>
                  </a:lnTo>
                  <a:lnTo>
                    <a:pt x="384" y="1013"/>
                  </a:lnTo>
                  <a:lnTo>
                    <a:pt x="349" y="1014"/>
                  </a:lnTo>
                  <a:lnTo>
                    <a:pt x="313" y="1013"/>
                  </a:lnTo>
                  <a:lnTo>
                    <a:pt x="276" y="1007"/>
                  </a:lnTo>
                  <a:lnTo>
                    <a:pt x="243" y="999"/>
                  </a:lnTo>
                  <a:lnTo>
                    <a:pt x="211" y="988"/>
                  </a:lnTo>
                  <a:lnTo>
                    <a:pt x="182" y="972"/>
                  </a:lnTo>
                  <a:lnTo>
                    <a:pt x="153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6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600"/>
                  </a:lnTo>
                  <a:lnTo>
                    <a:pt x="2" y="566"/>
                  </a:lnTo>
                  <a:lnTo>
                    <a:pt x="5" y="531"/>
                  </a:lnTo>
                  <a:lnTo>
                    <a:pt x="11" y="498"/>
                  </a:lnTo>
                  <a:lnTo>
                    <a:pt x="19" y="464"/>
                  </a:lnTo>
                  <a:lnTo>
                    <a:pt x="27" y="431"/>
                  </a:lnTo>
                  <a:lnTo>
                    <a:pt x="36" y="399"/>
                  </a:lnTo>
                  <a:lnTo>
                    <a:pt x="48" y="366"/>
                  </a:lnTo>
                  <a:lnTo>
                    <a:pt x="61" y="335"/>
                  </a:lnTo>
                  <a:lnTo>
                    <a:pt x="75" y="305"/>
                  </a:lnTo>
                  <a:lnTo>
                    <a:pt x="90" y="276"/>
                  </a:lnTo>
                  <a:lnTo>
                    <a:pt x="107" y="247"/>
                  </a:lnTo>
                  <a:lnTo>
                    <a:pt x="124" y="218"/>
                  </a:lnTo>
                  <a:lnTo>
                    <a:pt x="144" y="191"/>
                  </a:lnTo>
                  <a:lnTo>
                    <a:pt x="165" y="165"/>
                  </a:lnTo>
                  <a:lnTo>
                    <a:pt x="186" y="140"/>
                  </a:lnTo>
                  <a:lnTo>
                    <a:pt x="205" y="120"/>
                  </a:lnTo>
                  <a:lnTo>
                    <a:pt x="226" y="103"/>
                  </a:lnTo>
                  <a:lnTo>
                    <a:pt x="247" y="84"/>
                  </a:lnTo>
                  <a:lnTo>
                    <a:pt x="270" y="67"/>
                  </a:lnTo>
                  <a:lnTo>
                    <a:pt x="295" y="49"/>
                  </a:lnTo>
                  <a:lnTo>
                    <a:pt x="322" y="32"/>
                  </a:lnTo>
                  <a:lnTo>
                    <a:pt x="349" y="15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9C4EA1E8-350E-4345-BE54-030F00A94211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9339255" y="4812953"/>
              <a:ext cx="360679" cy="389950"/>
            </a:xfrm>
            <a:custGeom>
              <a:avLst/>
              <a:gdLst/>
              <a:ahLst/>
              <a:cxnLst>
                <a:cxn ang="0">
                  <a:pos x="374" y="330"/>
                </a:cxn>
                <a:cxn ang="0">
                  <a:pos x="445" y="347"/>
                </a:cxn>
                <a:cxn ang="0">
                  <a:pos x="506" y="372"/>
                </a:cxn>
                <a:cxn ang="0">
                  <a:pos x="562" y="404"/>
                </a:cxn>
                <a:cxn ang="0">
                  <a:pos x="608" y="447"/>
                </a:cxn>
                <a:cxn ang="0">
                  <a:pos x="647" y="495"/>
                </a:cxn>
                <a:cxn ang="0">
                  <a:pos x="673" y="548"/>
                </a:cxn>
                <a:cxn ang="0">
                  <a:pos x="689" y="606"/>
                </a:cxn>
                <a:cxn ang="0">
                  <a:pos x="695" y="671"/>
                </a:cxn>
                <a:cxn ang="0">
                  <a:pos x="689" y="740"/>
                </a:cxn>
                <a:cxn ang="0">
                  <a:pos x="670" y="803"/>
                </a:cxn>
                <a:cxn ang="0">
                  <a:pos x="637" y="861"/>
                </a:cxn>
                <a:cxn ang="0">
                  <a:pos x="593" y="915"/>
                </a:cxn>
                <a:cxn ang="0">
                  <a:pos x="539" y="959"/>
                </a:cxn>
                <a:cxn ang="0">
                  <a:pos x="480" y="990"/>
                </a:cxn>
                <a:cxn ang="0">
                  <a:pos x="416" y="1009"/>
                </a:cxn>
                <a:cxn ang="0">
                  <a:pos x="345" y="1014"/>
                </a:cxn>
                <a:cxn ang="0">
                  <a:pos x="276" y="1007"/>
                </a:cxn>
                <a:cxn ang="0">
                  <a:pos x="211" y="988"/>
                </a:cxn>
                <a:cxn ang="0">
                  <a:pos x="151" y="953"/>
                </a:cxn>
                <a:cxn ang="0">
                  <a:pos x="99" y="905"/>
                </a:cxn>
                <a:cxn ang="0">
                  <a:pos x="55" y="846"/>
                </a:cxn>
                <a:cxn ang="0">
                  <a:pos x="25" y="780"/>
                </a:cxn>
                <a:cxn ang="0">
                  <a:pos x="5" y="709"/>
                </a:cxn>
                <a:cxn ang="0">
                  <a:pos x="0" y="633"/>
                </a:cxn>
                <a:cxn ang="0">
                  <a:pos x="2" y="564"/>
                </a:cxn>
                <a:cxn ang="0">
                  <a:pos x="11" y="496"/>
                </a:cxn>
                <a:cxn ang="0">
                  <a:pos x="26" y="427"/>
                </a:cxn>
                <a:cxn ang="0">
                  <a:pos x="50" y="360"/>
                </a:cxn>
                <a:cxn ang="0">
                  <a:pos x="76" y="297"/>
                </a:cxn>
                <a:cxn ang="0">
                  <a:pos x="109" y="237"/>
                </a:cxn>
                <a:cxn ang="0">
                  <a:pos x="147" y="182"/>
                </a:cxn>
                <a:cxn ang="0">
                  <a:pos x="192" y="132"/>
                </a:cxn>
                <a:cxn ang="0">
                  <a:pos x="226" y="97"/>
                </a:cxn>
                <a:cxn ang="0">
                  <a:pos x="268" y="65"/>
                </a:cxn>
                <a:cxn ang="0">
                  <a:pos x="374" y="0"/>
                </a:cxn>
              </a:cxnLst>
              <a:rect l="0" t="0" r="r" b="b"/>
              <a:pathLst>
                <a:path w="695" h="1014">
                  <a:moveTo>
                    <a:pt x="374" y="0"/>
                  </a:moveTo>
                  <a:lnTo>
                    <a:pt x="374" y="330"/>
                  </a:lnTo>
                  <a:lnTo>
                    <a:pt x="410" y="337"/>
                  </a:lnTo>
                  <a:lnTo>
                    <a:pt x="445" y="347"/>
                  </a:lnTo>
                  <a:lnTo>
                    <a:pt x="476" y="358"/>
                  </a:lnTo>
                  <a:lnTo>
                    <a:pt x="506" y="372"/>
                  </a:lnTo>
                  <a:lnTo>
                    <a:pt x="535" y="387"/>
                  </a:lnTo>
                  <a:lnTo>
                    <a:pt x="562" y="404"/>
                  </a:lnTo>
                  <a:lnTo>
                    <a:pt x="585" y="424"/>
                  </a:lnTo>
                  <a:lnTo>
                    <a:pt x="608" y="447"/>
                  </a:lnTo>
                  <a:lnTo>
                    <a:pt x="627" y="470"/>
                  </a:lnTo>
                  <a:lnTo>
                    <a:pt x="647" y="495"/>
                  </a:lnTo>
                  <a:lnTo>
                    <a:pt x="660" y="520"/>
                  </a:lnTo>
                  <a:lnTo>
                    <a:pt x="673" y="548"/>
                  </a:lnTo>
                  <a:lnTo>
                    <a:pt x="683" y="577"/>
                  </a:lnTo>
                  <a:lnTo>
                    <a:pt x="689" y="606"/>
                  </a:lnTo>
                  <a:lnTo>
                    <a:pt x="693" y="638"/>
                  </a:lnTo>
                  <a:lnTo>
                    <a:pt x="695" y="671"/>
                  </a:lnTo>
                  <a:lnTo>
                    <a:pt x="693" y="708"/>
                  </a:lnTo>
                  <a:lnTo>
                    <a:pt x="689" y="740"/>
                  </a:lnTo>
                  <a:lnTo>
                    <a:pt x="679" y="773"/>
                  </a:lnTo>
                  <a:lnTo>
                    <a:pt x="670" y="803"/>
                  </a:lnTo>
                  <a:lnTo>
                    <a:pt x="654" y="832"/>
                  </a:lnTo>
                  <a:lnTo>
                    <a:pt x="637" y="861"/>
                  </a:lnTo>
                  <a:lnTo>
                    <a:pt x="616" y="888"/>
                  </a:lnTo>
                  <a:lnTo>
                    <a:pt x="593" y="915"/>
                  </a:lnTo>
                  <a:lnTo>
                    <a:pt x="566" y="938"/>
                  </a:lnTo>
                  <a:lnTo>
                    <a:pt x="539" y="959"/>
                  </a:lnTo>
                  <a:lnTo>
                    <a:pt x="510" y="976"/>
                  </a:lnTo>
                  <a:lnTo>
                    <a:pt x="480" y="990"/>
                  </a:lnTo>
                  <a:lnTo>
                    <a:pt x="449" y="1001"/>
                  </a:lnTo>
                  <a:lnTo>
                    <a:pt x="416" y="1009"/>
                  </a:lnTo>
                  <a:lnTo>
                    <a:pt x="382" y="1013"/>
                  </a:lnTo>
                  <a:lnTo>
                    <a:pt x="345" y="1014"/>
                  </a:lnTo>
                  <a:lnTo>
                    <a:pt x="311" y="1013"/>
                  </a:lnTo>
                  <a:lnTo>
                    <a:pt x="276" y="1007"/>
                  </a:lnTo>
                  <a:lnTo>
                    <a:pt x="241" y="999"/>
                  </a:lnTo>
                  <a:lnTo>
                    <a:pt x="211" y="988"/>
                  </a:lnTo>
                  <a:lnTo>
                    <a:pt x="180" y="972"/>
                  </a:lnTo>
                  <a:lnTo>
                    <a:pt x="151" y="953"/>
                  </a:lnTo>
                  <a:lnTo>
                    <a:pt x="124" y="930"/>
                  </a:lnTo>
                  <a:lnTo>
                    <a:pt x="99" y="905"/>
                  </a:lnTo>
                  <a:lnTo>
                    <a:pt x="74" y="876"/>
                  </a:lnTo>
                  <a:lnTo>
                    <a:pt x="55" y="846"/>
                  </a:lnTo>
                  <a:lnTo>
                    <a:pt x="38" y="815"/>
                  </a:lnTo>
                  <a:lnTo>
                    <a:pt x="25" y="780"/>
                  </a:lnTo>
                  <a:lnTo>
                    <a:pt x="13" y="746"/>
                  </a:lnTo>
                  <a:lnTo>
                    <a:pt x="5" y="709"/>
                  </a:lnTo>
                  <a:lnTo>
                    <a:pt x="0" y="673"/>
                  </a:lnTo>
                  <a:lnTo>
                    <a:pt x="0" y="633"/>
                  </a:lnTo>
                  <a:lnTo>
                    <a:pt x="0" y="598"/>
                  </a:lnTo>
                  <a:lnTo>
                    <a:pt x="2" y="564"/>
                  </a:lnTo>
                  <a:lnTo>
                    <a:pt x="5" y="529"/>
                  </a:lnTo>
                  <a:lnTo>
                    <a:pt x="11" y="496"/>
                  </a:lnTo>
                  <a:lnTo>
                    <a:pt x="19" y="462"/>
                  </a:lnTo>
                  <a:lnTo>
                    <a:pt x="26" y="427"/>
                  </a:lnTo>
                  <a:lnTo>
                    <a:pt x="38" y="395"/>
                  </a:lnTo>
                  <a:lnTo>
                    <a:pt x="50" y="360"/>
                  </a:lnTo>
                  <a:lnTo>
                    <a:pt x="63" y="330"/>
                  </a:lnTo>
                  <a:lnTo>
                    <a:pt x="76" y="297"/>
                  </a:lnTo>
                  <a:lnTo>
                    <a:pt x="92" y="268"/>
                  </a:lnTo>
                  <a:lnTo>
                    <a:pt x="109" y="237"/>
                  </a:lnTo>
                  <a:lnTo>
                    <a:pt x="128" y="211"/>
                  </a:lnTo>
                  <a:lnTo>
                    <a:pt x="147" y="182"/>
                  </a:lnTo>
                  <a:lnTo>
                    <a:pt x="169" y="157"/>
                  </a:lnTo>
                  <a:lnTo>
                    <a:pt x="192" y="132"/>
                  </a:lnTo>
                  <a:lnTo>
                    <a:pt x="209" y="115"/>
                  </a:lnTo>
                  <a:lnTo>
                    <a:pt x="226" y="97"/>
                  </a:lnTo>
                  <a:lnTo>
                    <a:pt x="247" y="82"/>
                  </a:lnTo>
                  <a:lnTo>
                    <a:pt x="268" y="65"/>
                  </a:lnTo>
                  <a:lnTo>
                    <a:pt x="318" y="32"/>
                  </a:lnTo>
                  <a:lnTo>
                    <a:pt x="374" y="0"/>
                  </a:lnTo>
                  <a:close/>
                </a:path>
              </a:pathLst>
            </a:custGeom>
            <a:solidFill>
              <a:srgbClr val="6D593A">
                <a:alpha val="61176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r" rtl="0" eaLnBrk="0" fontAlgn="base" hangingPunct="0">
                <a:spcBef>
                  <a:spcPct val="2000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EAC8E5A-0D27-4712-B06E-0DD8258DB442}"/>
              </a:ext>
            </a:extLst>
          </p:cNvPr>
          <p:cNvGrpSpPr/>
          <p:nvPr/>
        </p:nvGrpSpPr>
        <p:grpSpPr>
          <a:xfrm>
            <a:off x="1947" y="3493062"/>
            <a:ext cx="9143006" cy="1494095"/>
            <a:chOff x="-1089106" y="3056053"/>
            <a:chExt cx="11029950" cy="2277281"/>
          </a:xfrm>
        </p:grpSpPr>
        <p:sp>
          <p:nvSpPr>
            <p:cNvPr id="11" name="Rettangolo arrotondato 3">
              <a:extLst>
                <a:ext uri="{FF2B5EF4-FFF2-40B4-BE49-F238E27FC236}">
                  <a16:creationId xmlns:a16="http://schemas.microsoft.com/office/drawing/2014/main" id="{EE3E76E5-D42B-4C10-98A6-1682FD14CFED}"/>
                </a:ext>
              </a:extLst>
            </p:cNvPr>
            <p:cNvSpPr/>
            <p:nvPr/>
          </p:nvSpPr>
          <p:spPr>
            <a:xfrm>
              <a:off x="-1089106" y="3056053"/>
              <a:ext cx="11029950" cy="227728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FC2251B-0E9A-42DF-80E3-20CB7BA0234B}"/>
                </a:ext>
              </a:extLst>
            </p:cNvPr>
            <p:cNvSpPr txBox="1"/>
            <p:nvPr/>
          </p:nvSpPr>
          <p:spPr>
            <a:xfrm>
              <a:off x="-9801" y="3190405"/>
              <a:ext cx="9276282" cy="1641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it-IT" sz="1600" b="1" kern="0" dirty="0">
                  <a:solidFill>
                    <a:srgbClr val="71B2C9">
                      <a:lumMod val="75000"/>
                    </a:srgbClr>
                  </a:solidFill>
                  <a:latin typeface="Calibri"/>
                </a:rPr>
                <a:t>Le piattaforme digitali hanno rivoluzionato la relazione tra news media e audience, rendendo possibile un rapporto disintermediato, basato sulla cooperazione attiva dell’utente e su modelli di fruizione personalizzati, in ultima analisi consentendo al singolo individuo di farsi “media”. </a:t>
              </a:r>
              <a:endParaRPr lang="fr-FR" sz="1600" b="1" kern="0" dirty="0">
                <a:solidFill>
                  <a:srgbClr val="71B2C9">
                    <a:lumMod val="75000"/>
                  </a:srgb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4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429" y="3874909"/>
            <a:ext cx="8708571" cy="5539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pPr algn="r"/>
            <a:r>
              <a:rPr lang="it-IT" sz="4000" dirty="0">
                <a:solidFill>
                  <a:schemeClr val="bg1"/>
                </a:solidFill>
              </a:rPr>
              <a:t>5. La sostenibilità</a:t>
            </a:r>
          </a:p>
        </p:txBody>
      </p:sp>
    </p:spTree>
    <p:extLst>
      <p:ext uri="{BB962C8B-B14F-4D97-AF65-F5344CB8AC3E}">
        <p14:creationId xmlns:p14="http://schemas.microsoft.com/office/powerpoint/2010/main" val="50897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magine 34">
            <a:extLst>
              <a:ext uri="{FF2B5EF4-FFF2-40B4-BE49-F238E27FC236}">
                <a16:creationId xmlns:a16="http://schemas.microsoft.com/office/drawing/2014/main" id="{647EB24B-781A-4B21-859F-C2969B17B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4" y="1197148"/>
            <a:ext cx="7006912" cy="3020774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8" y="150801"/>
            <a:ext cx="8101267" cy="7063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sostenibilità è conosciuta principalmente dal punto di vista ambientale, mentre emerge la mancanza di una visione olistica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CE43D7-7844-4820-9A1B-183DCAF8C2D1}"/>
              </a:ext>
            </a:extLst>
          </p:cNvPr>
          <p:cNvSpPr txBox="1"/>
          <p:nvPr/>
        </p:nvSpPr>
        <p:spPr>
          <a:xfrm>
            <a:off x="1068544" y="4276706"/>
            <a:ext cx="7006912" cy="58623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Prevale la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dimensione ambientale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, in grado di generare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cambiamenti tangibili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 per un vasto numero di persone,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mentre la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dimensione sociale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rimane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più astratta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79F147D-A6BB-4067-AA0B-555E550E3DEB}"/>
              </a:ext>
            </a:extLst>
          </p:cNvPr>
          <p:cNvSpPr txBox="1"/>
          <p:nvPr/>
        </p:nvSpPr>
        <p:spPr>
          <a:xfrm>
            <a:off x="285908" y="869199"/>
            <a:ext cx="84685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Come viene raccontata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spontaneamente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la sostenibilità?</a:t>
            </a:r>
            <a:endParaRPr lang="it-IT" sz="1350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18C65F-7AC1-48EA-B5DC-700568062D1F}"/>
              </a:ext>
            </a:extLst>
          </p:cNvPr>
          <p:cNvSpPr txBox="1"/>
          <p:nvPr/>
        </p:nvSpPr>
        <p:spPr>
          <a:xfrm>
            <a:off x="2954832" y="1294500"/>
            <a:ext cx="4758787" cy="57269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no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La descrive parlando di temi legati alla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tutela dell’ambiente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e del suo rispetto nei processi produttivi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5001768-3395-4DBE-8425-48832AFD176B}"/>
              </a:ext>
            </a:extLst>
          </p:cNvPr>
          <p:cNvSpPr txBox="1"/>
          <p:nvPr/>
        </p:nvSpPr>
        <p:spPr>
          <a:xfrm>
            <a:off x="1448857" y="1255931"/>
            <a:ext cx="1300799" cy="64983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35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348633-9091-47BB-A063-69E466256ABD}"/>
              </a:ext>
            </a:extLst>
          </p:cNvPr>
          <p:cNvSpPr txBox="1"/>
          <p:nvPr/>
        </p:nvSpPr>
        <p:spPr>
          <a:xfrm>
            <a:off x="2954832" y="2044302"/>
            <a:ext cx="4758787" cy="57269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no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Parla della necessità di uno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sviluppo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 che permetta di mantenere in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equilibrio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 le risorse naturali attuali e quelle future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224F794-C7F5-4598-8040-CCE10B2DBC90}"/>
              </a:ext>
            </a:extLst>
          </p:cNvPr>
          <p:cNvSpPr txBox="1"/>
          <p:nvPr/>
        </p:nvSpPr>
        <p:spPr>
          <a:xfrm>
            <a:off x="1448857" y="2005733"/>
            <a:ext cx="1300799" cy="64983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28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985221F-2B3C-4758-9919-A02DCE23D53A}"/>
              </a:ext>
            </a:extLst>
          </p:cNvPr>
          <p:cNvSpPr txBox="1"/>
          <p:nvPr/>
        </p:nvSpPr>
        <p:spPr>
          <a:xfrm>
            <a:off x="2954832" y="2794104"/>
            <a:ext cx="4758787" cy="57269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no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Fa riferimento alla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sostenibilità economica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, di un sistema che riesca a generare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benessere condiviso</a:t>
            </a:r>
            <a:endParaRPr lang="it-IT" sz="1350" b="1" u="sng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8D3CDC9-354E-4A94-AB9C-0AF8A570D121}"/>
              </a:ext>
            </a:extLst>
          </p:cNvPr>
          <p:cNvSpPr txBox="1"/>
          <p:nvPr/>
        </p:nvSpPr>
        <p:spPr>
          <a:xfrm>
            <a:off x="1448857" y="2755535"/>
            <a:ext cx="1300799" cy="64983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14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3DA7213-605B-43A7-ADEA-DD64BC3D9C3F}"/>
              </a:ext>
            </a:extLst>
          </p:cNvPr>
          <p:cNvSpPr txBox="1"/>
          <p:nvPr/>
        </p:nvSpPr>
        <p:spPr>
          <a:xfrm>
            <a:off x="2954832" y="3543905"/>
            <a:ext cx="4758787" cy="57269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 anchor="ctr">
            <a:no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Fa riferimento </a:t>
            </a:r>
            <a:r>
              <a:rPr lang="it-IT" sz="1350" b="1" u="sng" kern="0" dirty="0">
                <a:solidFill>
                  <a:prstClr val="black"/>
                </a:solidFill>
                <a:latin typeface="Calibri" panose="020F0502020204030204"/>
              </a:rPr>
              <a:t>all’inclusione e alla tutela di chi è in difficoltà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, in un’ottica di </a:t>
            </a:r>
            <a:r>
              <a:rPr lang="it-IT" sz="1350" b="1" u="sng" kern="0" dirty="0">
                <a:solidFill>
                  <a:prstClr val="black"/>
                </a:solidFill>
                <a:latin typeface="Calibri" panose="020F0502020204030204"/>
              </a:rPr>
              <a:t>sostenibilità sociale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F21D35B-9F5E-4934-9CE9-DBCE133F26DA}"/>
              </a:ext>
            </a:extLst>
          </p:cNvPr>
          <p:cNvSpPr txBox="1"/>
          <p:nvPr/>
        </p:nvSpPr>
        <p:spPr>
          <a:xfrm>
            <a:off x="1448857" y="3505337"/>
            <a:ext cx="1300799" cy="649830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11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C6FBCA28-749F-404A-A148-1554ACA85F95}"/>
              </a:ext>
            </a:extLst>
          </p:cNvPr>
          <p:cNvSpPr/>
          <p:nvPr/>
        </p:nvSpPr>
        <p:spPr>
          <a:xfrm>
            <a:off x="371483" y="4394325"/>
            <a:ext cx="351000" cy="351000"/>
          </a:xfrm>
          <a:prstGeom prst="rightArrow">
            <a:avLst/>
          </a:prstGeom>
          <a:solidFill>
            <a:srgbClr val="333F5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69B5A2DD-B9FB-4FCA-B6E0-AA7635DBCA0A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4580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22" grpId="0" animBg="1"/>
      <p:bldP spid="11" grpId="0" animBg="1"/>
      <p:bldP spid="23" grpId="0" animBg="1"/>
      <p:bldP spid="15" grpId="0" animBg="1"/>
      <p:bldP spid="24" grpId="0" animBg="1"/>
      <p:bldP spid="17" grpId="0" animBg="1"/>
      <p:bldP spid="25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22037" y="62188"/>
            <a:ext cx="8780234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Il Pil e le sue componenti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70912" y="4884588"/>
            <a:ext cx="220108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l" defTabSz="685783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Source:  Bankitalia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Boleco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 1 2019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22223"/>
              </a:solidFill>
              <a:effectLst/>
              <a:uLnTx/>
              <a:uFillTx/>
              <a:latin typeface="Calibri"/>
              <a:ea typeface="ＭＳ Ｐゴシック" pitchFamily="-109" charset="-128"/>
              <a:cs typeface="+mn-cs"/>
            </a:endParaRP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930763"/>
              </p:ext>
            </p:extLst>
          </p:nvPr>
        </p:nvGraphicFramePr>
        <p:xfrm>
          <a:off x="96399" y="630328"/>
          <a:ext cx="8905872" cy="414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C30A44-794C-443E-9F85-980853DA614D}"/>
              </a:ext>
            </a:extLst>
          </p:cNvPr>
          <p:cNvSpPr txBox="1"/>
          <p:nvPr/>
        </p:nvSpPr>
        <p:spPr>
          <a:xfrm>
            <a:off x="6258296" y="2090057"/>
            <a:ext cx="1211283" cy="2154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4763" marR="0" lvl="0" indent="0" algn="ctr" defTabSz="92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2007=100</a:t>
            </a:r>
          </a:p>
        </p:txBody>
      </p:sp>
    </p:spTree>
    <p:extLst>
      <p:ext uri="{BB962C8B-B14F-4D97-AF65-F5344CB8AC3E}">
        <p14:creationId xmlns:p14="http://schemas.microsoft.com/office/powerpoint/2010/main" val="2036657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4A998DF0-1049-4781-9C2B-D664170620B5}"/>
              </a:ext>
            </a:extLst>
          </p:cNvPr>
          <p:cNvGraphicFramePr/>
          <p:nvPr>
            <p:extLst/>
          </p:nvPr>
        </p:nvGraphicFramePr>
        <p:xfrm>
          <a:off x="500626" y="1751838"/>
          <a:ext cx="4495919" cy="257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8" y="150800"/>
            <a:ext cx="7898792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sostenibilità suscita sempre più interesse tra i consumatori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FCFE8C91-BD2A-49DA-8316-279E22F07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26" y="1055879"/>
            <a:ext cx="303581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sz="1500" b="1" dirty="0">
                <a:solidFill>
                  <a:prstClr val="white"/>
                </a:solidFill>
                <a:latin typeface="Calibri" panose="020F0502020204030204"/>
              </a:rPr>
              <a:t>La conoscenza della </a:t>
            </a:r>
            <a:r>
              <a:rPr lang="it-IT" b="1" u="sng" dirty="0">
                <a:solidFill>
                  <a:prstClr val="white"/>
                </a:solidFill>
                <a:latin typeface="Calibri" panose="020F0502020204030204"/>
              </a:rPr>
              <a:t>sostenibilità</a:t>
            </a:r>
            <a:endParaRPr lang="it-IT" sz="1500" b="1" u="sng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32BC65AC-964B-4184-A046-09D64978DD6A}"/>
              </a:ext>
            </a:extLst>
          </p:cNvPr>
          <p:cNvGraphicFramePr/>
          <p:nvPr>
            <p:extLst/>
          </p:nvPr>
        </p:nvGraphicFramePr>
        <p:xfrm>
          <a:off x="5261890" y="2809912"/>
          <a:ext cx="3366728" cy="139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4D9BE6C-13EF-4C06-A7A2-2555004EB3B8}"/>
              </a:ext>
            </a:extLst>
          </p:cNvPr>
          <p:cNvSpPr txBox="1"/>
          <p:nvPr/>
        </p:nvSpPr>
        <p:spPr>
          <a:xfrm>
            <a:off x="5261893" y="2079148"/>
            <a:ext cx="3366728" cy="626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Andamento nel tempo </a:t>
            </a:r>
            <a:br>
              <a:rPr lang="it-IT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sz="1500" b="1" dirty="0">
                <a:solidFill>
                  <a:prstClr val="black"/>
                </a:solidFill>
                <a:latin typeface="Calibri" panose="020F0502020204030204"/>
              </a:rPr>
              <a:t>(+ 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≈ </a:t>
            </a:r>
            <a:r>
              <a:rPr lang="it-IT" sz="2100" b="1" dirty="0">
                <a:solidFill>
                  <a:prstClr val="black"/>
                </a:solidFill>
                <a:latin typeface="Calibri" panose="020F0502020204030204"/>
              </a:rPr>
              <a:t>65%</a:t>
            </a:r>
            <a:r>
              <a:rPr lang="it-IT" sz="1500" b="1" dirty="0">
                <a:solidFill>
                  <a:prstClr val="black"/>
                </a:solidFill>
                <a:latin typeface="Calibri" panose="020F0502020204030204"/>
              </a:rPr>
              <a:t> in 4 anni) </a:t>
            </a:r>
            <a:endParaRPr lang="it-IT" sz="1500" b="1" dirty="0">
              <a:solidFill>
                <a:srgbClr val="22222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F0E9CB6-89D4-498D-B8E6-5CFB089BB85F}"/>
              </a:ext>
            </a:extLst>
          </p:cNvPr>
          <p:cNvSpPr/>
          <p:nvPr/>
        </p:nvSpPr>
        <p:spPr>
          <a:xfrm>
            <a:off x="5358417" y="3555511"/>
            <a:ext cx="723299" cy="288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it-IT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2014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73AF1698-32D7-429D-AC34-8137971B6E37}"/>
              </a:ext>
            </a:extLst>
          </p:cNvPr>
          <p:cNvSpPr/>
          <p:nvPr/>
        </p:nvSpPr>
        <p:spPr>
          <a:xfrm>
            <a:off x="7819365" y="3555639"/>
            <a:ext cx="723299" cy="288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it-IT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2018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CFB3002-B95A-4A78-849F-0158F886A41D}"/>
              </a:ext>
            </a:extLst>
          </p:cNvPr>
          <p:cNvSpPr/>
          <p:nvPr/>
        </p:nvSpPr>
        <p:spPr>
          <a:xfrm>
            <a:off x="5261891" y="2014945"/>
            <a:ext cx="3366729" cy="2040665"/>
          </a:xfrm>
          <a:prstGeom prst="rect">
            <a:avLst/>
          </a:prstGeom>
          <a:noFill/>
          <a:ln w="28575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F7DB7F7A-15FE-4F31-BBB9-B541932025F2}"/>
              </a:ext>
            </a:extLst>
          </p:cNvPr>
          <p:cNvSpPr/>
          <p:nvPr/>
        </p:nvSpPr>
        <p:spPr>
          <a:xfrm>
            <a:off x="4681094" y="2335360"/>
            <a:ext cx="351000" cy="351000"/>
          </a:xfrm>
          <a:prstGeom prst="rightArrow">
            <a:avLst/>
          </a:prstGeom>
          <a:solidFill>
            <a:srgbClr val="385723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4AFE47A-6587-48EB-84C2-78870676F250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71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7" grpId="0"/>
      <p:bldP spid="19" grpId="0"/>
      <p:bldP spid="20" grpId="0"/>
      <p:bldP spid="2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38" name="AutoShape 8">
            <a:extLst>
              <a:ext uri="{FF2B5EF4-FFF2-40B4-BE49-F238E27FC236}">
                <a16:creationId xmlns:a16="http://schemas.microsoft.com/office/drawing/2014/main" id="{927EA5A2-2010-48D1-A64C-F6F26B031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972" y="1876357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APERTI</a:t>
            </a:r>
          </a:p>
        </p:txBody>
      </p:sp>
      <p:sp>
        <p:nvSpPr>
          <p:cNvPr id="37" name="AutoShape 8">
            <a:extLst>
              <a:ext uri="{FF2B5EF4-FFF2-40B4-BE49-F238E27FC236}">
                <a16:creationId xmlns:a16="http://schemas.microsoft.com/office/drawing/2014/main" id="{981DC2BA-C4BC-4A0F-AD09-53D47C4C3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886" y="1871058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SOSTENITORI</a:t>
            </a:r>
            <a:endParaRPr lang="it-IT" sz="10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AutoShape 8">
            <a:extLst>
              <a:ext uri="{FF2B5EF4-FFF2-40B4-BE49-F238E27FC236}">
                <a16:creationId xmlns:a16="http://schemas.microsoft.com/office/drawing/2014/main" id="{10B9D5B7-6748-49D5-8E5F-0D3E516BD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058" y="1871057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SCETTICI</a:t>
            </a:r>
          </a:p>
        </p:txBody>
      </p:sp>
      <p:sp>
        <p:nvSpPr>
          <p:cNvPr id="40" name="AutoShape 8">
            <a:extLst>
              <a:ext uri="{FF2B5EF4-FFF2-40B4-BE49-F238E27FC236}">
                <a16:creationId xmlns:a16="http://schemas.microsoft.com/office/drawing/2014/main" id="{7393AEAC-A910-4D5E-8D10-C657C3CEE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144" y="1871057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INDIFFERENTI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1C5E2D-0DE7-4F53-9EA9-7465B7781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50" y="2049481"/>
            <a:ext cx="3583108" cy="25341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989494A-B6AD-4A34-B1EC-577F7C324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40" y="1921465"/>
            <a:ext cx="3351234" cy="237018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6B48BAE-92D4-4DC4-9AAE-562643079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321" y="2078856"/>
            <a:ext cx="2995490" cy="21185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37EF1CA-F31E-4040-8A58-3B391A94F8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b="13546"/>
          <a:stretch/>
        </p:blipFill>
        <p:spPr>
          <a:xfrm>
            <a:off x="6866902" y="2352193"/>
            <a:ext cx="2133128" cy="151611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EA8EB20-4AD0-4C7D-9A51-5921C4D3FF7C}"/>
              </a:ext>
            </a:extLst>
          </p:cNvPr>
          <p:cNvSpPr txBox="1"/>
          <p:nvPr/>
        </p:nvSpPr>
        <p:spPr>
          <a:xfrm>
            <a:off x="142996" y="851848"/>
            <a:ext cx="7904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Rispetto alla propria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TENSIONE</a:t>
            </a:r>
            <a:r>
              <a:rPr lang="it-IT" sz="1350" u="sng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alla</a:t>
            </a:r>
            <a:r>
              <a:rPr lang="it-IT" sz="1350" u="sng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SOSTENIBILITÀ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, in termini di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familiarità con il concetto</a:t>
            </a:r>
            <a:r>
              <a:rPr lang="it-IT" sz="1500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e di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attitudine ad adottare comportamenti sostenibili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, si possono identificare 4 gruppi tipologici:</a:t>
            </a:r>
            <a:endParaRPr lang="it-IT" sz="1350" u="sng" kern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4225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33" name="AutoShape 8">
            <a:extLst>
              <a:ext uri="{FF2B5EF4-FFF2-40B4-BE49-F238E27FC236}">
                <a16:creationId xmlns:a16="http://schemas.microsoft.com/office/drawing/2014/main" id="{53BDED8C-C6CE-4C31-9041-58AC46BBC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6195" y="212242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SOSTENITORI</a:t>
            </a:r>
            <a:endParaRPr lang="it-IT" sz="10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2AE3A43-F222-4AD4-ADAA-E549CED4B664}"/>
              </a:ext>
            </a:extLst>
          </p:cNvPr>
          <p:cNvSpPr txBox="1"/>
          <p:nvPr/>
        </p:nvSpPr>
        <p:spPr>
          <a:xfrm>
            <a:off x="280150" y="903069"/>
            <a:ext cx="8468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Come si suddividono gli italiani nei diversi gruppi tipologici?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D98AEF3-E6AD-40A2-8C23-EE52929F8802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C7801E3-6AB7-41A9-8BC9-F2FA8ACC9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56" y="613007"/>
            <a:ext cx="6602774" cy="4669866"/>
          </a:xfrm>
          <a:prstGeom prst="rect">
            <a:avLst/>
          </a:prstGeom>
        </p:spPr>
      </p:pic>
      <p:sp>
        <p:nvSpPr>
          <p:cNvPr id="27" name="Oval 9">
            <a:extLst>
              <a:ext uri="{FF2B5EF4-FFF2-40B4-BE49-F238E27FC236}">
                <a16:creationId xmlns:a16="http://schemas.microsoft.com/office/drawing/2014/main" id="{3800321A-22AA-43F1-9A9C-F21CCC76F39D}"/>
              </a:ext>
            </a:extLst>
          </p:cNvPr>
          <p:cNvSpPr>
            <a:spLocks noChangeAspect="1"/>
          </p:cNvSpPr>
          <p:nvPr/>
        </p:nvSpPr>
        <p:spPr>
          <a:xfrm>
            <a:off x="1637155" y="3194842"/>
            <a:ext cx="1060139" cy="106013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20%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2B0E1A6B-1C25-4BA3-8C9D-1D0B638B0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82" y="1401363"/>
            <a:ext cx="3678011" cy="156966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72" algn="ctr" defTabSz="685800"/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Credono nella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/>
              </a:rPr>
              <a:t>sostenibilità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 e nei suoi valori, sono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/>
              </a:rPr>
              <a:t>consapevoli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, e agiscono di conseguenza</a:t>
            </a:r>
          </a:p>
        </p:txBody>
      </p:sp>
    </p:spTree>
    <p:extLst>
      <p:ext uri="{BB962C8B-B14F-4D97-AF65-F5344CB8AC3E}">
        <p14:creationId xmlns:p14="http://schemas.microsoft.com/office/powerpoint/2010/main" val="340299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B22E0AFD-0E1C-402A-9A3D-2C9FD8D6E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855" y="-57420"/>
            <a:ext cx="7467965" cy="5281781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525F5B7E-6977-4B17-B1BB-BAEA532F4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5154" y="298628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APERTI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D98AEF3-E6AD-40A2-8C23-EE52929F8802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052BF2BA-8B05-4D66-BF44-6DF938AD6281}"/>
              </a:ext>
            </a:extLst>
          </p:cNvPr>
          <p:cNvSpPr>
            <a:spLocks noChangeAspect="1"/>
          </p:cNvSpPr>
          <p:nvPr/>
        </p:nvSpPr>
        <p:spPr>
          <a:xfrm>
            <a:off x="1810336" y="2847461"/>
            <a:ext cx="1060139" cy="1060139"/>
          </a:xfrm>
          <a:prstGeom prst="ellipse">
            <a:avLst/>
          </a:prstGeom>
          <a:solidFill>
            <a:srgbClr val="70AD4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50%</a:t>
            </a:r>
            <a:endParaRPr lang="en-US" sz="3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E2D3F53-3DBC-415E-A88D-10E6390FF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1298"/>
            <a:ext cx="4537730" cy="1615827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72" algn="ctr" defTabSz="685800"/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Mediamente informati, sono </a:t>
            </a:r>
            <a:r>
              <a:rPr lang="it-IT" sz="2700" b="1" dirty="0">
                <a:solidFill>
                  <a:srgbClr val="FF0000"/>
                </a:solidFill>
                <a:latin typeface="Calibri" panose="020F0502020204030204"/>
              </a:rPr>
              <a:t>attitudinalmente predisposti 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ad attivare comportamenti sostenibili</a:t>
            </a:r>
          </a:p>
        </p:txBody>
      </p:sp>
    </p:spTree>
    <p:extLst>
      <p:ext uri="{BB962C8B-B14F-4D97-AF65-F5344CB8AC3E}">
        <p14:creationId xmlns:p14="http://schemas.microsoft.com/office/powerpoint/2010/main" val="32088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B568FFA6-C2B9-4B8F-A099-AAA01A9A5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841" y="330849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SCETTICI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D98AEF3-E6AD-40A2-8C23-EE52929F8802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79432FB-9D5A-4332-AC02-3A9C41B97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7" y="794804"/>
            <a:ext cx="7264066" cy="5137571"/>
          </a:xfrm>
          <a:prstGeom prst="rect">
            <a:avLst/>
          </a:prstGeom>
        </p:spPr>
      </p:pic>
      <p:sp>
        <p:nvSpPr>
          <p:cNvPr id="27" name="Oval 9">
            <a:extLst>
              <a:ext uri="{FF2B5EF4-FFF2-40B4-BE49-F238E27FC236}">
                <a16:creationId xmlns:a16="http://schemas.microsoft.com/office/drawing/2014/main" id="{CC53C2C8-3668-4CAA-9833-6789513161EF}"/>
              </a:ext>
            </a:extLst>
          </p:cNvPr>
          <p:cNvSpPr>
            <a:spLocks noChangeAspect="1"/>
          </p:cNvSpPr>
          <p:nvPr/>
        </p:nvSpPr>
        <p:spPr>
          <a:xfrm>
            <a:off x="1062191" y="2041681"/>
            <a:ext cx="1060139" cy="106013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13%</a:t>
            </a:r>
            <a:endParaRPr lang="en-US" sz="30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D362DE7-52F7-4DC9-B0BC-9F78BB5D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5" y="794804"/>
            <a:ext cx="7416653" cy="1061829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72"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Non  sono digiuni di sostenibilità anzi ne sono discretamente informati, ma dimostrano </a:t>
            </a:r>
            <a:r>
              <a:rPr lang="it-IT" sz="2100" b="1" dirty="0">
                <a:solidFill>
                  <a:srgbClr val="FF0000"/>
                </a:solidFill>
                <a:latin typeface="Calibri" panose="020F0502020204030204"/>
              </a:rPr>
              <a:t>scarsa spinta attitudinale 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nell’attivare comportamenti sostenibili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anche perché </a:t>
            </a:r>
            <a:r>
              <a:rPr lang="it-IT" sz="2100" b="1" dirty="0">
                <a:solidFill>
                  <a:srgbClr val="FF0000"/>
                </a:solidFill>
                <a:latin typeface="Calibri" panose="020F0502020204030204"/>
              </a:rPr>
              <a:t>dubbiosi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che l’enfasi posta sulla sostenibilità nasconda solo </a:t>
            </a:r>
            <a:r>
              <a:rPr lang="it-IT" sz="2100" b="1" dirty="0">
                <a:solidFill>
                  <a:srgbClr val="FF0000"/>
                </a:solidFill>
                <a:latin typeface="Calibri" panose="020F0502020204030204"/>
              </a:rPr>
              <a:t>finalità commerciali </a:t>
            </a:r>
          </a:p>
        </p:txBody>
      </p:sp>
    </p:spTree>
    <p:extLst>
      <p:ext uri="{BB962C8B-B14F-4D97-AF65-F5344CB8AC3E}">
        <p14:creationId xmlns:p14="http://schemas.microsoft.com/office/powerpoint/2010/main" val="11112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42" name="AutoShape 8">
            <a:extLst>
              <a:ext uri="{FF2B5EF4-FFF2-40B4-BE49-F238E27FC236}">
                <a16:creationId xmlns:a16="http://schemas.microsoft.com/office/drawing/2014/main" id="{74DF3627-D831-4E3B-B527-67866AE6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612" y="206096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INDIFFERENTI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D98AEF3-E6AD-40A2-8C23-EE52929F8802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C233EFC0-A469-4A53-AC01-24DB7ADF0D39}"/>
              </a:ext>
            </a:extLst>
          </p:cNvPr>
          <p:cNvSpPr>
            <a:spLocks noChangeAspect="1"/>
          </p:cNvSpPr>
          <p:nvPr/>
        </p:nvSpPr>
        <p:spPr>
          <a:xfrm>
            <a:off x="596263" y="2907328"/>
            <a:ext cx="1060139" cy="106013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3000" b="1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17%</a:t>
            </a:r>
            <a:endParaRPr lang="en-US" sz="30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3CA0C8C-EC68-423A-ADD8-D7AA546A5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b="13546"/>
          <a:stretch/>
        </p:blipFill>
        <p:spPr>
          <a:xfrm>
            <a:off x="2000250" y="1365130"/>
            <a:ext cx="5143500" cy="3655721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46BB9FA4-378E-4F54-B077-5C061802E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09" y="967837"/>
            <a:ext cx="2369019" cy="203132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572" algn="ctr" defTabSz="685800"/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Dimostrano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/>
              </a:rPr>
              <a:t>scarso interesse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per il tema della sostenibilità, sono decisamente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/>
              </a:rPr>
              <a:t>“lontani”</a:t>
            </a:r>
          </a:p>
        </p:txBody>
      </p:sp>
    </p:spTree>
    <p:extLst>
      <p:ext uri="{BB962C8B-B14F-4D97-AF65-F5344CB8AC3E}">
        <p14:creationId xmlns:p14="http://schemas.microsoft.com/office/powerpoint/2010/main" val="5510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8654595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I gruppi tipologici della sostenibilità in Italia</a:t>
            </a:r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44DCC252-4D08-4434-94AB-F4A21BDF4F1E}"/>
              </a:ext>
            </a:extLst>
          </p:cNvPr>
          <p:cNvSpPr>
            <a:spLocks/>
          </p:cNvSpPr>
          <p:nvPr/>
        </p:nvSpPr>
        <p:spPr>
          <a:xfrm>
            <a:off x="3017164" y="3273053"/>
            <a:ext cx="891000" cy="891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50%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0" name="Oval 9">
            <a:extLst>
              <a:ext uri="{FF2B5EF4-FFF2-40B4-BE49-F238E27FC236}">
                <a16:creationId xmlns:a16="http://schemas.microsoft.com/office/drawing/2014/main" id="{3C5DDCFE-46DE-49EB-B82D-EDD23E622C86}"/>
              </a:ext>
            </a:extLst>
          </p:cNvPr>
          <p:cNvSpPr>
            <a:spLocks/>
          </p:cNvSpPr>
          <p:nvPr/>
        </p:nvSpPr>
        <p:spPr>
          <a:xfrm>
            <a:off x="811078" y="3367553"/>
            <a:ext cx="702000" cy="702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20%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8EB621DC-9393-4392-AB96-73E1C99F5C66}"/>
              </a:ext>
            </a:extLst>
          </p:cNvPr>
          <p:cNvSpPr>
            <a:spLocks/>
          </p:cNvSpPr>
          <p:nvPr/>
        </p:nvSpPr>
        <p:spPr>
          <a:xfrm>
            <a:off x="5493250" y="3421553"/>
            <a:ext cx="594000" cy="59400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13%</a:t>
            </a: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8" name="Oval 9">
            <a:extLst>
              <a:ext uri="{FF2B5EF4-FFF2-40B4-BE49-F238E27FC236}">
                <a16:creationId xmlns:a16="http://schemas.microsoft.com/office/drawing/2014/main" id="{3ADFABAB-CB8F-4C32-8557-5FE143A31D31}"/>
              </a:ext>
            </a:extLst>
          </p:cNvPr>
          <p:cNvSpPr>
            <a:spLocks/>
          </p:cNvSpPr>
          <p:nvPr/>
        </p:nvSpPr>
        <p:spPr>
          <a:xfrm>
            <a:off x="7780336" y="3394553"/>
            <a:ext cx="648000" cy="648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2678426"/>
              <a:satOff val="6005"/>
              <a:lumOff val="-10098"/>
              <a:alphaOff val="0"/>
            </a:schemeClr>
          </a:fillRef>
          <a:effectRef idx="0">
            <a:schemeClr val="accent5">
              <a:hueOff val="2678426"/>
              <a:satOff val="6005"/>
              <a:lumOff val="-1009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6636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17%</a:t>
            </a:r>
            <a:endParaRPr lang="en-US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525F5B7E-6977-4B17-B1BB-BAEA532F4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27" y="1294466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APERTI</a:t>
            </a:r>
          </a:p>
        </p:txBody>
      </p:sp>
      <p:sp>
        <p:nvSpPr>
          <p:cNvPr id="33" name="AutoShape 8">
            <a:extLst>
              <a:ext uri="{FF2B5EF4-FFF2-40B4-BE49-F238E27FC236}">
                <a16:creationId xmlns:a16="http://schemas.microsoft.com/office/drawing/2014/main" id="{53BDED8C-C6CE-4C31-9041-58AC46BBC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41" y="1289167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SOSTENITORI</a:t>
            </a:r>
            <a:endParaRPr lang="it-IT" sz="105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B568FFA6-C2B9-4B8F-A099-AAA01A9A5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113" y="1289166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SCETTICI</a:t>
            </a:r>
          </a:p>
        </p:txBody>
      </p:sp>
      <p:sp>
        <p:nvSpPr>
          <p:cNvPr id="42" name="AutoShape 8">
            <a:extLst>
              <a:ext uri="{FF2B5EF4-FFF2-40B4-BE49-F238E27FC236}">
                <a16:creationId xmlns:a16="http://schemas.microsoft.com/office/drawing/2014/main" id="{74DF3627-D831-4E3B-B527-67866AE6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7199" y="1289165"/>
            <a:ext cx="1526276" cy="3693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INDIFFERENTI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2AE3A43-F222-4AD4-ADAA-E549CED4B664}"/>
              </a:ext>
            </a:extLst>
          </p:cNvPr>
          <p:cNvSpPr txBox="1"/>
          <p:nvPr/>
        </p:nvSpPr>
        <p:spPr>
          <a:xfrm>
            <a:off x="280150" y="903069"/>
            <a:ext cx="846853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Come si suddividono gli italiani nei diversi gruppi tipologici?</a:t>
            </a:r>
          </a:p>
        </p:txBody>
      </p:sp>
      <p:sp>
        <p:nvSpPr>
          <p:cNvPr id="49" name="Freccia circolare a sinistra 48">
            <a:extLst>
              <a:ext uri="{FF2B5EF4-FFF2-40B4-BE49-F238E27FC236}">
                <a16:creationId xmlns:a16="http://schemas.microsoft.com/office/drawing/2014/main" id="{E0AB7713-C520-40A4-9983-499EF3656A59}"/>
              </a:ext>
            </a:extLst>
          </p:cNvPr>
          <p:cNvSpPr/>
          <p:nvPr/>
        </p:nvSpPr>
        <p:spPr>
          <a:xfrm rot="5400000">
            <a:off x="4534883" y="3260661"/>
            <a:ext cx="518312" cy="2181715"/>
          </a:xfrm>
          <a:prstGeom prst="curved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DDE82CE-0B69-471B-AA1C-21B4D9281EEF}"/>
              </a:ext>
            </a:extLst>
          </p:cNvPr>
          <p:cNvSpPr txBox="1"/>
          <p:nvPr/>
        </p:nvSpPr>
        <p:spPr>
          <a:xfrm>
            <a:off x="4788089" y="4363545"/>
            <a:ext cx="2011129" cy="4847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3572" algn="ctr" defTabSz="685800"/>
            <a:r>
              <a:rPr lang="it-IT" sz="1050" b="1" dirty="0">
                <a:solidFill>
                  <a:prstClr val="black"/>
                </a:solidFill>
                <a:latin typeface="Calibri" panose="020F0502020204030204"/>
              </a:rPr>
              <a:t>Efficacemente rassicurati potrebbero rientrare in gioco e partecipare ad un circolo virtuoso?</a:t>
            </a:r>
          </a:p>
        </p:txBody>
      </p:sp>
      <p:sp>
        <p:nvSpPr>
          <p:cNvPr id="53" name="Freccia circolare a sinistra 52">
            <a:extLst>
              <a:ext uri="{FF2B5EF4-FFF2-40B4-BE49-F238E27FC236}">
                <a16:creationId xmlns:a16="http://schemas.microsoft.com/office/drawing/2014/main" id="{887BB547-28F9-4373-9379-1A708704D549}"/>
              </a:ext>
            </a:extLst>
          </p:cNvPr>
          <p:cNvSpPr/>
          <p:nvPr/>
        </p:nvSpPr>
        <p:spPr>
          <a:xfrm rot="5400000">
            <a:off x="1788411" y="3290052"/>
            <a:ext cx="518312" cy="2181715"/>
          </a:xfrm>
          <a:prstGeom prst="curved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2FFE0A02-CEA6-4538-B6D5-BCFB9B65B020}"/>
              </a:ext>
            </a:extLst>
          </p:cNvPr>
          <p:cNvSpPr txBox="1"/>
          <p:nvPr/>
        </p:nvSpPr>
        <p:spPr>
          <a:xfrm>
            <a:off x="1986380" y="4390919"/>
            <a:ext cx="1723331" cy="48474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3572" algn="ctr" defTabSz="685800"/>
            <a:r>
              <a:rPr lang="it-IT" sz="1050" b="1" dirty="0">
                <a:solidFill>
                  <a:prstClr val="black"/>
                </a:solidFill>
                <a:latin typeface="Calibri" panose="020F0502020204030204"/>
              </a:rPr>
              <a:t>Opportunamente “guidati” potrebbero addivenire a una maggior consapevolezza</a:t>
            </a: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5D98AEF3-E6AD-40A2-8C23-EE52929F8802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22E0AFD-0E1C-402A-9A3D-2C9FD8D6E0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05" y="1467589"/>
            <a:ext cx="3583108" cy="253418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79432FB-9D5A-4332-AC02-3A9C41B97E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95" y="1339573"/>
            <a:ext cx="3351234" cy="2370188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C7801E3-6AB7-41A9-8BC9-F2FA8ACC9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266" y="1496965"/>
            <a:ext cx="2995490" cy="21185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2A1566E-7E92-4197-8F54-4759DDCD71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b="13546"/>
          <a:stretch/>
        </p:blipFill>
        <p:spPr>
          <a:xfrm>
            <a:off x="6956957" y="1770302"/>
            <a:ext cx="2133128" cy="15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3" grpId="0" animBg="1"/>
      <p:bldP spid="5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0"/>
            <a:ext cx="6794179" cy="3531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Le tre forze che spingono verso la sostenibilità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89F4EFC-C01E-4031-A209-5672CAB129DF}"/>
              </a:ext>
            </a:extLst>
          </p:cNvPr>
          <p:cNvSpPr txBox="1"/>
          <p:nvPr/>
        </p:nvSpPr>
        <p:spPr>
          <a:xfrm>
            <a:off x="147929" y="540559"/>
            <a:ext cx="8665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I principali </a:t>
            </a:r>
            <a:r>
              <a:rPr lang="it-IT" sz="1500" b="1" u="sng" kern="0" dirty="0">
                <a:solidFill>
                  <a:prstClr val="black"/>
                </a:solidFill>
                <a:latin typeface="Calibri" panose="020F0502020204030204"/>
              </a:rPr>
              <a:t>driver di acquisto di prodotti sostenibili</a:t>
            </a:r>
            <a:r>
              <a:rPr lang="it-IT" sz="1350" kern="0" dirty="0">
                <a:solidFill>
                  <a:prstClr val="black"/>
                </a:solidFill>
                <a:latin typeface="Calibri" panose="020F0502020204030204"/>
              </a:rPr>
              <a:t> sono:</a:t>
            </a:r>
            <a:endParaRPr lang="it-IT" sz="1350" u="sng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DBA4EDCD-7B63-4478-8EC3-BEFB929B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074" y="978329"/>
            <a:ext cx="1005158" cy="369332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ETICA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42EC1D2-FF9E-4CA8-BCE4-A3B6330BC202}"/>
              </a:ext>
            </a:extLst>
          </p:cNvPr>
          <p:cNvSpPr/>
          <p:nvPr/>
        </p:nvSpPr>
        <p:spPr>
          <a:xfrm>
            <a:off x="339726" y="3760420"/>
            <a:ext cx="252777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</a:rPr>
              <a:t>La propensione a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rispettare l’ambiente e le altre persone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</a:rPr>
              <a:t> induce i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</a:rPr>
              <a:t>l consumatore etico</a:t>
            </a:r>
            <a:r>
              <a:rPr lang="it-IT" sz="1350" b="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migliorare il proprio modo di relazionarsi con il mondo</a:t>
            </a:r>
            <a:endParaRPr lang="it-IT" sz="1500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BA2724D8-ABEE-4BB8-871C-7034A0F4F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743" y="978329"/>
            <a:ext cx="1005158" cy="369332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PAURA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5219923-30D0-4AB3-B300-44F29D5655C2}"/>
              </a:ext>
            </a:extLst>
          </p:cNvPr>
          <p:cNvSpPr/>
          <p:nvPr/>
        </p:nvSpPr>
        <p:spPr>
          <a:xfrm>
            <a:off x="2980435" y="3760420"/>
            <a:ext cx="2527771" cy="122341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cambiamenti climatici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spaventano il consumatore e lo portano a cercare di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</a:rPr>
              <a:t>limitare il proprio impatto negativo sul pianeta</a:t>
            </a:r>
            <a:endParaRPr lang="it-IT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2AB197D3-0E0E-47BA-8CCC-97322E1DD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7484" y="971859"/>
            <a:ext cx="1213442" cy="369332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800"/>
            <a:r>
              <a:rPr lang="it-IT" b="1" dirty="0">
                <a:solidFill>
                  <a:prstClr val="white"/>
                </a:solidFill>
                <a:latin typeface="Calibri" panose="020F0502020204030204"/>
              </a:rPr>
              <a:t>QUALITÀ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F6101C0-6F92-4BCF-B6B8-622561C05F52}"/>
              </a:ext>
            </a:extLst>
          </p:cNvPr>
          <p:cNvSpPr/>
          <p:nvPr/>
        </p:nvSpPr>
        <p:spPr>
          <a:xfrm>
            <a:off x="6015798" y="3760420"/>
            <a:ext cx="2527771" cy="122341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</a:rPr>
              <a:t>La percezione di innovazione ed alta qualità dei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beni prodotti in modo sostenibile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35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spinge il consumatore verso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acquisti più responsabili</a:t>
            </a:r>
            <a:endParaRPr lang="it-IT" sz="15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53C58C-79C4-4580-94AA-2827E650D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979" y="1014694"/>
            <a:ext cx="4747110" cy="335743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E6D308-FC13-4E0C-AC3A-EBE7F053C7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31" y="1039278"/>
            <a:ext cx="4419737" cy="31258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CA48B07-3B29-4933-8DB2-6BCFE4F3A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14" y="1073383"/>
            <a:ext cx="4419737" cy="31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6" grpId="0" animBg="1"/>
      <p:bldP spid="30" grpId="0" animBg="1"/>
      <p:bldP spid="17" grpId="0" animBg="1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485B85E-20DD-4F22-A4D3-5616AF07D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932514"/>
            <a:ext cx="8151962" cy="3974390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1"/>
            <a:ext cx="6794179" cy="56092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4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L’etica</a:t>
            </a: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 è uno stimolo per pochi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6DE0DA-64F1-4E04-9F25-1D006328D459}"/>
              </a:ext>
            </a:extLst>
          </p:cNvPr>
          <p:cNvSpPr txBox="1"/>
          <p:nvPr/>
        </p:nvSpPr>
        <p:spPr>
          <a:xfrm>
            <a:off x="1358533" y="3850485"/>
            <a:ext cx="6426926" cy="81010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L’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ETICA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ha una effettiva rilevanza per un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limitato numero di persone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e rischia di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non essere sufficiente</a:t>
            </a:r>
            <a:r>
              <a:rPr lang="it-IT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a garantire una conversione di massa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6ED3EB0-1DCF-431A-A675-0A6E2B848FDA}"/>
              </a:ext>
            </a:extLst>
          </p:cNvPr>
          <p:cNvSpPr txBox="1"/>
          <p:nvPr/>
        </p:nvSpPr>
        <p:spPr>
          <a:xfrm>
            <a:off x="1600200" y="1172800"/>
            <a:ext cx="5741126" cy="98624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685800">
              <a:lnSpc>
                <a:spcPct val="120000"/>
              </a:lnSpc>
            </a:pP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La consapevolezza della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limitata disponibilità di risorse naturali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induce a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minimizzare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il proprio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impatto sull’ambiente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, apportando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cambiamenti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 alle proprie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abitudini di consumo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8FD56208-D251-4761-9473-971125075C78}"/>
              </a:ext>
            </a:extLst>
          </p:cNvPr>
          <p:cNvSpPr/>
          <p:nvPr/>
        </p:nvSpPr>
        <p:spPr>
          <a:xfrm rot="5400000">
            <a:off x="5571785" y="2269464"/>
            <a:ext cx="351000" cy="351000"/>
          </a:xfrm>
          <a:prstGeom prst="rightArrow">
            <a:avLst/>
          </a:prstGeom>
          <a:solidFill>
            <a:schemeClr val="bg1">
              <a:alpha val="70000"/>
            </a:scheme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3EB8A31A-1937-474F-8577-DEC6450FECAC}"/>
              </a:ext>
            </a:extLst>
          </p:cNvPr>
          <p:cNvSpPr/>
          <p:nvPr/>
        </p:nvSpPr>
        <p:spPr>
          <a:xfrm rot="5400000">
            <a:off x="3179915" y="2269464"/>
            <a:ext cx="351000" cy="351000"/>
          </a:xfrm>
          <a:prstGeom prst="rightArrow">
            <a:avLst/>
          </a:prstGeom>
          <a:solidFill>
            <a:schemeClr val="bg1">
              <a:alpha val="70000"/>
            </a:scheme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7E0AF4D-0448-4396-81E9-9D6B288DDA6D}"/>
              </a:ext>
            </a:extLst>
          </p:cNvPr>
          <p:cNvSpPr txBox="1"/>
          <p:nvPr/>
        </p:nvSpPr>
        <p:spPr>
          <a:xfrm>
            <a:off x="2333248" y="2709772"/>
            <a:ext cx="2044337" cy="76335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685800">
              <a:lnSpc>
                <a:spcPct val="120000"/>
              </a:lnSpc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Cambiamenti di tipo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quantitativo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, tramite una riduzione dei consumi</a:t>
            </a:r>
            <a:endParaRPr lang="it-IT" sz="135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7D0B70-676D-4C40-A46D-3CEAAC2DC30F}"/>
              </a:ext>
            </a:extLst>
          </p:cNvPr>
          <p:cNvSpPr txBox="1"/>
          <p:nvPr/>
        </p:nvSpPr>
        <p:spPr>
          <a:xfrm>
            <a:off x="4725117" y="2715272"/>
            <a:ext cx="2044337" cy="76335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685800">
              <a:lnSpc>
                <a:spcPct val="120000"/>
              </a:lnSpc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Cambiamenti di tipo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qualitativo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, verso i prodotti sostenibili</a:t>
            </a:r>
            <a:endParaRPr lang="it-IT" sz="135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05517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F52145D-EA83-4258-B19A-1F443459F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9" y="932155"/>
            <a:ext cx="8151962" cy="3976523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41453"/>
            <a:ext cx="8500052" cy="91409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  <a:defRPr/>
            </a:pPr>
            <a:r>
              <a:rPr lang="it-IT" sz="405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paura </a:t>
            </a:r>
            <a:r>
              <a:rPr lang="it-IT" sz="255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è alimentata principalmente dalla consapevolezza del surriscaldamento globale</a:t>
            </a:r>
            <a:endParaRPr lang="it-IT" sz="2550" dirty="0">
              <a:solidFill>
                <a:srgbClr val="22222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91BE3A07-72DD-4392-8AF6-0E0DD4AD7461}"/>
              </a:ext>
            </a:extLst>
          </p:cNvPr>
          <p:cNvGrpSpPr/>
          <p:nvPr/>
        </p:nvGrpSpPr>
        <p:grpSpPr>
          <a:xfrm>
            <a:off x="1497981" y="1460213"/>
            <a:ext cx="6148037" cy="649830"/>
            <a:chOff x="2110400" y="2204561"/>
            <a:chExt cx="8197382" cy="872884"/>
          </a:xfrm>
        </p:grpSpPr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D06E632A-F2E2-4A74-9A81-EA760C30CB33}"/>
                </a:ext>
              </a:extLst>
            </p:cNvPr>
            <p:cNvSpPr txBox="1"/>
            <p:nvPr/>
          </p:nvSpPr>
          <p:spPr>
            <a:xfrm>
              <a:off x="3962244" y="2270589"/>
              <a:ext cx="6345538" cy="74101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 anchor="ctr">
              <a:no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della popolazione mondiale è convinto che i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cambiamenti climatici</a:t>
              </a: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 siano ormai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evidenti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3F7DB99-89F8-415D-AC15-25E814B0E749}"/>
                </a:ext>
              </a:extLst>
            </p:cNvPr>
            <p:cNvSpPr txBox="1"/>
            <p:nvPr/>
          </p:nvSpPr>
          <p:spPr>
            <a:xfrm>
              <a:off x="2110400" y="2204561"/>
              <a:ext cx="1734398" cy="872884"/>
            </a:xfrm>
            <a:prstGeom prst="rect">
              <a:avLst/>
            </a:prstGeom>
            <a:solidFill>
              <a:srgbClr val="333F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defTabSz="685800">
                <a:defRPr/>
              </a:pPr>
              <a:r>
                <a:rPr lang="it-IT" sz="5400" b="1" kern="0" dirty="0">
                  <a:solidFill>
                    <a:prstClr val="white"/>
                  </a:solidFill>
                  <a:latin typeface="Calibri Light" panose="020F0302020204030204"/>
                </a:rPr>
                <a:t>70</a:t>
              </a:r>
              <a:r>
                <a:rPr lang="it-IT" sz="3600" b="1" kern="0" dirty="0">
                  <a:solidFill>
                    <a:prstClr val="white"/>
                  </a:solidFill>
                  <a:latin typeface="Calibri Light" panose="020F0302020204030204"/>
                </a:rPr>
                <a:t>%</a:t>
              </a:r>
              <a:endParaRPr lang="it-IT" sz="4500" b="1" kern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B4370204-FDEB-4016-982F-2CC07E49C614}"/>
              </a:ext>
            </a:extLst>
          </p:cNvPr>
          <p:cNvGrpSpPr/>
          <p:nvPr/>
        </p:nvGrpSpPr>
        <p:grpSpPr>
          <a:xfrm>
            <a:off x="1497981" y="2168766"/>
            <a:ext cx="6148037" cy="649830"/>
            <a:chOff x="2114752" y="3367157"/>
            <a:chExt cx="8197382" cy="872884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E9D8F811-CB91-4ED3-BC9B-BEBEF3157BA4}"/>
                </a:ext>
              </a:extLst>
            </p:cNvPr>
            <p:cNvSpPr txBox="1"/>
            <p:nvPr/>
          </p:nvSpPr>
          <p:spPr>
            <a:xfrm>
              <a:off x="3966596" y="3433185"/>
              <a:ext cx="6345538" cy="74101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 anchor="ctr">
              <a:no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della popolazione dichiara di essere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preoccupato</a:t>
              </a:r>
              <a:r>
                <a:rPr lang="it-IT" sz="15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per il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futuro dell’ambiente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9628B2EC-7B28-4857-B4CE-D7286CE551F6}"/>
                </a:ext>
              </a:extLst>
            </p:cNvPr>
            <p:cNvSpPr txBox="1"/>
            <p:nvPr/>
          </p:nvSpPr>
          <p:spPr>
            <a:xfrm>
              <a:off x="2114752" y="3367157"/>
              <a:ext cx="1734398" cy="872884"/>
            </a:xfrm>
            <a:prstGeom prst="rect">
              <a:avLst/>
            </a:prstGeom>
            <a:solidFill>
              <a:srgbClr val="333F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defTabSz="685800">
                <a:defRPr/>
              </a:pPr>
              <a:r>
                <a:rPr lang="it-IT" sz="5400" b="1" kern="0" dirty="0">
                  <a:solidFill>
                    <a:prstClr val="white"/>
                  </a:solidFill>
                  <a:latin typeface="Calibri Light" panose="020F0302020204030204"/>
                </a:rPr>
                <a:t>84</a:t>
              </a:r>
              <a:r>
                <a:rPr lang="it-IT" sz="3600" b="1" kern="0" dirty="0">
                  <a:solidFill>
                    <a:prstClr val="white"/>
                  </a:solidFill>
                  <a:latin typeface="Calibri Light" panose="020F0302020204030204"/>
                </a:rPr>
                <a:t>%</a:t>
              </a:r>
              <a:endParaRPr lang="it-IT" sz="4500" b="1" kern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8C7A7042-2F1B-405E-B327-64CF84285280}"/>
              </a:ext>
            </a:extLst>
          </p:cNvPr>
          <p:cNvGrpSpPr/>
          <p:nvPr/>
        </p:nvGrpSpPr>
        <p:grpSpPr>
          <a:xfrm>
            <a:off x="1497981" y="2919873"/>
            <a:ext cx="6148037" cy="649830"/>
            <a:chOff x="2119103" y="4372993"/>
            <a:chExt cx="8197382" cy="872884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821A4A11-3A00-4258-BAB3-46AB8E3CE12E}"/>
                </a:ext>
              </a:extLst>
            </p:cNvPr>
            <p:cNvSpPr txBox="1"/>
            <p:nvPr/>
          </p:nvSpPr>
          <p:spPr>
            <a:xfrm>
              <a:off x="3970947" y="4439021"/>
              <a:ext cx="6345538" cy="74101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 anchor="ctr">
              <a:noAutofit/>
            </a:bodyPr>
            <a:lstStyle/>
            <a:p>
              <a:pPr defTabSz="685800">
                <a:lnSpc>
                  <a:spcPct val="120000"/>
                </a:lnSpc>
              </a:pP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della popolazione pensa di aver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personalmente contribuito </a:t>
              </a: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alla formazione delle </a:t>
              </a:r>
              <a:r>
                <a:rPr lang="it-IT" sz="1500" b="1" u="sng" dirty="0">
                  <a:solidFill>
                    <a:prstClr val="black"/>
                  </a:solidFill>
                  <a:latin typeface="Calibri" panose="020F0502020204030204"/>
                </a:rPr>
                <a:t>isole dei rifiuti </a:t>
              </a:r>
              <a:r>
                <a:rPr lang="it-IT" sz="1350" dirty="0">
                  <a:solidFill>
                    <a:prstClr val="black"/>
                  </a:solidFill>
                  <a:latin typeface="Calibri" panose="020F0502020204030204"/>
                </a:rPr>
                <a:t>negli oceani</a:t>
              </a:r>
              <a:endParaRPr lang="it-IT" sz="135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4A9447D-E514-41F7-8983-D141C29E0769}"/>
                </a:ext>
              </a:extLst>
            </p:cNvPr>
            <p:cNvSpPr txBox="1"/>
            <p:nvPr/>
          </p:nvSpPr>
          <p:spPr>
            <a:xfrm>
              <a:off x="2119103" y="4372993"/>
              <a:ext cx="1734398" cy="872884"/>
            </a:xfrm>
            <a:prstGeom prst="rect">
              <a:avLst/>
            </a:prstGeom>
            <a:solidFill>
              <a:srgbClr val="333F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defTabSz="685800">
                <a:defRPr/>
              </a:pPr>
              <a:r>
                <a:rPr lang="it-IT" sz="5400" b="1" kern="0" dirty="0">
                  <a:solidFill>
                    <a:prstClr val="white"/>
                  </a:solidFill>
                  <a:latin typeface="Calibri Light" panose="020F0302020204030204"/>
                </a:rPr>
                <a:t>74</a:t>
              </a:r>
              <a:r>
                <a:rPr lang="it-IT" sz="3600" b="1" kern="0" dirty="0">
                  <a:solidFill>
                    <a:prstClr val="white"/>
                  </a:solidFill>
                  <a:latin typeface="Calibri Light" panose="020F0302020204030204"/>
                </a:rPr>
                <a:t>%</a:t>
              </a:r>
              <a:endParaRPr lang="it-IT" sz="4500" b="1" kern="0" dirty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B5BC3D9-19CF-47FF-A4E1-660861F620DC}"/>
              </a:ext>
            </a:extLst>
          </p:cNvPr>
          <p:cNvSpPr txBox="1"/>
          <p:nvPr/>
        </p:nvSpPr>
        <p:spPr>
          <a:xfrm>
            <a:off x="1159357" y="3827923"/>
            <a:ext cx="6825284" cy="82253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La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PAURA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è in grado di esercitare influenza su un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vasto numero di persone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, ma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non è una spinta razionale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e rischia di essere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poco efficace </a:t>
            </a:r>
            <a:b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nel medio-lungo periodo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69D2C236-A18E-43CE-BF33-A5DFF1B5247C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0396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32376" y="92712"/>
            <a:ext cx="8654595" cy="396000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Reddito disponibile e propensione al risparmio</a:t>
            </a: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645429"/>
              </p:ext>
            </p:extLst>
          </p:nvPr>
        </p:nvGraphicFramePr>
        <p:xfrm>
          <a:off x="166918" y="552661"/>
          <a:ext cx="8905872" cy="414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524E9E-CEF9-493F-9DC8-DFC4FED60286}"/>
              </a:ext>
            </a:extLst>
          </p:cNvPr>
          <p:cNvSpPr txBox="1"/>
          <p:nvPr/>
        </p:nvSpPr>
        <p:spPr>
          <a:xfrm>
            <a:off x="3448050" y="2847975"/>
            <a:ext cx="1657350" cy="33855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4763" algn="ctr"/>
            <a:r>
              <a:rPr lang="it-IT" sz="1100" b="1" dirty="0"/>
              <a:t>(*) Variazioni percentuali sull’anno precedente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54B077A-EAC9-4BDF-AFD5-A14CB88B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912" y="4884588"/>
            <a:ext cx="220108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685783" eaLnBrk="0" hangingPunct="0">
              <a:spcBef>
                <a:spcPct val="20000"/>
              </a:spcBef>
              <a:defRPr/>
            </a:pPr>
            <a:r>
              <a:rPr lang="it-IT" sz="900" dirty="0">
                <a:solidFill>
                  <a:schemeClr val="bg1"/>
                </a:solidFill>
                <a:latin typeface="Calibri"/>
                <a:ea typeface="ＭＳ Ｐゴシック" pitchFamily="-109" charset="-128"/>
              </a:rPr>
              <a:t>Source:  </a:t>
            </a:r>
            <a:r>
              <a:rPr lang="it-IT" sz="900" dirty="0" err="1">
                <a:solidFill>
                  <a:schemeClr val="bg1"/>
                </a:solidFill>
                <a:latin typeface="Calibri"/>
                <a:ea typeface="ＭＳ Ｐゴシック" pitchFamily="-109" charset="-128"/>
              </a:rPr>
              <a:t>Bankitalia</a:t>
            </a:r>
            <a:r>
              <a:rPr lang="it-IT" sz="900" dirty="0">
                <a:solidFill>
                  <a:schemeClr val="bg1"/>
                </a:solidFill>
                <a:latin typeface="Calibri"/>
                <a:ea typeface="ＭＳ Ｐゴシック" pitchFamily="-109" charset="-128"/>
              </a:rPr>
              <a:t> </a:t>
            </a:r>
            <a:r>
              <a:rPr lang="it-IT" sz="900" dirty="0" err="1">
                <a:solidFill>
                  <a:schemeClr val="bg1"/>
                </a:solidFill>
                <a:latin typeface="Calibri"/>
                <a:ea typeface="ＭＳ Ｐゴシック" pitchFamily="-109" charset="-128"/>
              </a:rPr>
              <a:t>Boleco</a:t>
            </a:r>
            <a:r>
              <a:rPr lang="it-IT" sz="900" dirty="0">
                <a:solidFill>
                  <a:schemeClr val="bg1"/>
                </a:solidFill>
                <a:latin typeface="Calibri"/>
                <a:ea typeface="ＭＳ Ｐゴシック" pitchFamily="-109" charset="-128"/>
              </a:rPr>
              <a:t> 4 2018</a:t>
            </a:r>
            <a:endParaRPr lang="en-GB" sz="900" dirty="0">
              <a:solidFill>
                <a:schemeClr val="bg1"/>
              </a:solidFill>
              <a:latin typeface="Calibri"/>
              <a:ea typeface="ＭＳ Ｐゴシック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432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A54F0B1D-2F45-40CE-97A2-80982279E098}"/>
              </a:ext>
            </a:extLst>
          </p:cNvPr>
          <p:cNvSpPr/>
          <p:nvPr/>
        </p:nvSpPr>
        <p:spPr>
          <a:xfrm>
            <a:off x="496019" y="925497"/>
            <a:ext cx="8151962" cy="3981407"/>
          </a:xfrm>
          <a:prstGeom prst="rect">
            <a:avLst/>
          </a:prstGeom>
          <a:solidFill>
            <a:srgbClr val="FFC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290" name="Picture 2" descr="Risultati immagini per consumo emozionale">
            <a:extLst>
              <a:ext uri="{FF2B5EF4-FFF2-40B4-BE49-F238E27FC236}">
                <a16:creationId xmlns:a16="http://schemas.microsoft.com/office/drawing/2014/main" id="{9BC5F987-2E1E-46A9-9051-B90566627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1" t="28006" r="5310" b="15355"/>
          <a:stretch/>
        </p:blipFill>
        <p:spPr bwMode="auto">
          <a:xfrm>
            <a:off x="1473082" y="1183026"/>
            <a:ext cx="6237026" cy="24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89492" y="36603"/>
            <a:ext cx="8649709" cy="9140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4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qualità </a:t>
            </a: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rappresenta il vero punto di svolta verso la sostenibilità…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239462C-DB96-4C9A-8770-A4FA4511390F}"/>
              </a:ext>
            </a:extLst>
          </p:cNvPr>
          <p:cNvSpPr txBox="1"/>
          <p:nvPr/>
        </p:nvSpPr>
        <p:spPr>
          <a:xfrm>
            <a:off x="854149" y="1475987"/>
            <a:ext cx="3591000" cy="18900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Negli ultimi anni, a causa della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crisi economica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il consumatore è stato forzato 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razionalizzare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i propri acquisti e, per compensare, ha cominciato a cercare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valore emozionale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nei prodotti acquistati, spesso associato alla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qualità</a:t>
            </a:r>
            <a:endParaRPr lang="it-IT" sz="1500" b="1" u="sng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547E67A-3070-4663-B64D-BA253ADB4107}"/>
              </a:ext>
            </a:extLst>
          </p:cNvPr>
          <p:cNvSpPr txBox="1"/>
          <p:nvPr/>
        </p:nvSpPr>
        <p:spPr>
          <a:xfrm>
            <a:off x="1600201" y="3874902"/>
            <a:ext cx="6689648" cy="71192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Il desiderio di </a:t>
            </a:r>
            <a:r>
              <a:rPr lang="it-IT" sz="2100" b="1" u="sng" kern="0" dirty="0">
                <a:solidFill>
                  <a:prstClr val="black"/>
                </a:solidFill>
                <a:latin typeface="Calibri" panose="020F0502020204030204"/>
              </a:rPr>
              <a:t>consumare ‘bene’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, cui si associa una crescente </a:t>
            </a:r>
            <a:r>
              <a:rPr lang="it-IT" sz="2100" b="1" u="sng" kern="0" dirty="0">
                <a:solidFill>
                  <a:prstClr val="black"/>
                </a:solidFill>
                <a:latin typeface="Calibri" panose="020F0502020204030204"/>
              </a:rPr>
              <a:t>attenzione alla qualità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, è il driver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più </a:t>
            </a:r>
            <a:r>
              <a:rPr lang="it-IT" sz="2100" b="1" u="sng" kern="0" dirty="0">
                <a:solidFill>
                  <a:prstClr val="black"/>
                </a:solidFill>
                <a:latin typeface="Calibri" panose="020F0502020204030204"/>
              </a:rPr>
              <a:t>pervasivo e duraturo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8CEF7E-98E6-47B9-9F21-8B771BBE9442}"/>
              </a:ext>
            </a:extLst>
          </p:cNvPr>
          <p:cNvSpPr txBox="1"/>
          <p:nvPr/>
        </p:nvSpPr>
        <p:spPr>
          <a:xfrm>
            <a:off x="4698848" y="1475987"/>
            <a:ext cx="3591000" cy="18900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Al giorno d’oggi i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prodotti sostenibili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, ossia i beni prodotti rispettando determinati standard di sostenibilità ambientale, sociale ed economica, sono percepiti 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come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più innovativi</a:t>
            </a:r>
            <a:r>
              <a:rPr lang="it-IT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qualitativamente superiori</a:t>
            </a:r>
            <a:r>
              <a:rPr lang="it-IT" sz="15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agli altri prodotti</a:t>
            </a:r>
            <a:endParaRPr lang="it-IT" sz="15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D329754B-E559-4070-A70E-697EFFB67C57}"/>
              </a:ext>
            </a:extLst>
          </p:cNvPr>
          <p:cNvSpPr/>
          <p:nvPr/>
        </p:nvSpPr>
        <p:spPr>
          <a:xfrm>
            <a:off x="900037" y="4055362"/>
            <a:ext cx="351000" cy="351000"/>
          </a:xfrm>
          <a:prstGeom prst="rightArrow">
            <a:avLst/>
          </a:prstGeom>
          <a:solidFill>
            <a:srgbClr val="333F50">
              <a:alpha val="70000"/>
            </a:srgb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2483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D27FBAC0-FBE9-41E0-B80B-341F94E61EE0}"/>
              </a:ext>
            </a:extLst>
          </p:cNvPr>
          <p:cNvGrpSpPr/>
          <p:nvPr/>
        </p:nvGrpSpPr>
        <p:grpSpPr>
          <a:xfrm>
            <a:off x="4661134" y="1344114"/>
            <a:ext cx="4158000" cy="3331029"/>
            <a:chOff x="6319354" y="1792152"/>
            <a:chExt cx="5541333" cy="4441372"/>
          </a:xfrm>
        </p:grpSpPr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AAFE33C8-7E0F-48A1-967E-1CF9E7871851}"/>
                </a:ext>
              </a:extLst>
            </p:cNvPr>
            <p:cNvSpPr/>
            <p:nvPr/>
          </p:nvSpPr>
          <p:spPr>
            <a:xfrm>
              <a:off x="6319354" y="1792152"/>
              <a:ext cx="5541333" cy="44413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7751052-495F-4BA4-A1B6-3E0D89480DE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902677" y="2623093"/>
              <a:ext cx="2245703" cy="2521158"/>
            </a:xfrm>
            <a:custGeom>
              <a:avLst/>
              <a:gdLst/>
              <a:ahLst/>
              <a:cxnLst>
                <a:cxn ang="0">
                  <a:pos x="1108" y="662"/>
                </a:cxn>
                <a:cxn ang="0">
                  <a:pos x="1757" y="895"/>
                </a:cxn>
                <a:cxn ang="0">
                  <a:pos x="591" y="0"/>
                </a:cxn>
                <a:cxn ang="0">
                  <a:pos x="437" y="895"/>
                </a:cxn>
                <a:cxn ang="0">
                  <a:pos x="591" y="0"/>
                </a:cxn>
                <a:cxn ang="0">
                  <a:pos x="732" y="0"/>
                </a:cxn>
                <a:cxn ang="0">
                  <a:pos x="886" y="895"/>
                </a:cxn>
                <a:cxn ang="0">
                  <a:pos x="343" y="0"/>
                </a:cxn>
                <a:cxn ang="0">
                  <a:pos x="189" y="895"/>
                </a:cxn>
                <a:cxn ang="0">
                  <a:pos x="343" y="0"/>
                </a:cxn>
                <a:cxn ang="0">
                  <a:pos x="1932" y="924"/>
                </a:cxn>
                <a:cxn ang="0">
                  <a:pos x="9" y="1739"/>
                </a:cxn>
                <a:cxn ang="0">
                  <a:pos x="0" y="1793"/>
                </a:cxn>
                <a:cxn ang="0">
                  <a:pos x="1949" y="1739"/>
                </a:cxn>
                <a:cxn ang="0">
                  <a:pos x="867" y="1739"/>
                </a:cxn>
                <a:cxn ang="0">
                  <a:pos x="210" y="1191"/>
                </a:cxn>
                <a:cxn ang="0">
                  <a:pos x="867" y="1739"/>
                </a:cxn>
                <a:cxn ang="0">
                  <a:pos x="978" y="1602"/>
                </a:cxn>
                <a:cxn ang="0">
                  <a:pos x="1082" y="1495"/>
                </a:cxn>
                <a:cxn ang="0">
                  <a:pos x="1082" y="1472"/>
                </a:cxn>
                <a:cxn ang="0">
                  <a:pos x="978" y="1366"/>
                </a:cxn>
                <a:cxn ang="0">
                  <a:pos x="1082" y="1472"/>
                </a:cxn>
                <a:cxn ang="0">
                  <a:pos x="1115" y="1602"/>
                </a:cxn>
                <a:cxn ang="0">
                  <a:pos x="1221" y="1495"/>
                </a:cxn>
                <a:cxn ang="0">
                  <a:pos x="1221" y="1472"/>
                </a:cxn>
                <a:cxn ang="0">
                  <a:pos x="1115" y="1366"/>
                </a:cxn>
                <a:cxn ang="0">
                  <a:pos x="1221" y="1472"/>
                </a:cxn>
                <a:cxn ang="0">
                  <a:pos x="1252" y="1602"/>
                </a:cxn>
                <a:cxn ang="0">
                  <a:pos x="1358" y="1495"/>
                </a:cxn>
                <a:cxn ang="0">
                  <a:pos x="1358" y="1472"/>
                </a:cxn>
                <a:cxn ang="0">
                  <a:pos x="1252" y="1366"/>
                </a:cxn>
                <a:cxn ang="0">
                  <a:pos x="1358" y="1472"/>
                </a:cxn>
                <a:cxn ang="0">
                  <a:pos x="1391" y="1602"/>
                </a:cxn>
                <a:cxn ang="0">
                  <a:pos x="1495" y="1495"/>
                </a:cxn>
                <a:cxn ang="0">
                  <a:pos x="1495" y="1472"/>
                </a:cxn>
                <a:cxn ang="0">
                  <a:pos x="1391" y="1366"/>
                </a:cxn>
                <a:cxn ang="0">
                  <a:pos x="1495" y="1472"/>
                </a:cxn>
                <a:cxn ang="0">
                  <a:pos x="1528" y="1602"/>
                </a:cxn>
                <a:cxn ang="0">
                  <a:pos x="1635" y="1495"/>
                </a:cxn>
                <a:cxn ang="0">
                  <a:pos x="1635" y="1472"/>
                </a:cxn>
                <a:cxn ang="0">
                  <a:pos x="1528" y="1366"/>
                </a:cxn>
                <a:cxn ang="0">
                  <a:pos x="1635" y="1472"/>
                </a:cxn>
                <a:cxn ang="0">
                  <a:pos x="1665" y="1602"/>
                </a:cxn>
                <a:cxn ang="0">
                  <a:pos x="1772" y="1495"/>
                </a:cxn>
                <a:cxn ang="0">
                  <a:pos x="1772" y="1472"/>
                </a:cxn>
                <a:cxn ang="0">
                  <a:pos x="1665" y="1366"/>
                </a:cxn>
                <a:cxn ang="0">
                  <a:pos x="1772" y="1472"/>
                </a:cxn>
              </a:cxnLst>
              <a:rect l="0" t="0" r="r" b="b"/>
              <a:pathLst>
                <a:path w="1949" h="1793">
                  <a:moveTo>
                    <a:pt x="1757" y="662"/>
                  </a:moveTo>
                  <a:lnTo>
                    <a:pt x="1108" y="662"/>
                  </a:lnTo>
                  <a:lnTo>
                    <a:pt x="1108" y="895"/>
                  </a:lnTo>
                  <a:lnTo>
                    <a:pt x="1757" y="895"/>
                  </a:lnTo>
                  <a:lnTo>
                    <a:pt x="1757" y="662"/>
                  </a:lnTo>
                  <a:close/>
                  <a:moveTo>
                    <a:pt x="591" y="0"/>
                  </a:moveTo>
                  <a:lnTo>
                    <a:pt x="480" y="0"/>
                  </a:lnTo>
                  <a:lnTo>
                    <a:pt x="437" y="895"/>
                  </a:lnTo>
                  <a:lnTo>
                    <a:pt x="631" y="895"/>
                  </a:lnTo>
                  <a:lnTo>
                    <a:pt x="591" y="0"/>
                  </a:lnTo>
                  <a:close/>
                  <a:moveTo>
                    <a:pt x="846" y="0"/>
                  </a:moveTo>
                  <a:lnTo>
                    <a:pt x="732" y="0"/>
                  </a:lnTo>
                  <a:lnTo>
                    <a:pt x="690" y="895"/>
                  </a:lnTo>
                  <a:lnTo>
                    <a:pt x="886" y="895"/>
                  </a:lnTo>
                  <a:lnTo>
                    <a:pt x="846" y="0"/>
                  </a:lnTo>
                  <a:close/>
                  <a:moveTo>
                    <a:pt x="343" y="0"/>
                  </a:moveTo>
                  <a:lnTo>
                    <a:pt x="231" y="0"/>
                  </a:lnTo>
                  <a:lnTo>
                    <a:pt x="189" y="895"/>
                  </a:lnTo>
                  <a:lnTo>
                    <a:pt x="383" y="895"/>
                  </a:lnTo>
                  <a:lnTo>
                    <a:pt x="343" y="0"/>
                  </a:lnTo>
                  <a:close/>
                  <a:moveTo>
                    <a:pt x="1932" y="1739"/>
                  </a:moveTo>
                  <a:lnTo>
                    <a:pt x="1932" y="924"/>
                  </a:lnTo>
                  <a:lnTo>
                    <a:pt x="9" y="924"/>
                  </a:lnTo>
                  <a:lnTo>
                    <a:pt x="9" y="1739"/>
                  </a:lnTo>
                  <a:lnTo>
                    <a:pt x="0" y="1739"/>
                  </a:lnTo>
                  <a:lnTo>
                    <a:pt x="0" y="1793"/>
                  </a:lnTo>
                  <a:lnTo>
                    <a:pt x="1949" y="1793"/>
                  </a:lnTo>
                  <a:lnTo>
                    <a:pt x="1949" y="1739"/>
                  </a:lnTo>
                  <a:lnTo>
                    <a:pt x="1932" y="1739"/>
                  </a:lnTo>
                  <a:close/>
                  <a:moveTo>
                    <a:pt x="867" y="1739"/>
                  </a:moveTo>
                  <a:lnTo>
                    <a:pt x="210" y="1739"/>
                  </a:lnTo>
                  <a:lnTo>
                    <a:pt x="210" y="1191"/>
                  </a:lnTo>
                  <a:lnTo>
                    <a:pt x="867" y="1191"/>
                  </a:lnTo>
                  <a:lnTo>
                    <a:pt x="867" y="1739"/>
                  </a:lnTo>
                  <a:close/>
                  <a:moveTo>
                    <a:pt x="1082" y="1602"/>
                  </a:moveTo>
                  <a:lnTo>
                    <a:pt x="978" y="1602"/>
                  </a:lnTo>
                  <a:lnTo>
                    <a:pt x="978" y="1495"/>
                  </a:lnTo>
                  <a:lnTo>
                    <a:pt x="1082" y="1495"/>
                  </a:lnTo>
                  <a:lnTo>
                    <a:pt x="1082" y="1602"/>
                  </a:lnTo>
                  <a:close/>
                  <a:moveTo>
                    <a:pt x="1082" y="1472"/>
                  </a:moveTo>
                  <a:lnTo>
                    <a:pt x="978" y="1472"/>
                  </a:lnTo>
                  <a:lnTo>
                    <a:pt x="978" y="1366"/>
                  </a:lnTo>
                  <a:lnTo>
                    <a:pt x="1082" y="1366"/>
                  </a:lnTo>
                  <a:lnTo>
                    <a:pt x="1082" y="1472"/>
                  </a:lnTo>
                  <a:close/>
                  <a:moveTo>
                    <a:pt x="1221" y="1602"/>
                  </a:moveTo>
                  <a:lnTo>
                    <a:pt x="1115" y="1602"/>
                  </a:lnTo>
                  <a:lnTo>
                    <a:pt x="1115" y="1495"/>
                  </a:lnTo>
                  <a:lnTo>
                    <a:pt x="1221" y="1495"/>
                  </a:lnTo>
                  <a:lnTo>
                    <a:pt x="1221" y="1602"/>
                  </a:lnTo>
                  <a:close/>
                  <a:moveTo>
                    <a:pt x="1221" y="1472"/>
                  </a:moveTo>
                  <a:lnTo>
                    <a:pt x="1115" y="1472"/>
                  </a:lnTo>
                  <a:lnTo>
                    <a:pt x="1115" y="1366"/>
                  </a:lnTo>
                  <a:lnTo>
                    <a:pt x="1221" y="1366"/>
                  </a:lnTo>
                  <a:lnTo>
                    <a:pt x="1221" y="1472"/>
                  </a:lnTo>
                  <a:close/>
                  <a:moveTo>
                    <a:pt x="1358" y="1602"/>
                  </a:moveTo>
                  <a:lnTo>
                    <a:pt x="1252" y="1602"/>
                  </a:lnTo>
                  <a:lnTo>
                    <a:pt x="1252" y="1495"/>
                  </a:lnTo>
                  <a:lnTo>
                    <a:pt x="1358" y="1495"/>
                  </a:lnTo>
                  <a:lnTo>
                    <a:pt x="1358" y="1602"/>
                  </a:lnTo>
                  <a:close/>
                  <a:moveTo>
                    <a:pt x="1358" y="1472"/>
                  </a:moveTo>
                  <a:lnTo>
                    <a:pt x="1252" y="1472"/>
                  </a:lnTo>
                  <a:lnTo>
                    <a:pt x="1252" y="1366"/>
                  </a:lnTo>
                  <a:lnTo>
                    <a:pt x="1358" y="1366"/>
                  </a:lnTo>
                  <a:lnTo>
                    <a:pt x="1358" y="1472"/>
                  </a:lnTo>
                  <a:close/>
                  <a:moveTo>
                    <a:pt x="1495" y="1602"/>
                  </a:moveTo>
                  <a:lnTo>
                    <a:pt x="1391" y="1602"/>
                  </a:lnTo>
                  <a:lnTo>
                    <a:pt x="1391" y="1495"/>
                  </a:lnTo>
                  <a:lnTo>
                    <a:pt x="1495" y="1495"/>
                  </a:lnTo>
                  <a:lnTo>
                    <a:pt x="1495" y="1602"/>
                  </a:lnTo>
                  <a:close/>
                  <a:moveTo>
                    <a:pt x="1495" y="1472"/>
                  </a:moveTo>
                  <a:lnTo>
                    <a:pt x="1391" y="1472"/>
                  </a:lnTo>
                  <a:lnTo>
                    <a:pt x="1391" y="1366"/>
                  </a:lnTo>
                  <a:lnTo>
                    <a:pt x="1495" y="1366"/>
                  </a:lnTo>
                  <a:lnTo>
                    <a:pt x="1495" y="1472"/>
                  </a:lnTo>
                  <a:close/>
                  <a:moveTo>
                    <a:pt x="1635" y="1602"/>
                  </a:moveTo>
                  <a:lnTo>
                    <a:pt x="1528" y="1602"/>
                  </a:lnTo>
                  <a:lnTo>
                    <a:pt x="1528" y="1495"/>
                  </a:lnTo>
                  <a:lnTo>
                    <a:pt x="1635" y="1495"/>
                  </a:lnTo>
                  <a:lnTo>
                    <a:pt x="1635" y="1602"/>
                  </a:lnTo>
                  <a:close/>
                  <a:moveTo>
                    <a:pt x="1635" y="1472"/>
                  </a:moveTo>
                  <a:lnTo>
                    <a:pt x="1528" y="1472"/>
                  </a:lnTo>
                  <a:lnTo>
                    <a:pt x="1528" y="1366"/>
                  </a:lnTo>
                  <a:lnTo>
                    <a:pt x="1635" y="1366"/>
                  </a:lnTo>
                  <a:lnTo>
                    <a:pt x="1635" y="1472"/>
                  </a:lnTo>
                  <a:close/>
                  <a:moveTo>
                    <a:pt x="1772" y="1602"/>
                  </a:moveTo>
                  <a:lnTo>
                    <a:pt x="1665" y="1602"/>
                  </a:lnTo>
                  <a:lnTo>
                    <a:pt x="1665" y="1495"/>
                  </a:lnTo>
                  <a:lnTo>
                    <a:pt x="1772" y="1495"/>
                  </a:lnTo>
                  <a:lnTo>
                    <a:pt x="1772" y="1602"/>
                  </a:lnTo>
                  <a:close/>
                  <a:moveTo>
                    <a:pt x="1772" y="1472"/>
                  </a:moveTo>
                  <a:lnTo>
                    <a:pt x="1665" y="1472"/>
                  </a:lnTo>
                  <a:lnTo>
                    <a:pt x="1665" y="1366"/>
                  </a:lnTo>
                  <a:lnTo>
                    <a:pt x="1772" y="1366"/>
                  </a:lnTo>
                  <a:lnTo>
                    <a:pt x="1772" y="1472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32D6A5B6-9C02-46FA-8B05-9405488EC117}"/>
              </a:ext>
            </a:extLst>
          </p:cNvPr>
          <p:cNvGrpSpPr/>
          <p:nvPr/>
        </p:nvGrpSpPr>
        <p:grpSpPr>
          <a:xfrm>
            <a:off x="306980" y="1344114"/>
            <a:ext cx="4157997" cy="3331029"/>
            <a:chOff x="409266" y="1792152"/>
            <a:chExt cx="5541333" cy="4441372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AB54A20-5422-4036-B6A1-D5E96E527660}"/>
                </a:ext>
              </a:extLst>
            </p:cNvPr>
            <p:cNvSpPr/>
            <p:nvPr/>
          </p:nvSpPr>
          <p:spPr>
            <a:xfrm>
              <a:off x="409266" y="1792152"/>
              <a:ext cx="5541333" cy="444137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it-IT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Freeform 117">
              <a:extLst>
                <a:ext uri="{FF2B5EF4-FFF2-40B4-BE49-F238E27FC236}">
                  <a16:creationId xmlns:a16="http://schemas.microsoft.com/office/drawing/2014/main" id="{FB089F80-FB5D-4392-AEAD-E78EF50241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33514" y="2586872"/>
              <a:ext cx="2378920" cy="2536084"/>
            </a:xfrm>
            <a:custGeom>
              <a:avLst/>
              <a:gdLst/>
              <a:ahLst/>
              <a:cxnLst>
                <a:cxn ang="0">
                  <a:pos x="83" y="14"/>
                </a:cxn>
                <a:cxn ang="0">
                  <a:pos x="98" y="37"/>
                </a:cxn>
                <a:cxn ang="0">
                  <a:pos x="106" y="26"/>
                </a:cxn>
                <a:cxn ang="0">
                  <a:pos x="133" y="25"/>
                </a:cxn>
                <a:cxn ang="0">
                  <a:pos x="147" y="31"/>
                </a:cxn>
                <a:cxn ang="0">
                  <a:pos x="158" y="26"/>
                </a:cxn>
                <a:cxn ang="0">
                  <a:pos x="153" y="15"/>
                </a:cxn>
                <a:cxn ang="0">
                  <a:pos x="176" y="17"/>
                </a:cxn>
                <a:cxn ang="0">
                  <a:pos x="179" y="27"/>
                </a:cxn>
                <a:cxn ang="0">
                  <a:pos x="198" y="29"/>
                </a:cxn>
                <a:cxn ang="0">
                  <a:pos x="193" y="17"/>
                </a:cxn>
                <a:cxn ang="0">
                  <a:pos x="206" y="2"/>
                </a:cxn>
                <a:cxn ang="0">
                  <a:pos x="215" y="19"/>
                </a:cxn>
                <a:cxn ang="0">
                  <a:pos x="238" y="30"/>
                </a:cxn>
                <a:cxn ang="0">
                  <a:pos x="245" y="60"/>
                </a:cxn>
                <a:cxn ang="0">
                  <a:pos x="232" y="88"/>
                </a:cxn>
                <a:cxn ang="0">
                  <a:pos x="226" y="120"/>
                </a:cxn>
                <a:cxn ang="0">
                  <a:pos x="232" y="155"/>
                </a:cxn>
                <a:cxn ang="0">
                  <a:pos x="207" y="169"/>
                </a:cxn>
                <a:cxn ang="0">
                  <a:pos x="186" y="165"/>
                </a:cxn>
                <a:cxn ang="0">
                  <a:pos x="203" y="146"/>
                </a:cxn>
                <a:cxn ang="0">
                  <a:pos x="194" y="107"/>
                </a:cxn>
                <a:cxn ang="0">
                  <a:pos x="189" y="77"/>
                </a:cxn>
                <a:cxn ang="0">
                  <a:pos x="187" y="63"/>
                </a:cxn>
                <a:cxn ang="0">
                  <a:pos x="187" y="83"/>
                </a:cxn>
                <a:cxn ang="0">
                  <a:pos x="181" y="122"/>
                </a:cxn>
                <a:cxn ang="0">
                  <a:pos x="177" y="155"/>
                </a:cxn>
                <a:cxn ang="0">
                  <a:pos x="162" y="146"/>
                </a:cxn>
                <a:cxn ang="0">
                  <a:pos x="162" y="94"/>
                </a:cxn>
                <a:cxn ang="0">
                  <a:pos x="152" y="149"/>
                </a:cxn>
                <a:cxn ang="0">
                  <a:pos x="140" y="144"/>
                </a:cxn>
                <a:cxn ang="0">
                  <a:pos x="140" y="119"/>
                </a:cxn>
                <a:cxn ang="0">
                  <a:pos x="130" y="139"/>
                </a:cxn>
                <a:cxn ang="0">
                  <a:pos x="121" y="149"/>
                </a:cxn>
                <a:cxn ang="0">
                  <a:pos x="116" y="145"/>
                </a:cxn>
                <a:cxn ang="0">
                  <a:pos x="103" y="145"/>
                </a:cxn>
                <a:cxn ang="0">
                  <a:pos x="91" y="107"/>
                </a:cxn>
                <a:cxn ang="0">
                  <a:pos x="89" y="141"/>
                </a:cxn>
                <a:cxn ang="0">
                  <a:pos x="81" y="146"/>
                </a:cxn>
                <a:cxn ang="0">
                  <a:pos x="71" y="134"/>
                </a:cxn>
                <a:cxn ang="0">
                  <a:pos x="74" y="93"/>
                </a:cxn>
                <a:cxn ang="0">
                  <a:pos x="63" y="122"/>
                </a:cxn>
                <a:cxn ang="0">
                  <a:pos x="60" y="150"/>
                </a:cxn>
                <a:cxn ang="0">
                  <a:pos x="47" y="133"/>
                </a:cxn>
                <a:cxn ang="0">
                  <a:pos x="50" y="94"/>
                </a:cxn>
                <a:cxn ang="0">
                  <a:pos x="44" y="117"/>
                </a:cxn>
                <a:cxn ang="0">
                  <a:pos x="36" y="150"/>
                </a:cxn>
                <a:cxn ang="0">
                  <a:pos x="30" y="160"/>
                </a:cxn>
                <a:cxn ang="0">
                  <a:pos x="16" y="149"/>
                </a:cxn>
                <a:cxn ang="0">
                  <a:pos x="23" y="113"/>
                </a:cxn>
                <a:cxn ang="0">
                  <a:pos x="11" y="76"/>
                </a:cxn>
                <a:cxn ang="0">
                  <a:pos x="1" y="54"/>
                </a:cxn>
                <a:cxn ang="0">
                  <a:pos x="10" y="33"/>
                </a:cxn>
                <a:cxn ang="0">
                  <a:pos x="13" y="17"/>
                </a:cxn>
                <a:cxn ang="0">
                  <a:pos x="41" y="15"/>
                </a:cxn>
                <a:cxn ang="0">
                  <a:pos x="45" y="36"/>
                </a:cxn>
                <a:cxn ang="0">
                  <a:pos x="63" y="18"/>
                </a:cxn>
                <a:cxn ang="0">
                  <a:pos x="66" y="1"/>
                </a:cxn>
              </a:cxnLst>
              <a:rect l="0" t="0" r="r" b="b"/>
              <a:pathLst>
                <a:path w="245" h="169">
                  <a:moveTo>
                    <a:pt x="71" y="0"/>
                  </a:moveTo>
                  <a:cubicBezTo>
                    <a:pt x="72" y="0"/>
                    <a:pt x="72" y="0"/>
                    <a:pt x="73" y="0"/>
                  </a:cubicBezTo>
                  <a:cubicBezTo>
                    <a:pt x="79" y="1"/>
                    <a:pt x="84" y="4"/>
                    <a:pt x="83" y="10"/>
                  </a:cubicBezTo>
                  <a:cubicBezTo>
                    <a:pt x="84" y="10"/>
                    <a:pt x="83" y="9"/>
                    <a:pt x="84" y="10"/>
                  </a:cubicBezTo>
                  <a:cubicBezTo>
                    <a:pt x="85" y="12"/>
                    <a:pt x="84" y="12"/>
                    <a:pt x="83" y="14"/>
                  </a:cubicBezTo>
                  <a:cubicBezTo>
                    <a:pt x="83" y="14"/>
                    <a:pt x="83" y="15"/>
                    <a:pt x="83" y="16"/>
                  </a:cubicBezTo>
                  <a:cubicBezTo>
                    <a:pt x="82" y="16"/>
                    <a:pt x="82" y="17"/>
                    <a:pt x="82" y="17"/>
                  </a:cubicBezTo>
                  <a:cubicBezTo>
                    <a:pt x="81" y="19"/>
                    <a:pt x="80" y="20"/>
                    <a:pt x="81" y="22"/>
                  </a:cubicBezTo>
                  <a:cubicBezTo>
                    <a:pt x="86" y="23"/>
                    <a:pt x="93" y="23"/>
                    <a:pt x="95" y="27"/>
                  </a:cubicBezTo>
                  <a:cubicBezTo>
                    <a:pt x="97" y="30"/>
                    <a:pt x="97" y="34"/>
                    <a:pt x="98" y="37"/>
                  </a:cubicBezTo>
                  <a:cubicBezTo>
                    <a:pt x="100" y="37"/>
                    <a:pt x="102" y="36"/>
                    <a:pt x="104" y="35"/>
                  </a:cubicBezTo>
                  <a:cubicBezTo>
                    <a:pt x="105" y="34"/>
                    <a:pt x="108" y="35"/>
                    <a:pt x="108" y="33"/>
                  </a:cubicBezTo>
                  <a:cubicBezTo>
                    <a:pt x="106" y="33"/>
                    <a:pt x="105" y="33"/>
                    <a:pt x="105" y="32"/>
                  </a:cubicBezTo>
                  <a:cubicBezTo>
                    <a:pt x="106" y="31"/>
                    <a:pt x="108" y="31"/>
                    <a:pt x="109" y="29"/>
                  </a:cubicBezTo>
                  <a:cubicBezTo>
                    <a:pt x="109" y="28"/>
                    <a:pt x="107" y="27"/>
                    <a:pt x="106" y="26"/>
                  </a:cubicBezTo>
                  <a:cubicBezTo>
                    <a:pt x="105" y="22"/>
                    <a:pt x="106" y="19"/>
                    <a:pt x="109" y="16"/>
                  </a:cubicBezTo>
                  <a:cubicBezTo>
                    <a:pt x="110" y="16"/>
                    <a:pt x="111" y="15"/>
                    <a:pt x="112" y="14"/>
                  </a:cubicBezTo>
                  <a:cubicBezTo>
                    <a:pt x="116" y="13"/>
                    <a:pt x="122" y="13"/>
                    <a:pt x="125" y="15"/>
                  </a:cubicBezTo>
                  <a:cubicBezTo>
                    <a:pt x="126" y="15"/>
                    <a:pt x="128" y="16"/>
                    <a:pt x="129" y="17"/>
                  </a:cubicBezTo>
                  <a:cubicBezTo>
                    <a:pt x="131" y="19"/>
                    <a:pt x="132" y="23"/>
                    <a:pt x="133" y="25"/>
                  </a:cubicBezTo>
                  <a:cubicBezTo>
                    <a:pt x="133" y="28"/>
                    <a:pt x="132" y="31"/>
                    <a:pt x="131" y="34"/>
                  </a:cubicBezTo>
                  <a:cubicBezTo>
                    <a:pt x="132" y="34"/>
                    <a:pt x="134" y="34"/>
                    <a:pt x="135" y="35"/>
                  </a:cubicBezTo>
                  <a:cubicBezTo>
                    <a:pt x="137" y="35"/>
                    <a:pt x="138" y="36"/>
                    <a:pt x="139" y="36"/>
                  </a:cubicBezTo>
                  <a:cubicBezTo>
                    <a:pt x="141" y="36"/>
                    <a:pt x="141" y="34"/>
                    <a:pt x="143" y="33"/>
                  </a:cubicBezTo>
                  <a:cubicBezTo>
                    <a:pt x="144" y="33"/>
                    <a:pt x="145" y="31"/>
                    <a:pt x="147" y="31"/>
                  </a:cubicBezTo>
                  <a:cubicBezTo>
                    <a:pt x="147" y="31"/>
                    <a:pt x="148" y="31"/>
                    <a:pt x="148" y="31"/>
                  </a:cubicBezTo>
                  <a:cubicBezTo>
                    <a:pt x="150" y="30"/>
                    <a:pt x="151" y="29"/>
                    <a:pt x="153" y="29"/>
                  </a:cubicBezTo>
                  <a:cubicBezTo>
                    <a:pt x="153" y="29"/>
                    <a:pt x="154" y="29"/>
                    <a:pt x="155" y="28"/>
                  </a:cubicBezTo>
                  <a:cubicBezTo>
                    <a:pt x="155" y="28"/>
                    <a:pt x="156" y="27"/>
                    <a:pt x="156" y="27"/>
                  </a:cubicBezTo>
                  <a:cubicBezTo>
                    <a:pt x="157" y="27"/>
                    <a:pt x="158" y="27"/>
                    <a:pt x="158" y="26"/>
                  </a:cubicBezTo>
                  <a:cubicBezTo>
                    <a:pt x="158" y="24"/>
                    <a:pt x="156" y="24"/>
                    <a:pt x="156" y="23"/>
                  </a:cubicBezTo>
                  <a:cubicBezTo>
                    <a:pt x="154" y="22"/>
                    <a:pt x="155" y="21"/>
                    <a:pt x="154" y="20"/>
                  </a:cubicBezTo>
                  <a:cubicBezTo>
                    <a:pt x="154" y="19"/>
                    <a:pt x="153" y="18"/>
                    <a:pt x="153" y="18"/>
                  </a:cubicBezTo>
                  <a:cubicBezTo>
                    <a:pt x="153" y="17"/>
                    <a:pt x="154" y="17"/>
                    <a:pt x="154" y="17"/>
                  </a:cubicBezTo>
                  <a:cubicBezTo>
                    <a:pt x="154" y="16"/>
                    <a:pt x="153" y="15"/>
                    <a:pt x="153" y="15"/>
                  </a:cubicBezTo>
                  <a:cubicBezTo>
                    <a:pt x="153" y="14"/>
                    <a:pt x="153" y="11"/>
                    <a:pt x="154" y="10"/>
                  </a:cubicBezTo>
                  <a:cubicBezTo>
                    <a:pt x="155" y="7"/>
                    <a:pt x="163" y="5"/>
                    <a:pt x="168" y="7"/>
                  </a:cubicBezTo>
                  <a:cubicBezTo>
                    <a:pt x="170" y="7"/>
                    <a:pt x="172" y="8"/>
                    <a:pt x="173" y="9"/>
                  </a:cubicBezTo>
                  <a:cubicBezTo>
                    <a:pt x="174" y="11"/>
                    <a:pt x="175" y="13"/>
                    <a:pt x="175" y="16"/>
                  </a:cubicBezTo>
                  <a:cubicBezTo>
                    <a:pt x="175" y="16"/>
                    <a:pt x="176" y="16"/>
                    <a:pt x="176" y="17"/>
                  </a:cubicBezTo>
                  <a:cubicBezTo>
                    <a:pt x="176" y="18"/>
                    <a:pt x="176" y="21"/>
                    <a:pt x="174" y="21"/>
                  </a:cubicBezTo>
                  <a:cubicBezTo>
                    <a:pt x="174" y="21"/>
                    <a:pt x="174" y="21"/>
                    <a:pt x="174" y="22"/>
                  </a:cubicBezTo>
                  <a:cubicBezTo>
                    <a:pt x="173" y="23"/>
                    <a:pt x="174" y="24"/>
                    <a:pt x="174" y="25"/>
                  </a:cubicBezTo>
                  <a:cubicBezTo>
                    <a:pt x="174" y="25"/>
                    <a:pt x="176" y="25"/>
                    <a:pt x="176" y="26"/>
                  </a:cubicBezTo>
                  <a:cubicBezTo>
                    <a:pt x="178" y="26"/>
                    <a:pt x="178" y="27"/>
                    <a:pt x="179" y="27"/>
                  </a:cubicBezTo>
                  <a:cubicBezTo>
                    <a:pt x="181" y="28"/>
                    <a:pt x="184" y="29"/>
                    <a:pt x="186" y="30"/>
                  </a:cubicBezTo>
                  <a:cubicBezTo>
                    <a:pt x="188" y="31"/>
                    <a:pt x="191" y="32"/>
                    <a:pt x="192" y="34"/>
                  </a:cubicBezTo>
                  <a:cubicBezTo>
                    <a:pt x="193" y="35"/>
                    <a:pt x="192" y="36"/>
                    <a:pt x="194" y="37"/>
                  </a:cubicBezTo>
                  <a:cubicBezTo>
                    <a:pt x="194" y="37"/>
                    <a:pt x="194" y="36"/>
                    <a:pt x="194" y="35"/>
                  </a:cubicBezTo>
                  <a:cubicBezTo>
                    <a:pt x="195" y="33"/>
                    <a:pt x="196" y="31"/>
                    <a:pt x="198" y="29"/>
                  </a:cubicBezTo>
                  <a:cubicBezTo>
                    <a:pt x="198" y="29"/>
                    <a:pt x="199" y="28"/>
                    <a:pt x="199" y="28"/>
                  </a:cubicBezTo>
                  <a:cubicBezTo>
                    <a:pt x="200" y="28"/>
                    <a:pt x="201" y="27"/>
                    <a:pt x="201" y="27"/>
                  </a:cubicBezTo>
                  <a:cubicBezTo>
                    <a:pt x="200" y="26"/>
                    <a:pt x="199" y="26"/>
                    <a:pt x="199" y="25"/>
                  </a:cubicBezTo>
                  <a:cubicBezTo>
                    <a:pt x="197" y="24"/>
                    <a:pt x="195" y="21"/>
                    <a:pt x="194" y="19"/>
                  </a:cubicBezTo>
                  <a:cubicBezTo>
                    <a:pt x="194" y="18"/>
                    <a:pt x="194" y="18"/>
                    <a:pt x="193" y="17"/>
                  </a:cubicBezTo>
                  <a:cubicBezTo>
                    <a:pt x="193" y="16"/>
                    <a:pt x="192" y="16"/>
                    <a:pt x="192" y="15"/>
                  </a:cubicBezTo>
                  <a:cubicBezTo>
                    <a:pt x="192" y="14"/>
                    <a:pt x="193" y="13"/>
                    <a:pt x="193" y="12"/>
                  </a:cubicBezTo>
                  <a:cubicBezTo>
                    <a:pt x="193" y="11"/>
                    <a:pt x="192" y="10"/>
                    <a:pt x="193" y="8"/>
                  </a:cubicBezTo>
                  <a:cubicBezTo>
                    <a:pt x="193" y="7"/>
                    <a:pt x="195" y="5"/>
                    <a:pt x="196" y="4"/>
                  </a:cubicBezTo>
                  <a:cubicBezTo>
                    <a:pt x="198" y="3"/>
                    <a:pt x="202" y="1"/>
                    <a:pt x="206" y="2"/>
                  </a:cubicBezTo>
                  <a:cubicBezTo>
                    <a:pt x="208" y="2"/>
                    <a:pt x="210" y="4"/>
                    <a:pt x="213" y="4"/>
                  </a:cubicBezTo>
                  <a:cubicBezTo>
                    <a:pt x="215" y="6"/>
                    <a:pt x="216" y="8"/>
                    <a:pt x="216" y="11"/>
                  </a:cubicBezTo>
                  <a:cubicBezTo>
                    <a:pt x="217" y="12"/>
                    <a:pt x="217" y="12"/>
                    <a:pt x="217" y="12"/>
                  </a:cubicBezTo>
                  <a:cubicBezTo>
                    <a:pt x="218" y="13"/>
                    <a:pt x="218" y="15"/>
                    <a:pt x="217" y="17"/>
                  </a:cubicBezTo>
                  <a:cubicBezTo>
                    <a:pt x="217" y="18"/>
                    <a:pt x="215" y="18"/>
                    <a:pt x="215" y="19"/>
                  </a:cubicBezTo>
                  <a:cubicBezTo>
                    <a:pt x="215" y="20"/>
                    <a:pt x="216" y="21"/>
                    <a:pt x="217" y="22"/>
                  </a:cubicBezTo>
                  <a:cubicBezTo>
                    <a:pt x="219" y="22"/>
                    <a:pt x="220" y="23"/>
                    <a:pt x="221" y="24"/>
                  </a:cubicBezTo>
                  <a:cubicBezTo>
                    <a:pt x="222" y="24"/>
                    <a:pt x="224" y="24"/>
                    <a:pt x="225" y="24"/>
                  </a:cubicBezTo>
                  <a:cubicBezTo>
                    <a:pt x="227" y="25"/>
                    <a:pt x="230" y="26"/>
                    <a:pt x="232" y="27"/>
                  </a:cubicBezTo>
                  <a:cubicBezTo>
                    <a:pt x="234" y="28"/>
                    <a:pt x="237" y="29"/>
                    <a:pt x="238" y="30"/>
                  </a:cubicBezTo>
                  <a:cubicBezTo>
                    <a:pt x="240" y="32"/>
                    <a:pt x="240" y="34"/>
                    <a:pt x="241" y="36"/>
                  </a:cubicBezTo>
                  <a:cubicBezTo>
                    <a:pt x="241" y="37"/>
                    <a:pt x="242" y="39"/>
                    <a:pt x="243" y="41"/>
                  </a:cubicBezTo>
                  <a:cubicBezTo>
                    <a:pt x="243" y="43"/>
                    <a:pt x="243" y="45"/>
                    <a:pt x="243" y="48"/>
                  </a:cubicBezTo>
                  <a:cubicBezTo>
                    <a:pt x="244" y="51"/>
                    <a:pt x="244" y="54"/>
                    <a:pt x="244" y="57"/>
                  </a:cubicBezTo>
                  <a:cubicBezTo>
                    <a:pt x="244" y="58"/>
                    <a:pt x="245" y="59"/>
                    <a:pt x="245" y="60"/>
                  </a:cubicBezTo>
                  <a:cubicBezTo>
                    <a:pt x="244" y="61"/>
                    <a:pt x="244" y="62"/>
                    <a:pt x="243" y="63"/>
                  </a:cubicBezTo>
                  <a:cubicBezTo>
                    <a:pt x="243" y="64"/>
                    <a:pt x="243" y="65"/>
                    <a:pt x="242" y="66"/>
                  </a:cubicBezTo>
                  <a:cubicBezTo>
                    <a:pt x="241" y="72"/>
                    <a:pt x="238" y="75"/>
                    <a:pt x="235" y="80"/>
                  </a:cubicBezTo>
                  <a:cubicBezTo>
                    <a:pt x="234" y="81"/>
                    <a:pt x="233" y="82"/>
                    <a:pt x="233" y="83"/>
                  </a:cubicBezTo>
                  <a:cubicBezTo>
                    <a:pt x="233" y="85"/>
                    <a:pt x="233" y="87"/>
                    <a:pt x="232" y="88"/>
                  </a:cubicBezTo>
                  <a:cubicBezTo>
                    <a:pt x="232" y="89"/>
                    <a:pt x="232" y="90"/>
                    <a:pt x="232" y="90"/>
                  </a:cubicBezTo>
                  <a:cubicBezTo>
                    <a:pt x="231" y="92"/>
                    <a:pt x="231" y="94"/>
                    <a:pt x="231" y="96"/>
                  </a:cubicBezTo>
                  <a:cubicBezTo>
                    <a:pt x="230" y="99"/>
                    <a:pt x="229" y="102"/>
                    <a:pt x="228" y="105"/>
                  </a:cubicBezTo>
                  <a:cubicBezTo>
                    <a:pt x="227" y="108"/>
                    <a:pt x="227" y="111"/>
                    <a:pt x="227" y="115"/>
                  </a:cubicBezTo>
                  <a:cubicBezTo>
                    <a:pt x="227" y="116"/>
                    <a:pt x="226" y="118"/>
                    <a:pt x="226" y="120"/>
                  </a:cubicBezTo>
                  <a:cubicBezTo>
                    <a:pt x="226" y="122"/>
                    <a:pt x="226" y="124"/>
                    <a:pt x="226" y="125"/>
                  </a:cubicBezTo>
                  <a:cubicBezTo>
                    <a:pt x="227" y="128"/>
                    <a:pt x="229" y="130"/>
                    <a:pt x="230" y="133"/>
                  </a:cubicBezTo>
                  <a:cubicBezTo>
                    <a:pt x="230" y="135"/>
                    <a:pt x="230" y="138"/>
                    <a:pt x="230" y="141"/>
                  </a:cubicBezTo>
                  <a:cubicBezTo>
                    <a:pt x="230" y="143"/>
                    <a:pt x="231" y="146"/>
                    <a:pt x="231" y="148"/>
                  </a:cubicBezTo>
                  <a:cubicBezTo>
                    <a:pt x="231" y="151"/>
                    <a:pt x="231" y="153"/>
                    <a:pt x="232" y="155"/>
                  </a:cubicBezTo>
                  <a:cubicBezTo>
                    <a:pt x="232" y="158"/>
                    <a:pt x="233" y="160"/>
                    <a:pt x="234" y="162"/>
                  </a:cubicBezTo>
                  <a:cubicBezTo>
                    <a:pt x="233" y="162"/>
                    <a:pt x="234" y="163"/>
                    <a:pt x="233" y="164"/>
                  </a:cubicBezTo>
                  <a:cubicBezTo>
                    <a:pt x="232" y="165"/>
                    <a:pt x="230" y="166"/>
                    <a:pt x="228" y="167"/>
                  </a:cubicBezTo>
                  <a:cubicBezTo>
                    <a:pt x="224" y="168"/>
                    <a:pt x="217" y="168"/>
                    <a:pt x="212" y="169"/>
                  </a:cubicBezTo>
                  <a:cubicBezTo>
                    <a:pt x="210" y="169"/>
                    <a:pt x="208" y="169"/>
                    <a:pt x="207" y="169"/>
                  </a:cubicBezTo>
                  <a:cubicBezTo>
                    <a:pt x="206" y="169"/>
                    <a:pt x="204" y="169"/>
                    <a:pt x="203" y="169"/>
                  </a:cubicBezTo>
                  <a:cubicBezTo>
                    <a:pt x="202" y="169"/>
                    <a:pt x="201" y="169"/>
                    <a:pt x="200" y="169"/>
                  </a:cubicBezTo>
                  <a:cubicBezTo>
                    <a:pt x="199" y="169"/>
                    <a:pt x="197" y="168"/>
                    <a:pt x="197" y="168"/>
                  </a:cubicBezTo>
                  <a:cubicBezTo>
                    <a:pt x="197" y="167"/>
                    <a:pt x="198" y="166"/>
                    <a:pt x="197" y="165"/>
                  </a:cubicBezTo>
                  <a:cubicBezTo>
                    <a:pt x="193" y="165"/>
                    <a:pt x="189" y="165"/>
                    <a:pt x="186" y="165"/>
                  </a:cubicBezTo>
                  <a:cubicBezTo>
                    <a:pt x="185" y="164"/>
                    <a:pt x="185" y="162"/>
                    <a:pt x="185" y="161"/>
                  </a:cubicBezTo>
                  <a:cubicBezTo>
                    <a:pt x="187" y="160"/>
                    <a:pt x="190" y="160"/>
                    <a:pt x="192" y="159"/>
                  </a:cubicBezTo>
                  <a:cubicBezTo>
                    <a:pt x="195" y="158"/>
                    <a:pt x="198" y="157"/>
                    <a:pt x="200" y="157"/>
                  </a:cubicBezTo>
                  <a:cubicBezTo>
                    <a:pt x="201" y="155"/>
                    <a:pt x="203" y="154"/>
                    <a:pt x="203" y="152"/>
                  </a:cubicBezTo>
                  <a:cubicBezTo>
                    <a:pt x="203" y="150"/>
                    <a:pt x="203" y="148"/>
                    <a:pt x="203" y="146"/>
                  </a:cubicBezTo>
                  <a:cubicBezTo>
                    <a:pt x="203" y="143"/>
                    <a:pt x="203" y="139"/>
                    <a:pt x="203" y="135"/>
                  </a:cubicBezTo>
                  <a:cubicBezTo>
                    <a:pt x="203" y="133"/>
                    <a:pt x="203" y="131"/>
                    <a:pt x="202" y="130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00" y="126"/>
                    <a:pt x="198" y="122"/>
                    <a:pt x="197" y="119"/>
                  </a:cubicBezTo>
                  <a:cubicBezTo>
                    <a:pt x="196" y="115"/>
                    <a:pt x="195" y="111"/>
                    <a:pt x="194" y="107"/>
                  </a:cubicBezTo>
                  <a:cubicBezTo>
                    <a:pt x="193" y="103"/>
                    <a:pt x="192" y="99"/>
                    <a:pt x="191" y="95"/>
                  </a:cubicBezTo>
                  <a:cubicBezTo>
                    <a:pt x="191" y="92"/>
                    <a:pt x="190" y="88"/>
                    <a:pt x="190" y="85"/>
                  </a:cubicBezTo>
                  <a:cubicBezTo>
                    <a:pt x="190" y="84"/>
                    <a:pt x="190" y="82"/>
                    <a:pt x="190" y="82"/>
                  </a:cubicBezTo>
                  <a:cubicBezTo>
                    <a:pt x="190" y="81"/>
                    <a:pt x="189" y="81"/>
                    <a:pt x="189" y="80"/>
                  </a:cubicBezTo>
                  <a:cubicBezTo>
                    <a:pt x="188" y="79"/>
                    <a:pt x="189" y="78"/>
                    <a:pt x="189" y="77"/>
                  </a:cubicBezTo>
                  <a:cubicBezTo>
                    <a:pt x="189" y="74"/>
                    <a:pt x="189" y="71"/>
                    <a:pt x="188" y="68"/>
                  </a:cubicBezTo>
                  <a:cubicBezTo>
                    <a:pt x="188" y="63"/>
                    <a:pt x="190" y="59"/>
                    <a:pt x="189" y="56"/>
                  </a:cubicBezTo>
                  <a:cubicBezTo>
                    <a:pt x="189" y="56"/>
                    <a:pt x="188" y="56"/>
                    <a:pt x="188" y="56"/>
                  </a:cubicBezTo>
                  <a:cubicBezTo>
                    <a:pt x="188" y="57"/>
                    <a:pt x="187" y="57"/>
                    <a:pt x="187" y="58"/>
                  </a:cubicBezTo>
                  <a:cubicBezTo>
                    <a:pt x="187" y="59"/>
                    <a:pt x="187" y="61"/>
                    <a:pt x="187" y="63"/>
                  </a:cubicBezTo>
                  <a:cubicBezTo>
                    <a:pt x="187" y="64"/>
                    <a:pt x="186" y="66"/>
                    <a:pt x="186" y="67"/>
                  </a:cubicBezTo>
                  <a:cubicBezTo>
                    <a:pt x="186" y="69"/>
                    <a:pt x="187" y="70"/>
                    <a:pt x="187" y="72"/>
                  </a:cubicBezTo>
                  <a:cubicBezTo>
                    <a:pt x="187" y="74"/>
                    <a:pt x="186" y="75"/>
                    <a:pt x="186" y="77"/>
                  </a:cubicBezTo>
                  <a:cubicBezTo>
                    <a:pt x="186" y="78"/>
                    <a:pt x="187" y="79"/>
                    <a:pt x="187" y="80"/>
                  </a:cubicBezTo>
                  <a:cubicBezTo>
                    <a:pt x="187" y="81"/>
                    <a:pt x="187" y="82"/>
                    <a:pt x="187" y="83"/>
                  </a:cubicBezTo>
                  <a:cubicBezTo>
                    <a:pt x="187" y="84"/>
                    <a:pt x="187" y="84"/>
                    <a:pt x="186" y="85"/>
                  </a:cubicBezTo>
                  <a:cubicBezTo>
                    <a:pt x="186" y="87"/>
                    <a:pt x="186" y="90"/>
                    <a:pt x="185" y="92"/>
                  </a:cubicBezTo>
                  <a:cubicBezTo>
                    <a:pt x="185" y="95"/>
                    <a:pt x="184" y="97"/>
                    <a:pt x="184" y="100"/>
                  </a:cubicBezTo>
                  <a:cubicBezTo>
                    <a:pt x="183" y="105"/>
                    <a:pt x="183" y="110"/>
                    <a:pt x="182" y="115"/>
                  </a:cubicBezTo>
                  <a:cubicBezTo>
                    <a:pt x="181" y="117"/>
                    <a:pt x="181" y="120"/>
                    <a:pt x="181" y="122"/>
                  </a:cubicBezTo>
                  <a:cubicBezTo>
                    <a:pt x="180" y="125"/>
                    <a:pt x="180" y="127"/>
                    <a:pt x="179" y="130"/>
                  </a:cubicBezTo>
                  <a:cubicBezTo>
                    <a:pt x="178" y="133"/>
                    <a:pt x="177" y="136"/>
                    <a:pt x="177" y="141"/>
                  </a:cubicBezTo>
                  <a:cubicBezTo>
                    <a:pt x="177" y="142"/>
                    <a:pt x="177" y="143"/>
                    <a:pt x="177" y="145"/>
                  </a:cubicBezTo>
                  <a:cubicBezTo>
                    <a:pt x="177" y="146"/>
                    <a:pt x="175" y="147"/>
                    <a:pt x="175" y="148"/>
                  </a:cubicBezTo>
                  <a:cubicBezTo>
                    <a:pt x="176" y="150"/>
                    <a:pt x="177" y="153"/>
                    <a:pt x="177" y="155"/>
                  </a:cubicBezTo>
                  <a:cubicBezTo>
                    <a:pt x="175" y="157"/>
                    <a:pt x="170" y="157"/>
                    <a:pt x="167" y="156"/>
                  </a:cubicBezTo>
                  <a:cubicBezTo>
                    <a:pt x="165" y="155"/>
                    <a:pt x="165" y="152"/>
                    <a:pt x="165" y="150"/>
                  </a:cubicBezTo>
                  <a:cubicBezTo>
                    <a:pt x="164" y="150"/>
                    <a:pt x="164" y="149"/>
                    <a:pt x="164" y="149"/>
                  </a:cubicBezTo>
                  <a:cubicBezTo>
                    <a:pt x="164" y="149"/>
                    <a:pt x="164" y="148"/>
                    <a:pt x="164" y="148"/>
                  </a:cubicBezTo>
                  <a:cubicBezTo>
                    <a:pt x="163" y="147"/>
                    <a:pt x="163" y="147"/>
                    <a:pt x="162" y="146"/>
                  </a:cubicBezTo>
                  <a:cubicBezTo>
                    <a:pt x="162" y="144"/>
                    <a:pt x="162" y="143"/>
                    <a:pt x="163" y="141"/>
                  </a:cubicBezTo>
                  <a:cubicBezTo>
                    <a:pt x="163" y="140"/>
                    <a:pt x="163" y="140"/>
                    <a:pt x="164" y="139"/>
                  </a:cubicBezTo>
                  <a:cubicBezTo>
                    <a:pt x="164" y="137"/>
                    <a:pt x="165" y="135"/>
                    <a:pt x="165" y="133"/>
                  </a:cubicBezTo>
                  <a:cubicBezTo>
                    <a:pt x="165" y="128"/>
                    <a:pt x="166" y="124"/>
                    <a:pt x="166" y="120"/>
                  </a:cubicBezTo>
                  <a:cubicBezTo>
                    <a:pt x="165" y="111"/>
                    <a:pt x="165" y="102"/>
                    <a:pt x="162" y="94"/>
                  </a:cubicBezTo>
                  <a:cubicBezTo>
                    <a:pt x="160" y="102"/>
                    <a:pt x="156" y="110"/>
                    <a:pt x="156" y="119"/>
                  </a:cubicBezTo>
                  <a:cubicBezTo>
                    <a:pt x="155" y="125"/>
                    <a:pt x="156" y="131"/>
                    <a:pt x="156" y="136"/>
                  </a:cubicBezTo>
                  <a:cubicBezTo>
                    <a:pt x="155" y="138"/>
                    <a:pt x="156" y="140"/>
                    <a:pt x="155" y="142"/>
                  </a:cubicBezTo>
                  <a:cubicBezTo>
                    <a:pt x="155" y="143"/>
                    <a:pt x="153" y="145"/>
                    <a:pt x="153" y="146"/>
                  </a:cubicBezTo>
                  <a:cubicBezTo>
                    <a:pt x="153" y="147"/>
                    <a:pt x="153" y="149"/>
                    <a:pt x="152" y="149"/>
                  </a:cubicBezTo>
                  <a:cubicBezTo>
                    <a:pt x="150" y="150"/>
                    <a:pt x="149" y="150"/>
                    <a:pt x="147" y="151"/>
                  </a:cubicBezTo>
                  <a:cubicBezTo>
                    <a:pt x="145" y="152"/>
                    <a:pt x="143" y="154"/>
                    <a:pt x="141" y="155"/>
                  </a:cubicBezTo>
                  <a:cubicBezTo>
                    <a:pt x="138" y="155"/>
                    <a:pt x="133" y="155"/>
                    <a:pt x="132" y="153"/>
                  </a:cubicBezTo>
                  <a:cubicBezTo>
                    <a:pt x="132" y="151"/>
                    <a:pt x="134" y="150"/>
                    <a:pt x="135" y="148"/>
                  </a:cubicBezTo>
                  <a:cubicBezTo>
                    <a:pt x="137" y="147"/>
                    <a:pt x="139" y="145"/>
                    <a:pt x="140" y="144"/>
                  </a:cubicBezTo>
                  <a:cubicBezTo>
                    <a:pt x="140" y="143"/>
                    <a:pt x="140" y="143"/>
                    <a:pt x="140" y="142"/>
                  </a:cubicBezTo>
                  <a:cubicBezTo>
                    <a:pt x="140" y="142"/>
                    <a:pt x="141" y="141"/>
                    <a:pt x="141" y="141"/>
                  </a:cubicBezTo>
                  <a:cubicBezTo>
                    <a:pt x="142" y="139"/>
                    <a:pt x="142" y="136"/>
                    <a:pt x="142" y="133"/>
                  </a:cubicBezTo>
                  <a:cubicBezTo>
                    <a:pt x="142" y="131"/>
                    <a:pt x="142" y="130"/>
                    <a:pt x="142" y="128"/>
                  </a:cubicBezTo>
                  <a:cubicBezTo>
                    <a:pt x="141" y="125"/>
                    <a:pt x="140" y="122"/>
                    <a:pt x="140" y="119"/>
                  </a:cubicBezTo>
                  <a:cubicBezTo>
                    <a:pt x="140" y="116"/>
                    <a:pt x="141" y="114"/>
                    <a:pt x="141" y="111"/>
                  </a:cubicBezTo>
                  <a:cubicBezTo>
                    <a:pt x="141" y="103"/>
                    <a:pt x="141" y="95"/>
                    <a:pt x="141" y="87"/>
                  </a:cubicBezTo>
                  <a:cubicBezTo>
                    <a:pt x="139" y="95"/>
                    <a:pt x="136" y="103"/>
                    <a:pt x="134" y="111"/>
                  </a:cubicBezTo>
                  <a:cubicBezTo>
                    <a:pt x="133" y="115"/>
                    <a:pt x="133" y="120"/>
                    <a:pt x="133" y="124"/>
                  </a:cubicBezTo>
                  <a:cubicBezTo>
                    <a:pt x="132" y="129"/>
                    <a:pt x="132" y="135"/>
                    <a:pt x="130" y="139"/>
                  </a:cubicBezTo>
                  <a:cubicBezTo>
                    <a:pt x="129" y="140"/>
                    <a:pt x="129" y="141"/>
                    <a:pt x="129" y="141"/>
                  </a:cubicBezTo>
                  <a:cubicBezTo>
                    <a:pt x="128" y="142"/>
                    <a:pt x="127" y="142"/>
                    <a:pt x="127" y="142"/>
                  </a:cubicBezTo>
                  <a:cubicBezTo>
                    <a:pt x="127" y="144"/>
                    <a:pt x="128" y="146"/>
                    <a:pt x="127" y="148"/>
                  </a:cubicBezTo>
                  <a:cubicBezTo>
                    <a:pt x="127" y="149"/>
                    <a:pt x="126" y="150"/>
                    <a:pt x="125" y="150"/>
                  </a:cubicBezTo>
                  <a:cubicBezTo>
                    <a:pt x="124" y="150"/>
                    <a:pt x="122" y="150"/>
                    <a:pt x="121" y="149"/>
                  </a:cubicBezTo>
                  <a:cubicBezTo>
                    <a:pt x="118" y="148"/>
                    <a:pt x="118" y="145"/>
                    <a:pt x="119" y="143"/>
                  </a:cubicBezTo>
                  <a:cubicBezTo>
                    <a:pt x="116" y="143"/>
                    <a:pt x="117" y="141"/>
                    <a:pt x="117" y="139"/>
                  </a:cubicBezTo>
                  <a:cubicBezTo>
                    <a:pt x="118" y="136"/>
                    <a:pt x="118" y="134"/>
                    <a:pt x="118" y="131"/>
                  </a:cubicBezTo>
                  <a:cubicBezTo>
                    <a:pt x="119" y="125"/>
                    <a:pt x="119" y="118"/>
                    <a:pt x="117" y="114"/>
                  </a:cubicBezTo>
                  <a:cubicBezTo>
                    <a:pt x="116" y="123"/>
                    <a:pt x="116" y="135"/>
                    <a:pt x="116" y="145"/>
                  </a:cubicBezTo>
                  <a:cubicBezTo>
                    <a:pt x="116" y="145"/>
                    <a:pt x="114" y="145"/>
                    <a:pt x="114" y="145"/>
                  </a:cubicBezTo>
                  <a:cubicBezTo>
                    <a:pt x="115" y="148"/>
                    <a:pt x="117" y="151"/>
                    <a:pt x="114" y="153"/>
                  </a:cubicBezTo>
                  <a:cubicBezTo>
                    <a:pt x="111" y="153"/>
                    <a:pt x="109" y="153"/>
                    <a:pt x="107" y="152"/>
                  </a:cubicBezTo>
                  <a:cubicBezTo>
                    <a:pt x="105" y="151"/>
                    <a:pt x="105" y="149"/>
                    <a:pt x="105" y="146"/>
                  </a:cubicBezTo>
                  <a:cubicBezTo>
                    <a:pt x="105" y="145"/>
                    <a:pt x="103" y="145"/>
                    <a:pt x="103" y="145"/>
                  </a:cubicBezTo>
                  <a:cubicBezTo>
                    <a:pt x="101" y="140"/>
                    <a:pt x="102" y="135"/>
                    <a:pt x="101" y="130"/>
                  </a:cubicBezTo>
                  <a:cubicBezTo>
                    <a:pt x="101" y="128"/>
                    <a:pt x="100" y="126"/>
                    <a:pt x="100" y="123"/>
                  </a:cubicBezTo>
                  <a:cubicBezTo>
                    <a:pt x="100" y="121"/>
                    <a:pt x="100" y="118"/>
                    <a:pt x="99" y="116"/>
                  </a:cubicBezTo>
                  <a:cubicBezTo>
                    <a:pt x="99" y="106"/>
                    <a:pt x="96" y="96"/>
                    <a:pt x="95" y="87"/>
                  </a:cubicBezTo>
                  <a:cubicBezTo>
                    <a:pt x="95" y="95"/>
                    <a:pt x="92" y="101"/>
                    <a:pt x="91" y="107"/>
                  </a:cubicBezTo>
                  <a:cubicBezTo>
                    <a:pt x="90" y="111"/>
                    <a:pt x="90" y="114"/>
                    <a:pt x="89" y="117"/>
                  </a:cubicBezTo>
                  <a:cubicBezTo>
                    <a:pt x="89" y="121"/>
                    <a:pt x="87" y="124"/>
                    <a:pt x="87" y="127"/>
                  </a:cubicBezTo>
                  <a:cubicBezTo>
                    <a:pt x="87" y="128"/>
                    <a:pt x="87" y="129"/>
                    <a:pt x="87" y="130"/>
                  </a:cubicBezTo>
                  <a:cubicBezTo>
                    <a:pt x="87" y="132"/>
                    <a:pt x="86" y="134"/>
                    <a:pt x="85" y="136"/>
                  </a:cubicBezTo>
                  <a:cubicBezTo>
                    <a:pt x="86" y="138"/>
                    <a:pt x="87" y="139"/>
                    <a:pt x="89" y="141"/>
                  </a:cubicBezTo>
                  <a:cubicBezTo>
                    <a:pt x="90" y="142"/>
                    <a:pt x="92" y="143"/>
                    <a:pt x="92" y="143"/>
                  </a:cubicBezTo>
                  <a:cubicBezTo>
                    <a:pt x="94" y="145"/>
                    <a:pt x="94" y="146"/>
                    <a:pt x="94" y="148"/>
                  </a:cubicBezTo>
                  <a:cubicBezTo>
                    <a:pt x="93" y="148"/>
                    <a:pt x="93" y="149"/>
                    <a:pt x="92" y="149"/>
                  </a:cubicBezTo>
                  <a:cubicBezTo>
                    <a:pt x="89" y="151"/>
                    <a:pt x="84" y="150"/>
                    <a:pt x="82" y="148"/>
                  </a:cubicBezTo>
                  <a:cubicBezTo>
                    <a:pt x="81" y="147"/>
                    <a:pt x="81" y="147"/>
                    <a:pt x="81" y="146"/>
                  </a:cubicBezTo>
                  <a:cubicBezTo>
                    <a:pt x="80" y="146"/>
                    <a:pt x="79" y="145"/>
                    <a:pt x="77" y="144"/>
                  </a:cubicBezTo>
                  <a:cubicBezTo>
                    <a:pt x="76" y="144"/>
                    <a:pt x="74" y="143"/>
                    <a:pt x="74" y="142"/>
                  </a:cubicBezTo>
                  <a:cubicBezTo>
                    <a:pt x="73" y="141"/>
                    <a:pt x="75" y="140"/>
                    <a:pt x="74" y="139"/>
                  </a:cubicBezTo>
                  <a:cubicBezTo>
                    <a:pt x="74" y="139"/>
                    <a:pt x="73" y="139"/>
                    <a:pt x="73" y="139"/>
                  </a:cubicBezTo>
                  <a:cubicBezTo>
                    <a:pt x="73" y="137"/>
                    <a:pt x="72" y="136"/>
                    <a:pt x="71" y="134"/>
                  </a:cubicBezTo>
                  <a:cubicBezTo>
                    <a:pt x="71" y="131"/>
                    <a:pt x="72" y="127"/>
                    <a:pt x="73" y="124"/>
                  </a:cubicBezTo>
                  <a:cubicBezTo>
                    <a:pt x="74" y="121"/>
                    <a:pt x="74" y="117"/>
                    <a:pt x="74" y="114"/>
                  </a:cubicBezTo>
                  <a:cubicBezTo>
                    <a:pt x="74" y="112"/>
                    <a:pt x="74" y="110"/>
                    <a:pt x="74" y="109"/>
                  </a:cubicBezTo>
                  <a:cubicBezTo>
                    <a:pt x="75" y="107"/>
                    <a:pt x="74" y="105"/>
                    <a:pt x="74" y="104"/>
                  </a:cubicBezTo>
                  <a:cubicBezTo>
                    <a:pt x="74" y="100"/>
                    <a:pt x="75" y="97"/>
                    <a:pt x="74" y="93"/>
                  </a:cubicBezTo>
                  <a:cubicBezTo>
                    <a:pt x="71" y="97"/>
                    <a:pt x="69" y="101"/>
                    <a:pt x="67" y="105"/>
                  </a:cubicBezTo>
                  <a:cubicBezTo>
                    <a:pt x="66" y="108"/>
                    <a:pt x="65" y="110"/>
                    <a:pt x="65" y="112"/>
                  </a:cubicBezTo>
                  <a:cubicBezTo>
                    <a:pt x="65" y="113"/>
                    <a:pt x="64" y="114"/>
                    <a:pt x="64" y="116"/>
                  </a:cubicBezTo>
                  <a:cubicBezTo>
                    <a:pt x="64" y="117"/>
                    <a:pt x="63" y="118"/>
                    <a:pt x="63" y="119"/>
                  </a:cubicBezTo>
                  <a:cubicBezTo>
                    <a:pt x="63" y="120"/>
                    <a:pt x="63" y="121"/>
                    <a:pt x="63" y="122"/>
                  </a:cubicBezTo>
                  <a:cubicBezTo>
                    <a:pt x="63" y="125"/>
                    <a:pt x="61" y="127"/>
                    <a:pt x="61" y="130"/>
                  </a:cubicBezTo>
                  <a:cubicBezTo>
                    <a:pt x="60" y="133"/>
                    <a:pt x="62" y="134"/>
                    <a:pt x="63" y="136"/>
                  </a:cubicBezTo>
                  <a:cubicBezTo>
                    <a:pt x="63" y="139"/>
                    <a:pt x="61" y="140"/>
                    <a:pt x="60" y="141"/>
                  </a:cubicBezTo>
                  <a:cubicBezTo>
                    <a:pt x="61" y="143"/>
                    <a:pt x="60" y="145"/>
                    <a:pt x="60" y="146"/>
                  </a:cubicBezTo>
                  <a:cubicBezTo>
                    <a:pt x="59" y="148"/>
                    <a:pt x="60" y="149"/>
                    <a:pt x="60" y="150"/>
                  </a:cubicBezTo>
                  <a:cubicBezTo>
                    <a:pt x="59" y="151"/>
                    <a:pt x="58" y="152"/>
                    <a:pt x="57" y="153"/>
                  </a:cubicBezTo>
                  <a:cubicBezTo>
                    <a:pt x="55" y="153"/>
                    <a:pt x="52" y="152"/>
                    <a:pt x="50" y="152"/>
                  </a:cubicBezTo>
                  <a:cubicBezTo>
                    <a:pt x="46" y="151"/>
                    <a:pt x="48" y="145"/>
                    <a:pt x="49" y="142"/>
                  </a:cubicBezTo>
                  <a:cubicBezTo>
                    <a:pt x="49" y="140"/>
                    <a:pt x="47" y="139"/>
                    <a:pt x="47" y="138"/>
                  </a:cubicBezTo>
                  <a:cubicBezTo>
                    <a:pt x="47" y="136"/>
                    <a:pt x="47" y="135"/>
                    <a:pt x="47" y="133"/>
                  </a:cubicBezTo>
                  <a:cubicBezTo>
                    <a:pt x="48" y="129"/>
                    <a:pt x="47" y="125"/>
                    <a:pt x="48" y="121"/>
                  </a:cubicBezTo>
                  <a:cubicBezTo>
                    <a:pt x="48" y="118"/>
                    <a:pt x="48" y="115"/>
                    <a:pt x="49" y="113"/>
                  </a:cubicBezTo>
                  <a:cubicBezTo>
                    <a:pt x="50" y="111"/>
                    <a:pt x="51" y="108"/>
                    <a:pt x="52" y="106"/>
                  </a:cubicBezTo>
                  <a:cubicBezTo>
                    <a:pt x="52" y="102"/>
                    <a:pt x="51" y="98"/>
                    <a:pt x="52" y="94"/>
                  </a:cubicBezTo>
                  <a:cubicBezTo>
                    <a:pt x="51" y="95"/>
                    <a:pt x="50" y="94"/>
                    <a:pt x="50" y="94"/>
                  </a:cubicBezTo>
                  <a:cubicBezTo>
                    <a:pt x="49" y="95"/>
                    <a:pt x="48" y="97"/>
                    <a:pt x="48" y="98"/>
                  </a:cubicBezTo>
                  <a:cubicBezTo>
                    <a:pt x="46" y="102"/>
                    <a:pt x="45" y="104"/>
                    <a:pt x="44" y="107"/>
                  </a:cubicBezTo>
                  <a:cubicBezTo>
                    <a:pt x="44" y="109"/>
                    <a:pt x="42" y="111"/>
                    <a:pt x="42" y="112"/>
                  </a:cubicBezTo>
                  <a:cubicBezTo>
                    <a:pt x="42" y="113"/>
                    <a:pt x="43" y="114"/>
                    <a:pt x="43" y="114"/>
                  </a:cubicBezTo>
                  <a:cubicBezTo>
                    <a:pt x="43" y="115"/>
                    <a:pt x="44" y="116"/>
                    <a:pt x="44" y="117"/>
                  </a:cubicBezTo>
                  <a:cubicBezTo>
                    <a:pt x="43" y="123"/>
                    <a:pt x="41" y="128"/>
                    <a:pt x="39" y="134"/>
                  </a:cubicBezTo>
                  <a:cubicBezTo>
                    <a:pt x="39" y="136"/>
                    <a:pt x="38" y="138"/>
                    <a:pt x="38" y="139"/>
                  </a:cubicBezTo>
                  <a:cubicBezTo>
                    <a:pt x="37" y="141"/>
                    <a:pt x="36" y="142"/>
                    <a:pt x="35" y="143"/>
                  </a:cubicBezTo>
                  <a:cubicBezTo>
                    <a:pt x="34" y="145"/>
                    <a:pt x="32" y="146"/>
                    <a:pt x="32" y="148"/>
                  </a:cubicBezTo>
                  <a:cubicBezTo>
                    <a:pt x="32" y="148"/>
                    <a:pt x="35" y="150"/>
                    <a:pt x="36" y="150"/>
                  </a:cubicBezTo>
                  <a:cubicBezTo>
                    <a:pt x="37" y="151"/>
                    <a:pt x="40" y="152"/>
                    <a:pt x="42" y="152"/>
                  </a:cubicBezTo>
                  <a:cubicBezTo>
                    <a:pt x="42" y="153"/>
                    <a:pt x="43" y="153"/>
                    <a:pt x="43" y="154"/>
                  </a:cubicBezTo>
                  <a:cubicBezTo>
                    <a:pt x="43" y="155"/>
                    <a:pt x="41" y="156"/>
                    <a:pt x="39" y="157"/>
                  </a:cubicBezTo>
                  <a:cubicBezTo>
                    <a:pt x="36" y="157"/>
                    <a:pt x="33" y="157"/>
                    <a:pt x="30" y="156"/>
                  </a:cubicBezTo>
                  <a:cubicBezTo>
                    <a:pt x="31" y="158"/>
                    <a:pt x="31" y="160"/>
                    <a:pt x="30" y="160"/>
                  </a:cubicBezTo>
                  <a:cubicBezTo>
                    <a:pt x="28" y="162"/>
                    <a:pt x="23" y="162"/>
                    <a:pt x="21" y="161"/>
                  </a:cubicBezTo>
                  <a:cubicBezTo>
                    <a:pt x="20" y="160"/>
                    <a:pt x="18" y="159"/>
                    <a:pt x="18" y="158"/>
                  </a:cubicBezTo>
                  <a:cubicBezTo>
                    <a:pt x="17" y="157"/>
                    <a:pt x="18" y="155"/>
                    <a:pt x="17" y="154"/>
                  </a:cubicBezTo>
                  <a:cubicBezTo>
                    <a:pt x="17" y="154"/>
                    <a:pt x="16" y="153"/>
                    <a:pt x="16" y="152"/>
                  </a:cubicBezTo>
                  <a:cubicBezTo>
                    <a:pt x="16" y="151"/>
                    <a:pt x="16" y="150"/>
                    <a:pt x="16" y="149"/>
                  </a:cubicBezTo>
                  <a:cubicBezTo>
                    <a:pt x="15" y="148"/>
                    <a:pt x="15" y="147"/>
                    <a:pt x="15" y="147"/>
                  </a:cubicBezTo>
                  <a:cubicBezTo>
                    <a:pt x="14" y="144"/>
                    <a:pt x="16" y="143"/>
                    <a:pt x="17" y="142"/>
                  </a:cubicBezTo>
                  <a:cubicBezTo>
                    <a:pt x="17" y="141"/>
                    <a:pt x="17" y="139"/>
                    <a:pt x="17" y="138"/>
                  </a:cubicBezTo>
                  <a:cubicBezTo>
                    <a:pt x="19" y="131"/>
                    <a:pt x="20" y="124"/>
                    <a:pt x="22" y="117"/>
                  </a:cubicBezTo>
                  <a:cubicBezTo>
                    <a:pt x="22" y="115"/>
                    <a:pt x="23" y="114"/>
                    <a:pt x="23" y="113"/>
                  </a:cubicBezTo>
                  <a:cubicBezTo>
                    <a:pt x="22" y="112"/>
                    <a:pt x="22" y="112"/>
                    <a:pt x="21" y="111"/>
                  </a:cubicBezTo>
                  <a:cubicBezTo>
                    <a:pt x="20" y="108"/>
                    <a:pt x="19" y="106"/>
                    <a:pt x="18" y="104"/>
                  </a:cubicBezTo>
                  <a:cubicBezTo>
                    <a:pt x="16" y="101"/>
                    <a:pt x="14" y="99"/>
                    <a:pt x="12" y="96"/>
                  </a:cubicBezTo>
                  <a:cubicBezTo>
                    <a:pt x="11" y="93"/>
                    <a:pt x="11" y="91"/>
                    <a:pt x="10" y="87"/>
                  </a:cubicBezTo>
                  <a:cubicBezTo>
                    <a:pt x="10" y="84"/>
                    <a:pt x="9" y="79"/>
                    <a:pt x="11" y="76"/>
                  </a:cubicBezTo>
                  <a:cubicBezTo>
                    <a:pt x="10" y="75"/>
                    <a:pt x="9" y="73"/>
                    <a:pt x="8" y="72"/>
                  </a:cubicBezTo>
                  <a:cubicBezTo>
                    <a:pt x="7" y="71"/>
                    <a:pt x="5" y="69"/>
                    <a:pt x="4" y="68"/>
                  </a:cubicBezTo>
                  <a:cubicBezTo>
                    <a:pt x="4" y="67"/>
                    <a:pt x="3" y="65"/>
                    <a:pt x="3" y="64"/>
                  </a:cubicBezTo>
                  <a:cubicBezTo>
                    <a:pt x="2" y="62"/>
                    <a:pt x="2" y="60"/>
                    <a:pt x="1" y="59"/>
                  </a:cubicBezTo>
                  <a:cubicBezTo>
                    <a:pt x="1" y="57"/>
                    <a:pt x="1" y="55"/>
                    <a:pt x="1" y="54"/>
                  </a:cubicBezTo>
                  <a:cubicBezTo>
                    <a:pt x="1" y="52"/>
                    <a:pt x="0" y="50"/>
                    <a:pt x="0" y="48"/>
                  </a:cubicBezTo>
                  <a:cubicBezTo>
                    <a:pt x="0" y="48"/>
                    <a:pt x="1" y="47"/>
                    <a:pt x="1" y="46"/>
                  </a:cubicBezTo>
                  <a:cubicBezTo>
                    <a:pt x="1" y="44"/>
                    <a:pt x="1" y="41"/>
                    <a:pt x="2" y="39"/>
                  </a:cubicBezTo>
                  <a:cubicBezTo>
                    <a:pt x="5" y="37"/>
                    <a:pt x="10" y="36"/>
                    <a:pt x="13" y="35"/>
                  </a:cubicBezTo>
                  <a:cubicBezTo>
                    <a:pt x="12" y="34"/>
                    <a:pt x="11" y="34"/>
                    <a:pt x="10" y="33"/>
                  </a:cubicBezTo>
                  <a:cubicBezTo>
                    <a:pt x="11" y="33"/>
                    <a:pt x="12" y="33"/>
                    <a:pt x="12" y="32"/>
                  </a:cubicBezTo>
                  <a:cubicBezTo>
                    <a:pt x="12" y="32"/>
                    <a:pt x="11" y="32"/>
                    <a:pt x="11" y="31"/>
                  </a:cubicBezTo>
                  <a:cubicBezTo>
                    <a:pt x="15" y="31"/>
                    <a:pt x="13" y="26"/>
                    <a:pt x="12" y="25"/>
                  </a:cubicBezTo>
                  <a:cubicBezTo>
                    <a:pt x="12" y="24"/>
                    <a:pt x="11" y="23"/>
                    <a:pt x="11" y="23"/>
                  </a:cubicBezTo>
                  <a:cubicBezTo>
                    <a:pt x="10" y="20"/>
                    <a:pt x="12" y="18"/>
                    <a:pt x="13" y="17"/>
                  </a:cubicBezTo>
                  <a:cubicBezTo>
                    <a:pt x="15" y="15"/>
                    <a:pt x="16" y="13"/>
                    <a:pt x="19" y="11"/>
                  </a:cubicBezTo>
                  <a:cubicBezTo>
                    <a:pt x="20" y="11"/>
                    <a:pt x="21" y="10"/>
                    <a:pt x="22" y="9"/>
                  </a:cubicBezTo>
                  <a:cubicBezTo>
                    <a:pt x="24" y="8"/>
                    <a:pt x="29" y="8"/>
                    <a:pt x="32" y="9"/>
                  </a:cubicBezTo>
                  <a:cubicBezTo>
                    <a:pt x="34" y="10"/>
                    <a:pt x="37" y="11"/>
                    <a:pt x="39" y="13"/>
                  </a:cubicBezTo>
                  <a:cubicBezTo>
                    <a:pt x="40" y="13"/>
                    <a:pt x="40" y="14"/>
                    <a:pt x="41" y="15"/>
                  </a:cubicBezTo>
                  <a:cubicBezTo>
                    <a:pt x="41" y="16"/>
                    <a:pt x="42" y="17"/>
                    <a:pt x="42" y="18"/>
                  </a:cubicBezTo>
                  <a:cubicBezTo>
                    <a:pt x="43" y="20"/>
                    <a:pt x="43" y="24"/>
                    <a:pt x="44" y="27"/>
                  </a:cubicBezTo>
                  <a:cubicBezTo>
                    <a:pt x="44" y="31"/>
                    <a:pt x="44" y="34"/>
                    <a:pt x="41" y="35"/>
                  </a:cubicBezTo>
                  <a:cubicBezTo>
                    <a:pt x="41" y="35"/>
                    <a:pt x="40" y="35"/>
                    <a:pt x="40" y="35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45" y="33"/>
                    <a:pt x="46" y="31"/>
                    <a:pt x="48" y="29"/>
                  </a:cubicBezTo>
                  <a:cubicBezTo>
                    <a:pt x="49" y="28"/>
                    <a:pt x="51" y="28"/>
                    <a:pt x="52" y="27"/>
                  </a:cubicBezTo>
                  <a:cubicBezTo>
                    <a:pt x="56" y="25"/>
                    <a:pt x="61" y="23"/>
                    <a:pt x="66" y="21"/>
                  </a:cubicBezTo>
                  <a:cubicBezTo>
                    <a:pt x="65" y="20"/>
                    <a:pt x="65" y="18"/>
                    <a:pt x="65" y="17"/>
                  </a:cubicBezTo>
                  <a:cubicBezTo>
                    <a:pt x="65" y="17"/>
                    <a:pt x="64" y="18"/>
                    <a:pt x="63" y="18"/>
                  </a:cubicBezTo>
                  <a:cubicBezTo>
                    <a:pt x="62" y="16"/>
                    <a:pt x="58" y="12"/>
                    <a:pt x="61" y="10"/>
                  </a:cubicBezTo>
                  <a:cubicBezTo>
                    <a:pt x="61" y="9"/>
                    <a:pt x="61" y="8"/>
                    <a:pt x="62" y="7"/>
                  </a:cubicBezTo>
                  <a:cubicBezTo>
                    <a:pt x="62" y="6"/>
                    <a:pt x="62" y="5"/>
                    <a:pt x="62" y="4"/>
                  </a:cubicBezTo>
                  <a:cubicBezTo>
                    <a:pt x="63" y="4"/>
                    <a:pt x="64" y="3"/>
                    <a:pt x="65" y="3"/>
                  </a:cubicBezTo>
                  <a:cubicBezTo>
                    <a:pt x="65" y="2"/>
                    <a:pt x="65" y="1"/>
                    <a:pt x="66" y="1"/>
                  </a:cubicBezTo>
                  <a:cubicBezTo>
                    <a:pt x="67" y="0"/>
                    <a:pt x="69" y="1"/>
                    <a:pt x="71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itolo 2">
            <a:extLst>
              <a:ext uri="{FF2B5EF4-FFF2-40B4-BE49-F238E27FC236}">
                <a16:creationId xmlns:a16="http://schemas.microsoft.com/office/drawing/2014/main" id="{14FEA981-EE55-43FC-8BCF-C11408B877A1}"/>
              </a:ext>
            </a:extLst>
          </p:cNvPr>
          <p:cNvSpPr txBox="1">
            <a:spLocks/>
          </p:cNvSpPr>
          <p:nvPr/>
        </p:nvSpPr>
        <p:spPr>
          <a:xfrm>
            <a:off x="147928" y="150801"/>
            <a:ext cx="8528089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popolazione e i top manager sono d’accordo nel riconoscere l’importanza dell’essere attivi in ambito CSR per tutte le aziende che desiderano prosperare in futuro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79B8A04-448A-43A6-AED1-33133DAC9CEB}"/>
              </a:ext>
            </a:extLst>
          </p:cNvPr>
          <p:cNvSpPr txBox="1"/>
          <p:nvPr/>
        </p:nvSpPr>
        <p:spPr>
          <a:xfrm>
            <a:off x="1773251" y="1525151"/>
            <a:ext cx="2619000" cy="156600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square" rtlCol="0" anchor="ctr"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della popolazione mondiale ritiene che le aziende che avranno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successo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in futuro saranno quelle che daranno un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contributo positivo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alla società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23B518-9256-4B2C-BBAB-DA1AE3ABE6BE}"/>
              </a:ext>
            </a:extLst>
          </p:cNvPr>
          <p:cNvSpPr txBox="1"/>
          <p:nvPr/>
        </p:nvSpPr>
        <p:spPr>
          <a:xfrm>
            <a:off x="376504" y="1967320"/>
            <a:ext cx="1314548" cy="654663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68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618D50-0E3F-40DA-B3F8-D9E0D7E73850}"/>
              </a:ext>
            </a:extLst>
          </p:cNvPr>
          <p:cNvSpPr txBox="1"/>
          <p:nvPr/>
        </p:nvSpPr>
        <p:spPr>
          <a:xfrm>
            <a:off x="1777483" y="3384391"/>
            <a:ext cx="2619000" cy="102600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square" rtlCol="0" anchor="ctr"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della popolazione italiana considera la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CSR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come un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driver di successo aziendale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E726B2C-19DD-4EED-9DDF-8327604DB49F}"/>
              </a:ext>
            </a:extLst>
          </p:cNvPr>
          <p:cNvSpPr txBox="1"/>
          <p:nvPr/>
        </p:nvSpPr>
        <p:spPr>
          <a:xfrm>
            <a:off x="373918" y="3561213"/>
            <a:ext cx="1314548" cy="672356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64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25F665-68D9-4914-A5F2-417025E60542}"/>
              </a:ext>
            </a:extLst>
          </p:cNvPr>
          <p:cNvSpPr txBox="1"/>
          <p:nvPr/>
        </p:nvSpPr>
        <p:spPr>
          <a:xfrm>
            <a:off x="6132603" y="1525151"/>
            <a:ext cx="2619000" cy="156600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square" rtlCol="0" anchor="ctr"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dei responsabili di reputazione aziendale di grandi multinazionali è convinto che i consumatori si aspettino che le aziende </a:t>
            </a:r>
            <a:r>
              <a:rPr lang="it-IT" sz="1400" b="1" u="sng" dirty="0">
                <a:solidFill>
                  <a:prstClr val="black"/>
                </a:solidFill>
                <a:latin typeface="Calibri" panose="020F0502020204030204"/>
              </a:rPr>
              <a:t>prendano posizione</a:t>
            </a:r>
            <a:r>
              <a:rPr lang="it-IT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riguardo alle </a:t>
            </a:r>
            <a:r>
              <a:rPr lang="it-IT" sz="1400" b="1" u="sng" dirty="0">
                <a:solidFill>
                  <a:prstClr val="black"/>
                </a:solidFill>
                <a:latin typeface="Calibri" panose="020F0502020204030204"/>
              </a:rPr>
              <a:t>problematiche</a:t>
            </a:r>
            <a:r>
              <a:rPr lang="it-IT" sz="1600" b="1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400" b="1" u="sng" dirty="0">
                <a:solidFill>
                  <a:prstClr val="black"/>
                </a:solidFill>
                <a:latin typeface="Calibri" panose="020F0502020204030204"/>
              </a:rPr>
              <a:t>della società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F7665DC-7ABB-4DBB-83EF-F33B59B0E9CF}"/>
              </a:ext>
            </a:extLst>
          </p:cNvPr>
          <p:cNvSpPr txBox="1"/>
          <p:nvPr/>
        </p:nvSpPr>
        <p:spPr>
          <a:xfrm>
            <a:off x="4729039" y="1967320"/>
            <a:ext cx="1314548" cy="654663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55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E338522-7F14-421E-9F11-83940D9230B5}"/>
              </a:ext>
            </a:extLst>
          </p:cNvPr>
          <p:cNvSpPr txBox="1"/>
          <p:nvPr/>
        </p:nvSpPr>
        <p:spPr>
          <a:xfrm>
            <a:off x="6132603" y="3384391"/>
            <a:ext cx="2619000" cy="1026000"/>
          </a:xfrm>
          <a:prstGeom prst="rect">
            <a:avLst/>
          </a:prstGeom>
          <a:solidFill>
            <a:srgbClr val="FFFFFF">
              <a:alpha val="85000"/>
            </a:srgbClr>
          </a:solidFill>
        </p:spPr>
        <p:txBody>
          <a:bodyPr wrap="square" rtlCol="0" anchor="ctr">
            <a:noAutofit/>
          </a:bodyPr>
          <a:lstStyle/>
          <a:p>
            <a:pPr defTabSz="685800">
              <a:lnSpc>
                <a:spcPct val="120000"/>
              </a:lnSpc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dei manager ritiene che, per le aziende, questo sia </a:t>
            </a:r>
            <a:r>
              <a:rPr lang="it-IT" sz="1500" b="1" u="sng" dirty="0">
                <a:solidFill>
                  <a:prstClr val="black"/>
                </a:solidFill>
                <a:latin typeface="Calibri" panose="020F0502020204030204"/>
              </a:rPr>
              <a:t>il momento più propizio di sempre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</a:rPr>
              <a:t> per cominciare ad agire in tal senso</a:t>
            </a:r>
            <a:endParaRPr lang="it-IT" sz="1500" b="1" u="sng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577D720-EA9C-4F77-A377-B3DBA88FA7E9}"/>
              </a:ext>
            </a:extLst>
          </p:cNvPr>
          <p:cNvSpPr txBox="1"/>
          <p:nvPr/>
        </p:nvSpPr>
        <p:spPr>
          <a:xfrm>
            <a:off x="4726453" y="3556559"/>
            <a:ext cx="1314548" cy="654663"/>
          </a:xfrm>
          <a:prstGeom prst="rect">
            <a:avLst/>
          </a:prstGeom>
          <a:solidFill>
            <a:srgbClr val="333F5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defTabSz="685800">
              <a:defRPr/>
            </a:pPr>
            <a:r>
              <a:rPr lang="it-IT" sz="5400" b="1" kern="0" dirty="0">
                <a:solidFill>
                  <a:prstClr val="white"/>
                </a:solidFill>
                <a:latin typeface="Calibri Light" panose="020F0302020204030204"/>
              </a:rPr>
              <a:t>59</a:t>
            </a:r>
            <a:r>
              <a:rPr lang="it-IT" sz="3600" b="1" kern="0" dirty="0">
                <a:solidFill>
                  <a:prstClr val="white"/>
                </a:solidFill>
                <a:latin typeface="Calibri Light" panose="020F0302020204030204"/>
              </a:rPr>
              <a:t>%</a:t>
            </a:r>
            <a:endParaRPr lang="it-IT" sz="4500" b="1" kern="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28729944-868C-47AB-9E03-F42559DC32C0}"/>
              </a:ext>
            </a:extLst>
          </p:cNvPr>
          <p:cNvSpPr txBox="1">
            <a:spLocks/>
          </p:cNvSpPr>
          <p:nvPr/>
        </p:nvSpPr>
        <p:spPr>
          <a:xfrm>
            <a:off x="252415" y="4924109"/>
            <a:ext cx="5782625" cy="1934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it-IT" sz="7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Fonte: banca dati </a:t>
            </a:r>
            <a:r>
              <a:rPr lang="it-IT" sz="7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Ipsos</a:t>
            </a:r>
            <a:endParaRPr lang="it-IT" sz="75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44670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7814606E-FB9A-4B8A-BA18-6A96D137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0" y="925497"/>
            <a:ext cx="8151962" cy="3988007"/>
          </a:xfrm>
          <a:prstGeom prst="rect">
            <a:avLst/>
          </a:prstGeom>
        </p:spPr>
      </p:pic>
      <p:sp>
        <p:nvSpPr>
          <p:cNvPr id="13" name="Titolo 2">
            <a:extLst>
              <a:ext uri="{FF2B5EF4-FFF2-40B4-BE49-F238E27FC236}">
                <a16:creationId xmlns:a16="http://schemas.microsoft.com/office/drawing/2014/main" id="{1CC04A95-BF26-4B10-9F0D-9A2AA7FFB813}"/>
              </a:ext>
            </a:extLst>
          </p:cNvPr>
          <p:cNvSpPr txBox="1">
            <a:spLocks/>
          </p:cNvSpPr>
          <p:nvPr/>
        </p:nvSpPr>
        <p:spPr>
          <a:xfrm>
            <a:off x="147929" y="150801"/>
            <a:ext cx="8055792" cy="70634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232345" rtl="0" eaLnBrk="1" latinLnBrk="0" hangingPunct="1">
              <a:lnSpc>
                <a:spcPct val="90000"/>
              </a:lnSpc>
              <a:spcBef>
                <a:spcPts val="544"/>
              </a:spcBef>
              <a:buNone/>
              <a:tabLst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24259">
              <a:spcBef>
                <a:spcPts val="408"/>
              </a:spcBef>
            </a:pPr>
            <a:r>
              <a:rPr lang="it-IT" sz="25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/>
              </a:rPr>
              <a:t>La CSR, integrando nella vita dell’azienda i princìpi della sostenibilità, diviene leva di coesione sociale …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E9C401F-6E79-4290-BBD3-2976B7DE3AD3}"/>
              </a:ext>
            </a:extLst>
          </p:cNvPr>
          <p:cNvSpPr txBox="1"/>
          <p:nvPr/>
        </p:nvSpPr>
        <p:spPr>
          <a:xfrm>
            <a:off x="1475729" y="3237874"/>
            <a:ext cx="6192542" cy="1403831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Lo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SVILUPPO SOSTENIBILE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 ridefinisce le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modalità di crescita dell’economia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per consumatori e aziende, coniugando un uso equilibrato di tutte le risorse  con il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desiderio di consumo di qualità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9194D40-5CDA-4FCD-806F-E3C4E4D65CC6}"/>
              </a:ext>
            </a:extLst>
          </p:cNvPr>
          <p:cNvSpPr txBox="1"/>
          <p:nvPr/>
        </p:nvSpPr>
        <p:spPr>
          <a:xfrm>
            <a:off x="4752271" y="1486075"/>
            <a:ext cx="2916000" cy="1366823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 anchor="ctr">
            <a:noAutofit/>
          </a:bodyPr>
          <a:lstStyle/>
          <a:p>
            <a:pPr algn="ctr" defTabSz="914378">
              <a:defRPr/>
            </a:pP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Ha superato il concetto di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ECOLOGIA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spesso percepito come in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contrapposizione</a:t>
            </a:r>
            <a:r>
              <a:rPr lang="it-IT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kern="0" dirty="0">
                <a:solidFill>
                  <a:prstClr val="black"/>
                </a:solidFill>
                <a:latin typeface="Calibri" panose="020F0502020204030204"/>
              </a:rPr>
              <a:t>alla ricerca di </a:t>
            </a:r>
            <a:r>
              <a:rPr lang="it-IT" b="1" u="sng" kern="0" dirty="0">
                <a:solidFill>
                  <a:prstClr val="black"/>
                </a:solidFill>
                <a:latin typeface="Calibri" panose="020F0502020204030204"/>
              </a:rPr>
              <a:t>sviluppo economico e benessere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1B16A7-46C0-497F-AABE-A6A3921C4268}"/>
              </a:ext>
            </a:extLst>
          </p:cNvPr>
          <p:cNvSpPr txBox="1"/>
          <p:nvPr/>
        </p:nvSpPr>
        <p:spPr>
          <a:xfrm>
            <a:off x="1475729" y="1485906"/>
            <a:ext cx="2916000" cy="136699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 anchor="ctr">
            <a:noAutofit/>
          </a:bodyPr>
          <a:lstStyle/>
          <a:p>
            <a:pPr algn="ctr" defTabSz="685800"/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La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SOSTENIBILITÀ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deve puntare a raggiungere una condizione di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equilibrio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500" dirty="0">
                <a:solidFill>
                  <a:prstClr val="black"/>
                </a:solidFill>
                <a:latin typeface="Calibri" panose="020F0502020204030204"/>
              </a:rPr>
              <a:t>su tre dimensioni: </a:t>
            </a:r>
            <a:r>
              <a:rPr lang="it-IT" b="1" u="sng" dirty="0">
                <a:solidFill>
                  <a:prstClr val="black"/>
                </a:solidFill>
                <a:latin typeface="Calibri" panose="020F0502020204030204"/>
              </a:rPr>
              <a:t>economica, ambientale e sociale</a:t>
            </a: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15546EED-9A27-4FF9-8741-C6AB40E0CDF7}"/>
              </a:ext>
            </a:extLst>
          </p:cNvPr>
          <p:cNvSpPr/>
          <p:nvPr/>
        </p:nvSpPr>
        <p:spPr>
          <a:xfrm>
            <a:off x="810374" y="3764289"/>
            <a:ext cx="351000" cy="351000"/>
          </a:xfrm>
          <a:prstGeom prst="rightArrow">
            <a:avLst/>
          </a:prstGeom>
          <a:solidFill>
            <a:schemeClr val="bg1">
              <a:alpha val="70000"/>
            </a:schemeClr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ln w="3175">
                <a:solidFill>
                  <a:prstClr val="black"/>
                </a:solidFill>
              </a:ln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940576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5117" y="3717253"/>
            <a:ext cx="8008884" cy="55399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t">
            <a:spAutoFit/>
          </a:bodyPr>
          <a:lstStyle/>
          <a:p>
            <a:pPr algn="r" defTabSz="924259"/>
            <a:r>
              <a:rPr lang="it-IT" sz="4000" dirty="0">
                <a:solidFill>
                  <a:schemeClr val="bg1"/>
                </a:solidFill>
              </a:rPr>
              <a:t>Conclusioni?</a:t>
            </a:r>
          </a:p>
        </p:txBody>
      </p:sp>
    </p:spTree>
    <p:extLst>
      <p:ext uri="{BB962C8B-B14F-4D97-AF65-F5344CB8AC3E}">
        <p14:creationId xmlns:p14="http://schemas.microsoft.com/office/powerpoint/2010/main" val="18861422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610535-8E00-7945-B16C-E312934C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C1ACFD-AAEF-0749-A57C-FBD6CB9E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7B37F4-2DC2-A242-B66F-F5BB9B9A4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21CDEC3-09F1-AB42-866D-F8BB8805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63D72C-9A8D-534E-B0AF-81A6D4366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811663-6B52-F043-9012-FEDADDE09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32376" y="92712"/>
            <a:ext cx="8654595" cy="396000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Tasso di disoccupazione</a:t>
            </a:r>
          </a:p>
        </p:txBody>
      </p:sp>
      <p:graphicFrame>
        <p:nvGraphicFramePr>
          <p:cNvPr id="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468606"/>
              </p:ext>
            </p:extLst>
          </p:nvPr>
        </p:nvGraphicFramePr>
        <p:xfrm>
          <a:off x="0" y="552661"/>
          <a:ext cx="8905872" cy="4143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Box 9">
            <a:extLst>
              <a:ext uri="{FF2B5EF4-FFF2-40B4-BE49-F238E27FC236}">
                <a16:creationId xmlns:a16="http://schemas.microsoft.com/office/drawing/2014/main" id="{AFC65681-B152-4168-B2B7-9FABA000D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912" y="4884588"/>
            <a:ext cx="2886888" cy="25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l" defTabSz="685783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Source: 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Bankitalia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 </a:t>
            </a:r>
            <a:r>
              <a:rPr kumimoji="0" lang="it-IT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Boleco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222223"/>
                </a:solidFill>
                <a:effectLst/>
                <a:uLnTx/>
                <a:uFillTx/>
                <a:latin typeface="Calibri"/>
                <a:ea typeface="ＭＳ Ｐゴシック" pitchFamily="-109" charset="-128"/>
                <a:cs typeface="+mn-cs"/>
              </a:rPr>
              <a:t> 3 2018; Istat per il  2018 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222223"/>
              </a:solidFill>
              <a:effectLst/>
              <a:uLnTx/>
              <a:uFillTx/>
              <a:latin typeface="Calibri"/>
              <a:ea typeface="ＭＳ Ｐゴシック" pitchFamily="-10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3412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35BBE6B-8FF4-2848-8E82-00E16469B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F79893-89D7-4642-A7A2-CFED2915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7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9771D7-A163-F54B-B558-17B92AB5A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5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A58C83-C25B-BA4C-AD6B-66E1E383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050695F-5682-5D43-8066-D8D800BFF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3FBDE7-01FE-024C-89DD-923E370C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111ABCC-93EE-4945-864F-EDEFE9FEE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DC651E5-C841-6742-B3AF-08D318AA7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7CE52A-F81B-8944-80A4-44ABD7789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3F3FB1-E6C4-FD40-97FF-6EC699A98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32376" y="92713"/>
            <a:ext cx="8654595" cy="332399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I cambiamenti dei contratti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0DE57CCA-615C-4F93-9FBB-6DA8470E6A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576382"/>
              </p:ext>
            </p:extLst>
          </p:nvPr>
        </p:nvGraphicFramePr>
        <p:xfrm>
          <a:off x="232376" y="801733"/>
          <a:ext cx="8654595" cy="354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852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04FF20-D496-994C-B305-AEB623ED2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4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D2B3977-3A59-254E-847D-2D98EFD2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56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D910FA-2586-9C47-A536-AFAB34D33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2D8A28A-E84F-9A43-9943-CE5AA656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5537F4-2FB6-F445-A5AE-EF45F654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E5E216-9146-864A-BC23-951FA0F80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54E1781-5FC6-EE48-997C-DED1B48F5AFA}"/>
              </a:ext>
            </a:extLst>
          </p:cNvPr>
          <p:cNvSpPr/>
          <p:nvPr/>
        </p:nvSpPr>
        <p:spPr>
          <a:xfrm>
            <a:off x="6567854" y="870439"/>
            <a:ext cx="1943100" cy="101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086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730C77-15A5-024B-9E14-509A35190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CDB18C0-773E-4E40-8C98-4443E17B5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B5C843-B455-E749-AEE3-04F3EF53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1B9745-8B48-D046-87EE-722EA6AB8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E9EDE253-42D3-43FC-8AAF-9CED41F583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150508"/>
              </p:ext>
            </p:extLst>
          </p:nvPr>
        </p:nvGraphicFramePr>
        <p:xfrm>
          <a:off x="673688" y="539750"/>
          <a:ext cx="78619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olo 3">
            <a:extLst>
              <a:ext uri="{FF2B5EF4-FFF2-40B4-BE49-F238E27FC236}">
                <a16:creationId xmlns:a16="http://schemas.microsoft.com/office/drawing/2014/main" id="{06F62AB3-EBDC-4F11-99CB-9B0A2854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76" y="30389"/>
            <a:ext cx="8654595" cy="457048"/>
          </a:xfrm>
          <a:solidFill>
            <a:schemeClr val="bg1">
              <a:lumMod val="65000"/>
            </a:schemeClr>
          </a:solidFill>
        </p:spPr>
        <p:txBody>
          <a:bodyPr vert="horz" wrap="square" lIns="0" tIns="0" rIns="0" bIns="0" rtlCol="0" anchor="ctr">
            <a:spAutoFit/>
          </a:bodyPr>
          <a:lstStyle/>
          <a:p>
            <a:pPr defTabSz="914400"/>
            <a:r>
              <a:rPr lang="it-IT" kern="0" dirty="0">
                <a:solidFill>
                  <a:prstClr val="white"/>
                </a:solidFill>
                <a:latin typeface="Calibri"/>
              </a:rPr>
              <a:t>Le previsioni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EFBB7CE-83DB-46E1-A992-E5492C1A68A1}"/>
              </a:ext>
            </a:extLst>
          </p:cNvPr>
          <p:cNvSpPr/>
          <p:nvPr/>
        </p:nvSpPr>
        <p:spPr>
          <a:xfrm>
            <a:off x="4100911" y="630588"/>
            <a:ext cx="3675622" cy="3755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/>
          <a:p>
            <a:pPr marL="4763" algn="ctr"/>
            <a:r>
              <a:rPr lang="it-IT" sz="1400" b="1" dirty="0">
                <a:solidFill>
                  <a:prstClr val="white"/>
                </a:solidFill>
                <a:latin typeface="Calibri"/>
              </a:rPr>
              <a:t>GDP growth (</a:t>
            </a:r>
            <a:r>
              <a:rPr lang="it-IT" sz="1400" b="1" dirty="0" err="1">
                <a:solidFill>
                  <a:prstClr val="white"/>
                </a:solidFill>
                <a:latin typeface="Calibri"/>
              </a:rPr>
              <a:t>Annual</a:t>
            </a:r>
            <a:r>
              <a:rPr lang="it-IT" sz="1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400" b="1" dirty="0" err="1">
                <a:solidFill>
                  <a:prstClr val="white"/>
                </a:solidFill>
                <a:latin typeface="Calibri"/>
              </a:rPr>
              <a:t>percent</a:t>
            </a:r>
            <a:r>
              <a:rPr lang="it-IT" sz="1400" b="1" dirty="0">
                <a:solidFill>
                  <a:prstClr val="white"/>
                </a:solidFill>
                <a:latin typeface="Calibri"/>
              </a:rPr>
              <a:t> change)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AAD4A2-574D-47A4-AE30-37E93394C9F8}"/>
              </a:ext>
            </a:extLst>
          </p:cNvPr>
          <p:cNvSpPr txBox="1"/>
          <p:nvPr/>
        </p:nvSpPr>
        <p:spPr>
          <a:xfrm>
            <a:off x="3426298" y="4725857"/>
            <a:ext cx="1349225" cy="3755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4763" algn="ctr">
              <a:defRPr sz="1400" b="1">
                <a:solidFill>
                  <a:prstClr val="white"/>
                </a:solidFill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Fonte: EU</a:t>
            </a:r>
          </a:p>
        </p:txBody>
      </p:sp>
    </p:spTree>
    <p:extLst>
      <p:ext uri="{BB962C8B-B14F-4D97-AF65-F5344CB8AC3E}">
        <p14:creationId xmlns:p14="http://schemas.microsoft.com/office/powerpoint/2010/main" val="30689364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E4D5407-BE1C-864E-9114-2E35F96F4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600" cy="51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12856"/>
      </p:ext>
    </p:extLst>
  </p:cSld>
  <p:clrMapOvr>
    <a:masterClrMapping/>
  </p:clrMapOvr>
  <p:transition spd="slow" advClick="0" advTm="400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84750B-DF69-8247-AA63-2223F444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19261"/>
      </p:ext>
    </p:extLst>
  </p:cSld>
  <p:clrMapOvr>
    <a:masterClrMapping/>
  </p:clrMapOvr>
  <p:transition spd="slow" advTm="3000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A3297E-5B16-0F4E-AF0D-7F373F778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9480"/>
      </p:ext>
    </p:extLst>
  </p:cSld>
  <p:clrMapOvr>
    <a:masterClrMapping/>
  </p:clrMapOvr>
  <p:transition spd="slow" advTm="3000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069A30-A801-EF41-9C9A-850F9662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1065"/>
      </p:ext>
    </p:extLst>
  </p:cSld>
  <p:clrMapOvr>
    <a:masterClrMapping/>
  </p:clrMapOvr>
  <p:transition spd="slow" advTm="3000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5C3D05-9F21-E54D-BA43-C2204D05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99730"/>
      </p:ext>
    </p:extLst>
  </p:cSld>
  <p:clrMapOvr>
    <a:masterClrMapping/>
  </p:clrMapOvr>
  <p:transition spd="slow" advTm="3000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CBE67F-590D-1C4E-BCA8-4F222C62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38762"/>
      </p:ext>
    </p:extLst>
  </p:cSld>
  <p:clrMapOvr>
    <a:masterClrMapping/>
  </p:clrMapOvr>
  <p:transition spd="slow" advTm="3000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4BF8E9-0158-3C48-B688-F2CA4C8E8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54121"/>
      </p:ext>
    </p:extLst>
  </p:cSld>
  <p:clrMapOvr>
    <a:masterClrMapping/>
  </p:clrMapOvr>
  <p:transition spd="slow" advTm="3000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01090A-37D5-F247-8F9E-53B8BD57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36379"/>
      </p:ext>
    </p:extLst>
  </p:cSld>
  <p:clrMapOvr>
    <a:masterClrMapping/>
  </p:clrMapOvr>
  <p:transition spd="slow" advTm="3000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83CEE9-1FA7-564C-9E47-21F99B7C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3207"/>
      </p:ext>
    </p:extLst>
  </p:cSld>
  <p:clrMapOvr>
    <a:masterClrMapping/>
  </p:clrMapOvr>
  <p:transition spd="slow" advTm="3000">
    <p:wip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0D5DAF-DE88-FF44-8330-B415059C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52689"/>
      </p:ext>
    </p:extLst>
  </p:cSld>
  <p:clrMapOvr>
    <a:masterClrMapping/>
  </p:clrMapOvr>
  <p:transition spd="slow" advTm="3000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2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1.xml><?xml version="1.0" encoding="utf-8"?>
<a:theme xmlns:a="http://schemas.openxmlformats.org/drawingml/2006/main" name="3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2.xml><?xml version="1.0" encoding="utf-8"?>
<a:theme xmlns:a="http://schemas.openxmlformats.org/drawingml/2006/main" name="8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3.xml><?xml version="1.0" encoding="utf-8"?>
<a:theme xmlns:a="http://schemas.openxmlformats.org/drawingml/2006/main" name="4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spcFirstLastPara="0" vert="horz" wrap="square" lIns="0" tIns="0" rIns="0" bIns="0" numCol="1" spcCol="1270" anchor="ctr" anchorCtr="0">
        <a:noAutofit/>
      </a:bodyPr>
      <a:lstStyle>
        <a:defPPr algn="ctr" defTabSz="889000">
          <a:lnSpc>
            <a:spcPct val="90000"/>
          </a:lnSpc>
          <a:spcBef>
            <a:spcPct val="0"/>
          </a:spcBef>
          <a:spcAft>
            <a:spcPct val="35000"/>
          </a:spcAft>
          <a:defRPr sz="1400" b="1" dirty="0" smtClean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5">
            <a:hueOff val="0"/>
            <a:satOff val="0"/>
            <a:lumOff val="0"/>
            <a:alphaOff val="0"/>
          </a:schemeClr>
        </a:fillRef>
        <a:effectRef idx="0">
          <a:schemeClr val="accent5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4.xml><?xml version="1.0" encoding="utf-8"?>
<a:theme xmlns:a="http://schemas.openxmlformats.org/drawingml/2006/main" name="6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5.xml><?xml version="1.0" encoding="utf-8"?>
<a:theme xmlns:a="http://schemas.openxmlformats.org/drawingml/2006/main" name="1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6.xml><?xml version="1.0" encoding="utf-8"?>
<a:theme xmlns:a="http://schemas.openxmlformats.org/drawingml/2006/main" name="IpsosGlobalTemplate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6" id="{C2C667A6-2396-4354-83B4-91F5AE12B7E4}" vid="{D43CAEFC-4EA1-43D3-BFE8-B39E20758045}"/>
    </a:ext>
  </a:extLst>
</a:theme>
</file>

<file path=ppt/theme/theme17.xml><?xml version="1.0" encoding="utf-8"?>
<a:theme xmlns:a="http://schemas.openxmlformats.org/drawingml/2006/main" name="4_Office Theme">
  <a:themeElements>
    <a:clrScheme name="MIB 2013 Color Palette">
      <a:dk1>
        <a:sysClr val="windowText" lastClr="000000"/>
      </a:dk1>
      <a:lt1>
        <a:sysClr val="window" lastClr="FFFFFF"/>
      </a:lt1>
      <a:dk2>
        <a:srgbClr val="000066"/>
      </a:dk2>
      <a:lt2>
        <a:srgbClr val="92D050"/>
      </a:lt2>
      <a:accent1>
        <a:srgbClr val="22B4A6"/>
      </a:accent1>
      <a:accent2>
        <a:srgbClr val="E02072"/>
      </a:accent2>
      <a:accent3>
        <a:srgbClr val="864BA3"/>
      </a:accent3>
      <a:accent4>
        <a:srgbClr val="6FAA43"/>
      </a:accent4>
      <a:accent5>
        <a:srgbClr val="F9A61E"/>
      </a:accent5>
      <a:accent6>
        <a:srgbClr val="5F5F5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spcFirstLastPara="0" vert="horz" wrap="square" lIns="0" tIns="0" rIns="0" bIns="0" numCol="1" spcCol="1270" anchor="ctr" anchorCtr="0">
        <a:noAutofit/>
      </a:bodyPr>
      <a:lstStyle>
        <a:defPPr algn="ctr" defTabSz="889000">
          <a:lnSpc>
            <a:spcPct val="90000"/>
          </a:lnSpc>
          <a:spcBef>
            <a:spcPct val="0"/>
          </a:spcBef>
          <a:spcAft>
            <a:spcPct val="35000"/>
          </a:spcAft>
          <a:defRPr sz="1400" b="1" dirty="0" smtClean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5">
            <a:hueOff val="0"/>
            <a:satOff val="0"/>
            <a:lumOff val="0"/>
            <a:alphaOff val="0"/>
          </a:schemeClr>
        </a:fillRef>
        <a:effectRef idx="0">
          <a:schemeClr val="accent5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19.xml><?xml version="1.0" encoding="utf-8"?>
<a:theme xmlns:a="http://schemas.openxmlformats.org/drawingml/2006/main" name="9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0_PPT Template - Ipsos Public Affairs">
  <a:themeElements>
    <a:clrScheme name="IpsosCURRENT">
      <a:dk1>
        <a:srgbClr val="222223"/>
      </a:dk1>
      <a:lt1>
        <a:sysClr val="window" lastClr="FFFFFF"/>
      </a:lt1>
      <a:dk2>
        <a:srgbClr val="1B365D"/>
      </a:dk2>
      <a:lt2>
        <a:srgbClr val="888B8D"/>
      </a:lt2>
      <a:accent1>
        <a:srgbClr val="E87722"/>
      </a:accent1>
      <a:accent2>
        <a:srgbClr val="F1BE48"/>
      </a:accent2>
      <a:accent3>
        <a:srgbClr val="B7BF12"/>
      </a:accent3>
      <a:accent4>
        <a:srgbClr val="C8C9C7"/>
      </a:accent4>
      <a:accent5>
        <a:srgbClr val="71B2C9"/>
      </a:accent5>
      <a:accent6>
        <a:srgbClr val="007681"/>
      </a:accent6>
      <a:hlink>
        <a:srgbClr val="485CC7"/>
      </a:hlink>
      <a:folHlink>
        <a:srgbClr val="00B2A9"/>
      </a:folHlink>
    </a:clrScheme>
    <a:fontScheme name="Ipsos MO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spcFirstLastPara="0" vert="horz" wrap="square" lIns="0" tIns="0" rIns="0" bIns="0" numCol="1" spcCol="1270" anchor="ctr" anchorCtr="0">
        <a:noAutofit/>
      </a:bodyPr>
      <a:lstStyle>
        <a:defPPr algn="ctr" defTabSz="889000">
          <a:lnSpc>
            <a:spcPct val="90000"/>
          </a:lnSpc>
          <a:spcBef>
            <a:spcPct val="0"/>
          </a:spcBef>
          <a:spcAft>
            <a:spcPct val="35000"/>
          </a:spcAft>
          <a:defRPr sz="1400" b="1" dirty="0" smtClean="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5">
            <a:hueOff val="0"/>
            <a:satOff val="0"/>
            <a:lumOff val="0"/>
            <a:alphaOff val="0"/>
          </a:schemeClr>
        </a:fillRef>
        <a:effectRef idx="0">
          <a:schemeClr val="accent5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  <a:lnDef>
      <a:spPr>
        <a:noFill/>
        <a:ln w="12700">
          <a:solidFill>
            <a:schemeClr val="bg2"/>
          </a:solidFill>
          <a:round/>
          <a:headEnd/>
          <a:tailEnd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/>
    </a:lnDef>
    <a:txDef>
      <a:spPr/>
      <a:bodyPr vert="horz" wrap="square" lIns="0" tIns="0" rIns="0" bIns="0" rtlCol="0">
        <a:spAutoFit/>
      </a:bodyPr>
      <a:lstStyle>
        <a:defPPr marL="4763">
          <a:defRPr sz="1100" dirty="0" smtClean="0"/>
        </a:defPPr>
      </a:lstStyle>
    </a:txDef>
  </a:objectDefaults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sque général">
  <a:themeElements>
    <a:clrScheme name="Ipsos">
      <a:dk1>
        <a:srgbClr val="333399"/>
      </a:dk1>
      <a:lt1>
        <a:srgbClr val="FFFFFF"/>
      </a:lt1>
      <a:dk2>
        <a:srgbClr val="4D4D4D"/>
      </a:dk2>
      <a:lt2>
        <a:srgbClr val="BCBEC0"/>
      </a:lt2>
      <a:accent1>
        <a:srgbClr val="00ADA8"/>
      </a:accent1>
      <a:accent2>
        <a:srgbClr val="FF9933"/>
      </a:accent2>
      <a:accent3>
        <a:srgbClr val="FF6600"/>
      </a:accent3>
      <a:accent4>
        <a:srgbClr val="7EACDE"/>
      </a:accent4>
      <a:accent5>
        <a:srgbClr val="A2CFD5"/>
      </a:accent5>
      <a:accent6>
        <a:srgbClr val="99CC00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asque général">
  <a:themeElements>
    <a:clrScheme name="Ipsos">
      <a:dk1>
        <a:srgbClr val="333399"/>
      </a:dk1>
      <a:lt1>
        <a:srgbClr val="FFFFFF"/>
      </a:lt1>
      <a:dk2>
        <a:srgbClr val="4D4D4D"/>
      </a:dk2>
      <a:lt2>
        <a:srgbClr val="BCBEC0"/>
      </a:lt2>
      <a:accent1>
        <a:srgbClr val="00ADA8"/>
      </a:accent1>
      <a:accent2>
        <a:srgbClr val="FF9933"/>
      </a:accent2>
      <a:accent3>
        <a:srgbClr val="FF6600"/>
      </a:accent3>
      <a:accent4>
        <a:srgbClr val="7EACDE"/>
      </a:accent4>
      <a:accent5>
        <a:srgbClr val="A2CFD5"/>
      </a:accent5>
      <a:accent6>
        <a:srgbClr val="99CC00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asque général">
  <a:themeElements>
    <a:clrScheme name="Ipsos">
      <a:dk1>
        <a:srgbClr val="333399"/>
      </a:dk1>
      <a:lt1>
        <a:srgbClr val="FFFFFF"/>
      </a:lt1>
      <a:dk2>
        <a:srgbClr val="4D4D4D"/>
      </a:dk2>
      <a:lt2>
        <a:srgbClr val="BCBEC0"/>
      </a:lt2>
      <a:accent1>
        <a:srgbClr val="00ADA8"/>
      </a:accent1>
      <a:accent2>
        <a:srgbClr val="FF9933"/>
      </a:accent2>
      <a:accent3>
        <a:srgbClr val="FF6600"/>
      </a:accent3>
      <a:accent4>
        <a:srgbClr val="7EACDE"/>
      </a:accent4>
      <a:accent5>
        <a:srgbClr val="A2CFD5"/>
      </a:accent5>
      <a:accent6>
        <a:srgbClr val="99CC00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asque général">
  <a:themeElements>
    <a:clrScheme name="Ipsos">
      <a:dk1>
        <a:srgbClr val="333399"/>
      </a:dk1>
      <a:lt1>
        <a:srgbClr val="FFFFFF"/>
      </a:lt1>
      <a:dk2>
        <a:srgbClr val="4D4D4D"/>
      </a:dk2>
      <a:lt2>
        <a:srgbClr val="BCBEC0"/>
      </a:lt2>
      <a:accent1>
        <a:srgbClr val="00ADA8"/>
      </a:accent1>
      <a:accent2>
        <a:srgbClr val="FF9933"/>
      </a:accent2>
      <a:accent3>
        <a:srgbClr val="FF6600"/>
      </a:accent3>
      <a:accent4>
        <a:srgbClr val="7EACDE"/>
      </a:accent4>
      <a:accent5>
        <a:srgbClr val="A2CFD5"/>
      </a:accent5>
      <a:accent6>
        <a:srgbClr val="99CC00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sque général">
  <a:themeElements>
    <a:clrScheme name="Ipsos">
      <a:dk1>
        <a:srgbClr val="333399"/>
      </a:dk1>
      <a:lt1>
        <a:srgbClr val="FFFFFF"/>
      </a:lt1>
      <a:dk2>
        <a:srgbClr val="4D4D4D"/>
      </a:dk2>
      <a:lt2>
        <a:srgbClr val="BCBEC0"/>
      </a:lt2>
      <a:accent1>
        <a:srgbClr val="00ADA8"/>
      </a:accent1>
      <a:accent2>
        <a:srgbClr val="FF9933"/>
      </a:accent2>
      <a:accent3>
        <a:srgbClr val="FF6600"/>
      </a:accent3>
      <a:accent4>
        <a:srgbClr val="7EACDE"/>
      </a:accent4>
      <a:accent5>
        <a:srgbClr val="A2CFD5"/>
      </a:accent5>
      <a:accent6>
        <a:srgbClr val="99CC00"/>
      </a:accent6>
      <a:hlink>
        <a:srgbClr val="B4321E"/>
      </a:hlink>
      <a:folHlink>
        <a:srgbClr val="993366"/>
      </a:folHlink>
    </a:clrScheme>
    <a:fontScheme name="Benutzerdefiniert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 cmpd="sng" algn="ctr">
          <a:solidFill>
            <a:srgbClr val="BCBEC0"/>
          </a:solidFill>
          <a:prstDash val="solid"/>
        </a:ln>
        <a:effectLst/>
      </a:spPr>
      <a:bodyPr wrap="none" lIns="0" tIns="0" rIns="0" bIns="0" rtlCol="0" anchor="ctr"/>
      <a:lstStyle>
        <a:defPPr marL="0" marR="0" indent="0" algn="ctr" defTabSz="914400" eaLnBrk="1" fontAlgn="auto" latinLnBrk="0" hangingPunct="1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kern="0" cap="none" spc="0" normalizeH="0" baseline="0" noProof="0" dirty="0">
            <a:ln>
              <a:noFill/>
            </a:ln>
            <a:solidFill>
              <a:srgbClr val="4D4D4D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spDef>
  </a:objectDefaults>
  <a:extraClrSchemeLst/>
</a:theme>
</file>

<file path=ppt/theme/theme8.xml><?xml version="1.0" encoding="utf-8"?>
<a:theme xmlns:a="http://schemas.openxmlformats.org/drawingml/2006/main" name="Personalizza struttura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Personalizza struttura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</a:themeOverride>
</file>

<file path=ppt/theme/themeOverride2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</a:themeOverride>
</file>

<file path=ppt/theme/themeOverride3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</a:themeOverride>
</file>

<file path=ppt/theme/themeOverride4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</a:themeOverride>
</file>

<file path=ppt/theme/themeOverride5.xml><?xml version="1.0" encoding="utf-8"?>
<a:themeOverride xmlns:a="http://schemas.openxmlformats.org/drawingml/2006/main">
  <a:clrScheme name="IpsosCURRENT">
    <a:dk1>
      <a:srgbClr val="222223"/>
    </a:dk1>
    <a:lt1>
      <a:sysClr val="window" lastClr="FFFFFF"/>
    </a:lt1>
    <a:dk2>
      <a:srgbClr val="1B365D"/>
    </a:dk2>
    <a:lt2>
      <a:srgbClr val="888B8D"/>
    </a:lt2>
    <a:accent1>
      <a:srgbClr val="E87722"/>
    </a:accent1>
    <a:accent2>
      <a:srgbClr val="F1BE48"/>
    </a:accent2>
    <a:accent3>
      <a:srgbClr val="B7BF12"/>
    </a:accent3>
    <a:accent4>
      <a:srgbClr val="C8C9C7"/>
    </a:accent4>
    <a:accent5>
      <a:srgbClr val="71B2C9"/>
    </a:accent5>
    <a:accent6>
      <a:srgbClr val="007681"/>
    </a:accent6>
    <a:hlink>
      <a:srgbClr val="485CC7"/>
    </a:hlink>
    <a:folHlink>
      <a:srgbClr val="00B2A9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75AD9DC4239A47AB6FDC49FCFB618A" ma:contentTypeVersion="4" ma:contentTypeDescription="Create a new document." ma:contentTypeScope="" ma:versionID="69aeba2f3a8f0d49e26a660b2f0c621c">
  <xsd:schema xmlns:xsd="http://www.w3.org/2001/XMLSchema" xmlns:xs="http://www.w3.org/2001/XMLSchema" xmlns:p="http://schemas.microsoft.com/office/2006/metadata/properties" xmlns:ns2="85c76272-7e4d-4f8f-89d1-3b227e52ef43" targetNamespace="http://schemas.microsoft.com/office/2006/metadata/properties" ma:root="true" ma:fieldsID="60422ddc67bd77b235c83972511a9145" ns2:_="">
    <xsd:import namespace="85c76272-7e4d-4f8f-89d1-3b227e52ef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c76272-7e4d-4f8f-89d1-3b227e52ef4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01C839-E844-4546-8ACC-0C91B2EDC9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c76272-7e4d-4f8f-89d1-3b227e52e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5291C4-A289-4761-8347-AA70EF2D5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25137D-E3CA-4F99-AB53-F8DE724C3DB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85c76272-7e4d-4f8f-89d1-3b227e52ef4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Drago</Template>
  <TotalTime>19950</TotalTime>
  <Words>2748</Words>
  <Application>Microsoft Office PowerPoint</Application>
  <PresentationFormat>Presentazione su schermo (16:9)</PresentationFormat>
  <Paragraphs>622</Paragraphs>
  <Slides>100</Slides>
  <Notes>36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22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100</vt:i4>
      </vt:variant>
    </vt:vector>
  </HeadingPairs>
  <TitlesOfParts>
    <vt:vector size="143" baseType="lpstr">
      <vt:lpstr>ＭＳ Ｐゴシック</vt:lpstr>
      <vt:lpstr>ＭＳ Ｐゴシック</vt:lpstr>
      <vt:lpstr>Arial</vt:lpstr>
      <vt:lpstr>Arial Narrow</vt:lpstr>
      <vt:lpstr>Avenir Next</vt:lpstr>
      <vt:lpstr>Avenir Next Medium</vt:lpstr>
      <vt:lpstr>Calibri</vt:lpstr>
      <vt:lpstr>Calibri Light</vt:lpstr>
      <vt:lpstr>DIN Alternate</vt:lpstr>
      <vt:lpstr>DIN Condensed</vt:lpstr>
      <vt:lpstr>Helvetica Neue</vt:lpstr>
      <vt:lpstr>Helvetica Neue Light</vt:lpstr>
      <vt:lpstr>Sakkal Majalla</vt:lpstr>
      <vt:lpstr>Segoe Print</vt:lpstr>
      <vt:lpstr>Segoe UI</vt:lpstr>
      <vt:lpstr>Segoe UI Light</vt:lpstr>
      <vt:lpstr>Times New Roman</vt:lpstr>
      <vt:lpstr>Verdana</vt:lpstr>
      <vt:lpstr>Wingdings</vt:lpstr>
      <vt:lpstr>PPT Template - Ipsos Public Affairs</vt:lpstr>
      <vt:lpstr>1_Personalizza struttura</vt:lpstr>
      <vt:lpstr>1_Masque général</vt:lpstr>
      <vt:lpstr>2_Masque général</vt:lpstr>
      <vt:lpstr>3_Masque général</vt:lpstr>
      <vt:lpstr>4_Masque général</vt:lpstr>
      <vt:lpstr>Masque général</vt:lpstr>
      <vt:lpstr>Personalizza struttura</vt:lpstr>
      <vt:lpstr>5_Personalizza struttura</vt:lpstr>
      <vt:lpstr>2_PPT Template - Ipsos Public Affairs</vt:lpstr>
      <vt:lpstr>3_PPT Template - Ipsos Public Affairs</vt:lpstr>
      <vt:lpstr>8_PPT Template - Ipsos Public Affairs</vt:lpstr>
      <vt:lpstr>4_PPT Template - Ipsos Public Affairs</vt:lpstr>
      <vt:lpstr>6_PPT Template - Ipsos Public Affairs</vt:lpstr>
      <vt:lpstr>1_PPT Template - Ipsos Public Affairs</vt:lpstr>
      <vt:lpstr>IpsosGlobalTemplate</vt:lpstr>
      <vt:lpstr>4_Office Theme</vt:lpstr>
      <vt:lpstr>7_PPT Template - Ipsos Public Affairs</vt:lpstr>
      <vt:lpstr>9_PPT Template - Ipsos Public Affairs</vt:lpstr>
      <vt:lpstr>10_PPT Template - Ipsos Public Affairs</vt:lpstr>
      <vt:lpstr>Tema di Office</vt:lpstr>
      <vt:lpstr>1_Tema di Office</vt:lpstr>
      <vt:lpstr>Diapositive think-cell</vt:lpstr>
      <vt:lpstr>think-cell Slide</vt:lpstr>
      <vt:lpstr>Comunitari  e cosmopoliti, le nuove fratture</vt:lpstr>
      <vt:lpstr>Presentazione standard di PowerPoint</vt:lpstr>
      <vt:lpstr>1. Il clima economico</vt:lpstr>
      <vt:lpstr>La recessione</vt:lpstr>
      <vt:lpstr>Il Pil e le sue componenti</vt:lpstr>
      <vt:lpstr>Reddito disponibile e propensione al risparmio</vt:lpstr>
      <vt:lpstr>Tasso di disoccupazione</vt:lpstr>
      <vt:lpstr>I cambiamenti dei contratti</vt:lpstr>
      <vt:lpstr>Le previsioni</vt:lpstr>
      <vt:lpstr>Ma il clima non peggiora</vt:lpstr>
      <vt:lpstr>Presentazione standard di PowerPoint</vt:lpstr>
      <vt:lpstr>2. Il clima sociale</vt:lpstr>
      <vt:lpstr>Qual e’ il problema più urgente da risolvere in ITALIA? TREND RISPOSTE AGGREGATE</vt:lpstr>
      <vt:lpstr>Qual e’ il problema più urgente da risolvere nella SUA ZONA DI RESIDENZA? TREND RISPOSTE AGGREGATE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3. Il clima politico</vt:lpstr>
      <vt:lpstr>Quattro passi nel populismo</vt:lpstr>
      <vt:lpstr>1. Il popolo come totalità</vt:lpstr>
      <vt:lpstr>2. Il nemico necessario</vt:lpstr>
      <vt:lpstr>3. (La rappresentanza) il leader infallibile</vt:lpstr>
      <vt:lpstr>4. La scomparsa del conflitto (e del pluralismo)</vt:lpstr>
      <vt:lpstr>La fine delle culture riformiste</vt:lpstr>
      <vt:lpstr>Globalizzazione e Internet: liberi tutti</vt:lpstr>
      <vt:lpstr>La crisi della democrazia rappresentativa</vt:lpstr>
      <vt:lpstr>Il governo Conte </vt:lpstr>
      <vt:lpstr>Gradimento Governo: confronto con esecutivi precedenti trend indici (% voti positivi su totale voti espressi)</vt:lpstr>
      <vt:lpstr>Gradimento PREMIER: confronto con esecutivi precedenti   trend indici (% voti positivi su totale voti espressi)</vt:lpstr>
      <vt:lpstr>Chi vota chi #1 </vt:lpstr>
      <vt:lpstr>Chi vota chi #2 </vt:lpstr>
      <vt:lpstr>I flussi di voto</vt:lpstr>
      <vt:lpstr>I consumatori: tenere botta</vt:lpstr>
      <vt:lpstr>La spesa degli italiani: ancora sotto il 2011</vt:lpstr>
      <vt:lpstr>Affamati ma connessi</vt:lpstr>
      <vt:lpstr>Conciliare qualità e prezzo</vt:lpstr>
      <vt:lpstr>Il cosmopolitismo delle marche: valori in controtendenza</vt:lpstr>
      <vt:lpstr>Falla facile: il linguaggio delle marche in Tv</vt:lpstr>
      <vt:lpstr>I valori: il purpose driven marketing # 1</vt:lpstr>
      <vt:lpstr>I valori: il purpose driven marketing # 2</vt:lpstr>
      <vt:lpstr>Le vie del marketing valoriale</vt:lpstr>
      <vt:lpstr>I nuovi perimetri dell’informazione</vt:lpstr>
      <vt:lpstr>Un popolo a dieta</vt:lpstr>
      <vt:lpstr>La scomparsa dei fatti</vt:lpstr>
      <vt:lpstr>5. La sostenibilità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Word(s)</dc:title>
  <dc:creator>topstar</dc:creator>
  <cp:lastModifiedBy>Marco</cp:lastModifiedBy>
  <cp:revision>1104</cp:revision>
  <dcterms:created xsi:type="dcterms:W3CDTF">2015-07-20T09:12:35Z</dcterms:created>
  <dcterms:modified xsi:type="dcterms:W3CDTF">2019-02-25T15:20:31Z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0x0101003B75AD9DC4239A47AB6FDC49FCFB618A</vt:lpwstr>
  </property>
</Properties>
</file>