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9" r:id="rId1"/>
    <p:sldMasterId id="2147483775" r:id="rId2"/>
    <p:sldMasterId id="2147483832" r:id="rId3"/>
  </p:sldMasterIdLst>
  <p:notesMasterIdLst>
    <p:notesMasterId r:id="rId36"/>
  </p:notesMasterIdLst>
  <p:sldIdLst>
    <p:sldId id="256" r:id="rId4"/>
    <p:sldId id="373" r:id="rId5"/>
    <p:sldId id="302" r:id="rId6"/>
    <p:sldId id="341" r:id="rId7"/>
    <p:sldId id="358" r:id="rId8"/>
    <p:sldId id="366" r:id="rId9"/>
    <p:sldId id="365" r:id="rId10"/>
    <p:sldId id="370" r:id="rId11"/>
    <p:sldId id="335" r:id="rId12"/>
    <p:sldId id="359" r:id="rId13"/>
    <p:sldId id="330" r:id="rId14"/>
    <p:sldId id="339" r:id="rId15"/>
    <p:sldId id="356" r:id="rId16"/>
    <p:sldId id="305" r:id="rId17"/>
    <p:sldId id="338" r:id="rId18"/>
    <p:sldId id="371" r:id="rId19"/>
    <p:sldId id="332" r:id="rId20"/>
    <p:sldId id="369" r:id="rId21"/>
    <p:sldId id="361" r:id="rId22"/>
    <p:sldId id="372" r:id="rId23"/>
    <p:sldId id="362" r:id="rId24"/>
    <p:sldId id="363" r:id="rId25"/>
    <p:sldId id="345" r:id="rId26"/>
    <p:sldId id="364" r:id="rId27"/>
    <p:sldId id="346" r:id="rId28"/>
    <p:sldId id="310" r:id="rId29"/>
    <p:sldId id="312" r:id="rId30"/>
    <p:sldId id="357" r:id="rId31"/>
    <p:sldId id="367" r:id="rId32"/>
    <p:sldId id="327" r:id="rId33"/>
    <p:sldId id="328" r:id="rId34"/>
    <p:sldId id="329" r:id="rId35"/>
  </p:sldIdLst>
  <p:sldSz cx="9144000" cy="6858000" type="screen4x3"/>
  <p:notesSz cx="6858000" cy="9144000"/>
  <p:defaultTextStyle>
    <a:defPPr>
      <a:defRPr lang="it-IT"/>
    </a:defPPr>
    <a:lvl1pPr algn="l" rtl="0" eaLnBrk="0" fontAlgn="base" hangingPunct="0">
      <a:spcBef>
        <a:spcPct val="0"/>
      </a:spcBef>
      <a:spcAft>
        <a:spcPct val="0"/>
      </a:spcAft>
      <a:defRPr sz="2400" kern="1200">
        <a:solidFill>
          <a:schemeClr val="tx1"/>
        </a:solidFill>
        <a:latin typeface="Arial" pitchFamily="-106" charset="0"/>
        <a:ea typeface="ＭＳ Ｐゴシック" pitchFamily="-106" charset="-128"/>
        <a:cs typeface="ＭＳ Ｐゴシック" pitchFamily="-106" charset="-128"/>
      </a:defRPr>
    </a:lvl1pPr>
    <a:lvl2pPr marL="457200" algn="l" rtl="0" eaLnBrk="0" fontAlgn="base" hangingPunct="0">
      <a:spcBef>
        <a:spcPct val="0"/>
      </a:spcBef>
      <a:spcAft>
        <a:spcPct val="0"/>
      </a:spcAft>
      <a:defRPr sz="2400" kern="1200">
        <a:solidFill>
          <a:schemeClr val="tx1"/>
        </a:solidFill>
        <a:latin typeface="Arial" pitchFamily="-106" charset="0"/>
        <a:ea typeface="ＭＳ Ｐゴシック" pitchFamily="-106" charset="-128"/>
        <a:cs typeface="ＭＳ Ｐゴシック" pitchFamily="-106" charset="-128"/>
      </a:defRPr>
    </a:lvl2pPr>
    <a:lvl3pPr marL="914400" algn="l" rtl="0" eaLnBrk="0" fontAlgn="base" hangingPunct="0">
      <a:spcBef>
        <a:spcPct val="0"/>
      </a:spcBef>
      <a:spcAft>
        <a:spcPct val="0"/>
      </a:spcAft>
      <a:defRPr sz="2400" kern="1200">
        <a:solidFill>
          <a:schemeClr val="tx1"/>
        </a:solidFill>
        <a:latin typeface="Arial" pitchFamily="-106" charset="0"/>
        <a:ea typeface="ＭＳ Ｐゴシック" pitchFamily="-106" charset="-128"/>
        <a:cs typeface="ＭＳ Ｐゴシック" pitchFamily="-106" charset="-128"/>
      </a:defRPr>
    </a:lvl3pPr>
    <a:lvl4pPr marL="1371600" algn="l" rtl="0" eaLnBrk="0" fontAlgn="base" hangingPunct="0">
      <a:spcBef>
        <a:spcPct val="0"/>
      </a:spcBef>
      <a:spcAft>
        <a:spcPct val="0"/>
      </a:spcAft>
      <a:defRPr sz="2400" kern="1200">
        <a:solidFill>
          <a:schemeClr val="tx1"/>
        </a:solidFill>
        <a:latin typeface="Arial" pitchFamily="-106" charset="0"/>
        <a:ea typeface="ＭＳ Ｐゴシック" pitchFamily="-106" charset="-128"/>
        <a:cs typeface="ＭＳ Ｐゴシック" pitchFamily="-106" charset="-128"/>
      </a:defRPr>
    </a:lvl4pPr>
    <a:lvl5pPr marL="1828800" algn="l" rtl="0" eaLnBrk="0" fontAlgn="base" hangingPunct="0">
      <a:spcBef>
        <a:spcPct val="0"/>
      </a:spcBef>
      <a:spcAft>
        <a:spcPct val="0"/>
      </a:spcAft>
      <a:defRPr sz="2400" kern="1200">
        <a:solidFill>
          <a:schemeClr val="tx1"/>
        </a:solidFill>
        <a:latin typeface="Arial" pitchFamily="-106" charset="0"/>
        <a:ea typeface="ＭＳ Ｐゴシック" pitchFamily="-106" charset="-128"/>
        <a:cs typeface="ＭＳ Ｐゴシック" pitchFamily="-106" charset="-128"/>
      </a:defRPr>
    </a:lvl5pPr>
    <a:lvl6pPr marL="2286000" algn="l" defTabSz="457200" rtl="0" eaLnBrk="1" latinLnBrk="0" hangingPunct="1">
      <a:defRPr sz="2400" kern="1200">
        <a:solidFill>
          <a:schemeClr val="tx1"/>
        </a:solidFill>
        <a:latin typeface="Arial" pitchFamily="-106" charset="0"/>
        <a:ea typeface="ＭＳ Ｐゴシック" pitchFamily="-106" charset="-128"/>
        <a:cs typeface="ＭＳ Ｐゴシック" pitchFamily="-106" charset="-128"/>
      </a:defRPr>
    </a:lvl6pPr>
    <a:lvl7pPr marL="2743200" algn="l" defTabSz="457200" rtl="0" eaLnBrk="1" latinLnBrk="0" hangingPunct="1">
      <a:defRPr sz="2400" kern="1200">
        <a:solidFill>
          <a:schemeClr val="tx1"/>
        </a:solidFill>
        <a:latin typeface="Arial" pitchFamily="-106" charset="0"/>
        <a:ea typeface="ＭＳ Ｐゴシック" pitchFamily="-106" charset="-128"/>
        <a:cs typeface="ＭＳ Ｐゴシック" pitchFamily="-106" charset="-128"/>
      </a:defRPr>
    </a:lvl7pPr>
    <a:lvl8pPr marL="3200400" algn="l" defTabSz="457200" rtl="0" eaLnBrk="1" latinLnBrk="0" hangingPunct="1">
      <a:defRPr sz="2400" kern="1200">
        <a:solidFill>
          <a:schemeClr val="tx1"/>
        </a:solidFill>
        <a:latin typeface="Arial" pitchFamily="-106" charset="0"/>
        <a:ea typeface="ＭＳ Ｐゴシック" pitchFamily="-106" charset="-128"/>
        <a:cs typeface="ＭＳ Ｐゴシック" pitchFamily="-106" charset="-128"/>
      </a:defRPr>
    </a:lvl8pPr>
    <a:lvl9pPr marL="3657600" algn="l" defTabSz="457200" rtl="0" eaLnBrk="1" latinLnBrk="0" hangingPunct="1">
      <a:defRPr sz="2400" kern="1200">
        <a:solidFill>
          <a:schemeClr val="tx1"/>
        </a:solidFill>
        <a:latin typeface="Arial" pitchFamily="-106" charset="0"/>
        <a:ea typeface="ＭＳ Ｐゴシック" pitchFamily="-106" charset="-128"/>
        <a:cs typeface="ＭＳ Ｐゴシック" pitchFamily="-106" charset="-128"/>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CC"/>
    <a:srgbClr val="FFFFFF"/>
    <a:srgbClr val="0C34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6662" autoAdjust="0"/>
    <p:restoredTop sz="94660"/>
  </p:normalViewPr>
  <p:slideViewPr>
    <p:cSldViewPr>
      <p:cViewPr>
        <p:scale>
          <a:sx n="79" d="100"/>
          <a:sy n="79" d="100"/>
        </p:scale>
        <p:origin x="1206"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theme" Target="theme/theme1.xml"/><Relationship Id="rId21" Type="http://schemas.openxmlformats.org/officeDocument/2006/relationships/slide" Target="slides/slide18.xml"/><Relationship Id="rId34" Type="http://schemas.openxmlformats.org/officeDocument/2006/relationships/slide" Target="slides/slide3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8" Type="http://schemas.openxmlformats.org/officeDocument/2006/relationships/slide" Target="slides/slide5.xml"/><Relationship Id="rId3" Type="http://schemas.openxmlformats.org/officeDocument/2006/relationships/slideMaster" Target="slideMasters/slideMaster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2" name="Rectangle 2"/>
          <p:cNvSpPr>
            <a:spLocks noGrp="1" noChangeArrowheads="1"/>
          </p:cNvSpPr>
          <p:nvPr>
            <p:ph type="hdr" sz="quarter"/>
          </p:nvPr>
        </p:nvSpPr>
        <p:spPr bwMode="auto">
          <a:xfrm>
            <a:off x="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200"/>
            </a:lvl1pPr>
          </a:lstStyle>
          <a:p>
            <a:endParaRPr lang="it-IT"/>
          </a:p>
        </p:txBody>
      </p:sp>
      <p:sp>
        <p:nvSpPr>
          <p:cNvPr id="10243" name="Rectangle 3"/>
          <p:cNvSpPr>
            <a:spLocks noGrp="1" noChangeArrowheads="1"/>
          </p:cNvSpPr>
          <p:nvPr>
            <p:ph type="dt" idx="1"/>
          </p:nvPr>
        </p:nvSpPr>
        <p:spPr bwMode="auto">
          <a:xfrm>
            <a:off x="388620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200"/>
            </a:lvl1pPr>
          </a:lstStyle>
          <a:p>
            <a:endParaRPr lang="it-IT"/>
          </a:p>
        </p:txBody>
      </p:sp>
      <p:sp>
        <p:nvSpPr>
          <p:cNvPr id="5120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0245"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10246"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defRPr sz="1200"/>
            </a:lvl1pPr>
          </a:lstStyle>
          <a:p>
            <a:endParaRPr lang="it-IT"/>
          </a:p>
        </p:txBody>
      </p:sp>
      <p:sp>
        <p:nvSpPr>
          <p:cNvPr id="10247"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a:defRPr sz="1200"/>
            </a:lvl1pPr>
          </a:lstStyle>
          <a:p>
            <a:fld id="{037ED74A-B543-9143-B8E4-8D4CA46F99EA}" type="slidenum">
              <a:rPr lang="it-IT"/>
              <a:pPr/>
              <a:t>‹N›</a:t>
            </a:fld>
            <a:endParaRPr lang="it-IT"/>
          </a:p>
        </p:txBody>
      </p:sp>
    </p:spTree>
    <p:extLst>
      <p:ext uri="{BB962C8B-B14F-4D97-AF65-F5344CB8AC3E}">
        <p14:creationId xmlns:p14="http://schemas.microsoft.com/office/powerpoint/2010/main" val="303884860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105" charset="0"/>
        <a:ea typeface="ＭＳ Ｐゴシック" pitchFamily="-105" charset="-128"/>
        <a:cs typeface="ＭＳ Ｐゴシック" pitchFamily="-105" charset="-128"/>
      </a:defRPr>
    </a:lvl1pPr>
    <a:lvl2pPr marL="457200" algn="l" rtl="0" eaLnBrk="0" fontAlgn="base" hangingPunct="0">
      <a:spcBef>
        <a:spcPct val="30000"/>
      </a:spcBef>
      <a:spcAft>
        <a:spcPct val="0"/>
      </a:spcAft>
      <a:defRPr sz="1200" kern="1200">
        <a:solidFill>
          <a:schemeClr val="tx1"/>
        </a:solidFill>
        <a:latin typeface="Arial" pitchFamily="-105" charset="0"/>
        <a:ea typeface="ＭＳ Ｐゴシック" pitchFamily="-105" charset="-128"/>
        <a:cs typeface="+mn-cs"/>
      </a:defRPr>
    </a:lvl2pPr>
    <a:lvl3pPr marL="914400" algn="l" rtl="0" eaLnBrk="0" fontAlgn="base" hangingPunct="0">
      <a:spcBef>
        <a:spcPct val="30000"/>
      </a:spcBef>
      <a:spcAft>
        <a:spcPct val="0"/>
      </a:spcAft>
      <a:defRPr sz="1200" kern="1200">
        <a:solidFill>
          <a:schemeClr val="tx1"/>
        </a:solidFill>
        <a:latin typeface="Arial" pitchFamily="-105" charset="0"/>
        <a:ea typeface="ＭＳ Ｐゴシック" pitchFamily="-105" charset="-128"/>
        <a:cs typeface="+mn-cs"/>
      </a:defRPr>
    </a:lvl3pPr>
    <a:lvl4pPr marL="1371600" algn="l" rtl="0" eaLnBrk="0" fontAlgn="base" hangingPunct="0">
      <a:spcBef>
        <a:spcPct val="30000"/>
      </a:spcBef>
      <a:spcAft>
        <a:spcPct val="0"/>
      </a:spcAft>
      <a:defRPr sz="1200" kern="1200">
        <a:solidFill>
          <a:schemeClr val="tx1"/>
        </a:solidFill>
        <a:latin typeface="Arial" pitchFamily="-105" charset="0"/>
        <a:ea typeface="ＭＳ Ｐゴシック" pitchFamily="-105" charset="-128"/>
        <a:cs typeface="+mn-cs"/>
      </a:defRPr>
    </a:lvl4pPr>
    <a:lvl5pPr marL="1828800" algn="l" rtl="0" eaLnBrk="0" fontAlgn="base" hangingPunct="0">
      <a:spcBef>
        <a:spcPct val="30000"/>
      </a:spcBef>
      <a:spcAft>
        <a:spcPct val="0"/>
      </a:spcAft>
      <a:defRPr sz="1200" kern="1200">
        <a:solidFill>
          <a:schemeClr val="tx1"/>
        </a:solidFill>
        <a:latin typeface="Arial" pitchFamily="-105" charset="0"/>
        <a:ea typeface="ＭＳ Ｐゴシック" pitchFamily="-105"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7650" name="Rectangle 7"/>
          <p:cNvSpPr>
            <a:spLocks noGrp="1" noChangeArrowheads="1"/>
          </p:cNvSpPr>
          <p:nvPr>
            <p:ph type="sldNum" sz="quarter"/>
          </p:nvPr>
        </p:nvSpPr>
        <p:spPr>
          <a:noFill/>
        </p:spPr>
        <p:txBody>
          <a:bodyPr/>
          <a:lstStyle/>
          <a:p>
            <a:pPr>
              <a:buFont typeface="Wingdings" pitchFamily="2" charset="2"/>
              <a:buNone/>
            </a:pPr>
            <a:fld id="{F1937B06-2F96-4EE6-8EA8-79B5FB5A5EA8}" type="slidenum">
              <a:rPr lang="it-IT" smtClean="0">
                <a:latin typeface="Times New Roman" pitchFamily="18" charset="0"/>
                <a:ea typeface="Microsoft YaHei" pitchFamily="34" charset="-122"/>
              </a:rPr>
              <a:pPr>
                <a:buFont typeface="Wingdings" pitchFamily="2" charset="2"/>
                <a:buNone/>
              </a:pPr>
              <a:t>3</a:t>
            </a:fld>
            <a:endParaRPr lang="it-IT" smtClean="0">
              <a:latin typeface="Times New Roman" pitchFamily="18" charset="0"/>
              <a:ea typeface="Microsoft YaHei" pitchFamily="34" charset="-122"/>
            </a:endParaRPr>
          </a:p>
        </p:txBody>
      </p:sp>
      <p:sp>
        <p:nvSpPr>
          <p:cNvPr id="27651" name="Rectangle 1"/>
          <p:cNvSpPr>
            <a:spLocks noGrp="1" noRot="1" noChangeAspect="1" noChangeArrowheads="1" noTextEdit="1"/>
          </p:cNvSpPr>
          <p:nvPr>
            <p:ph type="sldImg"/>
          </p:nvPr>
        </p:nvSpPr>
        <p:spPr>
          <a:xfrm>
            <a:off x="1143000" y="685800"/>
            <a:ext cx="4572000" cy="3429000"/>
          </a:xfrm>
          <a:solidFill>
            <a:srgbClr val="FFFFFF"/>
          </a:solidFill>
          <a:ln/>
        </p:spPr>
      </p:sp>
      <p:sp>
        <p:nvSpPr>
          <p:cNvPr id="27652" name="Rectangle 2"/>
          <p:cNvSpPr>
            <a:spLocks noGrp="1" noChangeArrowheads="1"/>
          </p:cNvSpPr>
          <p:nvPr>
            <p:ph type="body" idx="1"/>
          </p:nvPr>
        </p:nvSpPr>
        <p:spPr>
          <a:xfrm>
            <a:off x="685800" y="4343400"/>
            <a:ext cx="5486400" cy="4114800"/>
          </a:xfrm>
          <a:noFill/>
          <a:ln/>
        </p:spPr>
        <p:txBody>
          <a:bodyPr wrap="none" anchor="ctr"/>
          <a:lstStyle/>
          <a:p>
            <a:pPr eaLnBrk="1" hangingPunct="1">
              <a:spcBef>
                <a:spcPts val="45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it-IT" smtClean="0">
              <a:latin typeface="Calibri" pitchFamily="34" charset="0"/>
              <a:ea typeface="Microsoft YaHei" pitchFamily="34" charset="-122"/>
            </a:endParaRPr>
          </a:p>
        </p:txBody>
      </p:sp>
    </p:spTree>
    <p:extLst>
      <p:ext uri="{BB962C8B-B14F-4D97-AF65-F5344CB8AC3E}">
        <p14:creationId xmlns:p14="http://schemas.microsoft.com/office/powerpoint/2010/main" val="13350540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674" name="Rectangle 7"/>
          <p:cNvSpPr>
            <a:spLocks noGrp="1" noChangeArrowheads="1"/>
          </p:cNvSpPr>
          <p:nvPr>
            <p:ph type="sldNum" sz="quarter"/>
          </p:nvPr>
        </p:nvSpPr>
        <p:spPr>
          <a:noFill/>
        </p:spPr>
        <p:txBody>
          <a:bodyPr/>
          <a:lstStyle/>
          <a:p>
            <a:pPr>
              <a:buFont typeface="Wingdings" pitchFamily="2" charset="2"/>
              <a:buNone/>
            </a:pPr>
            <a:fld id="{34CE73A3-6236-44E0-8D20-DBFF6BB78CF6}" type="slidenum">
              <a:rPr lang="it-IT" smtClean="0">
                <a:latin typeface="Times New Roman" pitchFamily="18" charset="0"/>
                <a:ea typeface="Microsoft YaHei" pitchFamily="34" charset="-122"/>
              </a:rPr>
              <a:pPr>
                <a:buFont typeface="Wingdings" pitchFamily="2" charset="2"/>
                <a:buNone/>
              </a:pPr>
              <a:t>11</a:t>
            </a:fld>
            <a:endParaRPr lang="it-IT" smtClean="0">
              <a:latin typeface="Times New Roman" pitchFamily="18" charset="0"/>
              <a:ea typeface="Microsoft YaHei" pitchFamily="34" charset="-122"/>
            </a:endParaRPr>
          </a:p>
        </p:txBody>
      </p:sp>
      <p:sp>
        <p:nvSpPr>
          <p:cNvPr id="28675" name="Rectangle 1"/>
          <p:cNvSpPr>
            <a:spLocks noGrp="1" noRot="1" noChangeAspect="1" noChangeArrowheads="1" noTextEdit="1"/>
          </p:cNvSpPr>
          <p:nvPr>
            <p:ph type="sldImg"/>
          </p:nvPr>
        </p:nvSpPr>
        <p:spPr>
          <a:xfrm>
            <a:off x="1143000" y="685800"/>
            <a:ext cx="4572000" cy="3429000"/>
          </a:xfrm>
          <a:solidFill>
            <a:srgbClr val="FFFFFF"/>
          </a:solidFill>
          <a:ln/>
        </p:spPr>
      </p:sp>
      <p:sp>
        <p:nvSpPr>
          <p:cNvPr id="28676" name="Rectangle 2"/>
          <p:cNvSpPr>
            <a:spLocks noGrp="1" noChangeArrowheads="1"/>
          </p:cNvSpPr>
          <p:nvPr>
            <p:ph type="body" idx="1"/>
          </p:nvPr>
        </p:nvSpPr>
        <p:spPr>
          <a:xfrm>
            <a:off x="685800" y="4343400"/>
            <a:ext cx="5486400" cy="4114800"/>
          </a:xfrm>
          <a:noFill/>
          <a:ln/>
        </p:spPr>
        <p:txBody>
          <a:bodyPr wrap="none" anchor="ctr"/>
          <a:lstStyle/>
          <a:p>
            <a:pPr eaLnBrk="1" hangingPunct="1">
              <a:spcBef>
                <a:spcPts val="45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it-IT" smtClean="0">
              <a:latin typeface="Calibri" pitchFamily="34" charset="0"/>
              <a:ea typeface="Microsoft YaHei" pitchFamily="34" charset="-122"/>
            </a:endParaRPr>
          </a:p>
        </p:txBody>
      </p:sp>
    </p:spTree>
    <p:extLst>
      <p:ext uri="{BB962C8B-B14F-4D97-AF65-F5344CB8AC3E}">
        <p14:creationId xmlns:p14="http://schemas.microsoft.com/office/powerpoint/2010/main" val="40937666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674" name="Rectangle 7"/>
          <p:cNvSpPr>
            <a:spLocks noGrp="1" noChangeArrowheads="1"/>
          </p:cNvSpPr>
          <p:nvPr>
            <p:ph type="sldNum" sz="quarter"/>
          </p:nvPr>
        </p:nvSpPr>
        <p:spPr>
          <a:noFill/>
        </p:spPr>
        <p:txBody>
          <a:bodyPr/>
          <a:lstStyle/>
          <a:p>
            <a:pPr>
              <a:buFont typeface="Wingdings" pitchFamily="2" charset="2"/>
              <a:buNone/>
            </a:pPr>
            <a:fld id="{34CE73A3-6236-44E0-8D20-DBFF6BB78CF6}" type="slidenum">
              <a:rPr lang="it-IT" smtClean="0">
                <a:latin typeface="Times New Roman" pitchFamily="18" charset="0"/>
                <a:ea typeface="Microsoft YaHei" pitchFamily="34" charset="-122"/>
              </a:rPr>
              <a:pPr>
                <a:buFont typeface="Wingdings" pitchFamily="2" charset="2"/>
                <a:buNone/>
              </a:pPr>
              <a:t>12</a:t>
            </a:fld>
            <a:endParaRPr lang="it-IT" smtClean="0">
              <a:latin typeface="Times New Roman" pitchFamily="18" charset="0"/>
              <a:ea typeface="Microsoft YaHei" pitchFamily="34" charset="-122"/>
            </a:endParaRPr>
          </a:p>
        </p:txBody>
      </p:sp>
      <p:sp>
        <p:nvSpPr>
          <p:cNvPr id="28675" name="Rectangle 1"/>
          <p:cNvSpPr>
            <a:spLocks noGrp="1" noRot="1" noChangeAspect="1" noChangeArrowheads="1" noTextEdit="1"/>
          </p:cNvSpPr>
          <p:nvPr>
            <p:ph type="sldImg"/>
          </p:nvPr>
        </p:nvSpPr>
        <p:spPr>
          <a:xfrm>
            <a:off x="1143000" y="685800"/>
            <a:ext cx="4572000" cy="3429000"/>
          </a:xfrm>
          <a:solidFill>
            <a:srgbClr val="FFFFFF"/>
          </a:solidFill>
          <a:ln/>
        </p:spPr>
      </p:sp>
      <p:sp>
        <p:nvSpPr>
          <p:cNvPr id="28676" name="Rectangle 2"/>
          <p:cNvSpPr>
            <a:spLocks noGrp="1" noChangeArrowheads="1"/>
          </p:cNvSpPr>
          <p:nvPr>
            <p:ph type="body" idx="1"/>
          </p:nvPr>
        </p:nvSpPr>
        <p:spPr>
          <a:xfrm>
            <a:off x="685800" y="4343400"/>
            <a:ext cx="5486400" cy="4114800"/>
          </a:xfrm>
          <a:noFill/>
          <a:ln/>
        </p:spPr>
        <p:txBody>
          <a:bodyPr wrap="none" anchor="ctr"/>
          <a:lstStyle/>
          <a:p>
            <a:pPr eaLnBrk="1" hangingPunct="1">
              <a:spcBef>
                <a:spcPts val="45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it-IT" smtClean="0">
              <a:latin typeface="Calibri" pitchFamily="34" charset="0"/>
              <a:ea typeface="Microsoft YaHei" pitchFamily="34" charset="-122"/>
            </a:endParaRPr>
          </a:p>
        </p:txBody>
      </p:sp>
    </p:spTree>
    <p:extLst>
      <p:ext uri="{BB962C8B-B14F-4D97-AF65-F5344CB8AC3E}">
        <p14:creationId xmlns:p14="http://schemas.microsoft.com/office/powerpoint/2010/main" val="18896692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698" name="Rectangle 7"/>
          <p:cNvSpPr>
            <a:spLocks noGrp="1" noChangeArrowheads="1"/>
          </p:cNvSpPr>
          <p:nvPr>
            <p:ph type="sldNum" sz="quarter"/>
          </p:nvPr>
        </p:nvSpPr>
        <p:spPr>
          <a:noFill/>
        </p:spPr>
        <p:txBody>
          <a:bodyPr/>
          <a:lstStyle/>
          <a:p>
            <a:pPr>
              <a:buFont typeface="Wingdings" pitchFamily="2" charset="2"/>
              <a:buNone/>
            </a:pPr>
            <a:fld id="{D9042EB4-0C13-4FED-867A-844F27468E78}" type="slidenum">
              <a:rPr lang="it-IT" smtClean="0">
                <a:latin typeface="Times New Roman" pitchFamily="18" charset="0"/>
                <a:ea typeface="Microsoft YaHei" pitchFamily="34" charset="-122"/>
              </a:rPr>
              <a:pPr>
                <a:buFont typeface="Wingdings" pitchFamily="2" charset="2"/>
                <a:buNone/>
              </a:pPr>
              <a:t>14</a:t>
            </a:fld>
            <a:endParaRPr lang="it-IT" smtClean="0">
              <a:latin typeface="Times New Roman" pitchFamily="18" charset="0"/>
              <a:ea typeface="Microsoft YaHei" pitchFamily="34" charset="-122"/>
            </a:endParaRPr>
          </a:p>
        </p:txBody>
      </p:sp>
      <p:sp>
        <p:nvSpPr>
          <p:cNvPr id="29699" name="Rectangle 1"/>
          <p:cNvSpPr>
            <a:spLocks noGrp="1" noRot="1" noChangeAspect="1" noChangeArrowheads="1" noTextEdit="1"/>
          </p:cNvSpPr>
          <p:nvPr>
            <p:ph type="sldImg"/>
          </p:nvPr>
        </p:nvSpPr>
        <p:spPr>
          <a:xfrm>
            <a:off x="1143000" y="685800"/>
            <a:ext cx="4572000" cy="3429000"/>
          </a:xfrm>
          <a:solidFill>
            <a:srgbClr val="FFFFFF"/>
          </a:solidFill>
          <a:ln/>
        </p:spPr>
      </p:sp>
      <p:sp>
        <p:nvSpPr>
          <p:cNvPr id="29700" name="Rectangle 2"/>
          <p:cNvSpPr>
            <a:spLocks noGrp="1" noChangeArrowheads="1"/>
          </p:cNvSpPr>
          <p:nvPr>
            <p:ph type="body" idx="1"/>
          </p:nvPr>
        </p:nvSpPr>
        <p:spPr>
          <a:xfrm>
            <a:off x="685800" y="4343400"/>
            <a:ext cx="5486400" cy="4114800"/>
          </a:xfrm>
          <a:noFill/>
          <a:ln/>
        </p:spPr>
        <p:txBody>
          <a:bodyPr wrap="none" anchor="ctr"/>
          <a:lstStyle/>
          <a:p>
            <a:pPr eaLnBrk="1" hangingPunct="1">
              <a:spcBef>
                <a:spcPts val="45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it-IT" smtClean="0">
              <a:latin typeface="Calibri" pitchFamily="34" charset="0"/>
              <a:ea typeface="Microsoft YaHei" pitchFamily="34" charset="-122"/>
            </a:endParaRPr>
          </a:p>
        </p:txBody>
      </p:sp>
    </p:spTree>
    <p:extLst>
      <p:ext uri="{BB962C8B-B14F-4D97-AF65-F5344CB8AC3E}">
        <p14:creationId xmlns:p14="http://schemas.microsoft.com/office/powerpoint/2010/main" val="36938940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Rot="1" noChangeAspect="1" noChangeArrowheads="1" noTextEdit="1"/>
          </p:cNvSpPr>
          <p:nvPr>
            <p:ph type="sldImg"/>
          </p:nvPr>
        </p:nvSpPr>
        <p:spPr>
          <a:ln/>
        </p:spPr>
      </p:sp>
      <p:sp>
        <p:nvSpPr>
          <p:cNvPr id="31747" name="Rectangle 3"/>
          <p:cNvSpPr>
            <a:spLocks noGrp="1" noChangeArrowheads="1"/>
          </p:cNvSpPr>
          <p:nvPr>
            <p:ph type="body" idx="1"/>
          </p:nvPr>
        </p:nvSpPr>
        <p:spPr>
          <a:noFill/>
          <a:ln/>
        </p:spPr>
        <p:txBody>
          <a:bodyPr/>
          <a:lstStyle/>
          <a:p>
            <a:pPr eaLnBrk="1" hangingPunct="1"/>
            <a:endParaRPr lang="it-IT" smtClean="0">
              <a:latin typeface="Calibri" pitchFamily="32" charset="0"/>
            </a:endParaRPr>
          </a:p>
        </p:txBody>
      </p:sp>
    </p:spTree>
    <p:extLst>
      <p:ext uri="{BB962C8B-B14F-4D97-AF65-F5344CB8AC3E}">
        <p14:creationId xmlns:p14="http://schemas.microsoft.com/office/powerpoint/2010/main" val="6494006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8914" name="Rectangle 7"/>
          <p:cNvSpPr>
            <a:spLocks noGrp="1" noChangeArrowheads="1"/>
          </p:cNvSpPr>
          <p:nvPr>
            <p:ph type="sldNum" sz="quarter"/>
          </p:nvPr>
        </p:nvSpPr>
        <p:spPr>
          <a:noFill/>
        </p:spPr>
        <p:txBody>
          <a:bodyPr/>
          <a:lstStyle/>
          <a:p>
            <a:pPr>
              <a:buFont typeface="Wingdings" pitchFamily="2" charset="2"/>
              <a:buNone/>
            </a:pPr>
            <a:fld id="{C917934F-9316-484C-B3CC-0626747A6A62}" type="slidenum">
              <a:rPr lang="it-IT" smtClean="0">
                <a:latin typeface="Times New Roman" pitchFamily="18" charset="0"/>
                <a:ea typeface="Microsoft YaHei" pitchFamily="34" charset="-122"/>
              </a:rPr>
              <a:pPr>
                <a:buFont typeface="Wingdings" pitchFamily="2" charset="2"/>
                <a:buNone/>
              </a:pPr>
              <a:t>30</a:t>
            </a:fld>
            <a:endParaRPr lang="it-IT" smtClean="0">
              <a:latin typeface="Times New Roman" pitchFamily="18" charset="0"/>
              <a:ea typeface="Microsoft YaHei" pitchFamily="34" charset="-122"/>
            </a:endParaRPr>
          </a:p>
        </p:txBody>
      </p:sp>
      <p:sp>
        <p:nvSpPr>
          <p:cNvPr id="38915" name="Rectangle 1"/>
          <p:cNvSpPr>
            <a:spLocks noGrp="1" noRot="1" noChangeAspect="1" noChangeArrowheads="1" noTextEdit="1"/>
          </p:cNvSpPr>
          <p:nvPr>
            <p:ph type="sldImg"/>
          </p:nvPr>
        </p:nvSpPr>
        <p:spPr>
          <a:xfrm>
            <a:off x="1143000" y="685800"/>
            <a:ext cx="4572000" cy="3429000"/>
          </a:xfrm>
          <a:solidFill>
            <a:srgbClr val="FFFFFF"/>
          </a:solidFill>
          <a:ln/>
        </p:spPr>
      </p:sp>
      <p:sp>
        <p:nvSpPr>
          <p:cNvPr id="38916" name="Rectangle 2"/>
          <p:cNvSpPr>
            <a:spLocks noGrp="1" noChangeArrowheads="1"/>
          </p:cNvSpPr>
          <p:nvPr>
            <p:ph type="body" idx="1"/>
          </p:nvPr>
        </p:nvSpPr>
        <p:spPr>
          <a:xfrm>
            <a:off x="685800" y="4343400"/>
            <a:ext cx="5486400" cy="4114800"/>
          </a:xfrm>
          <a:noFill/>
          <a:ln/>
        </p:spPr>
        <p:txBody>
          <a:bodyPr wrap="none" anchor="ctr"/>
          <a:lstStyle/>
          <a:p>
            <a:pPr eaLnBrk="1" hangingPunct="1">
              <a:spcBef>
                <a:spcPts val="45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it-IT" smtClean="0">
              <a:latin typeface="Calibri" pitchFamily="34" charset="0"/>
              <a:ea typeface="Microsoft YaHei" pitchFamily="34" charset="-122"/>
            </a:endParaRPr>
          </a:p>
        </p:txBody>
      </p:sp>
    </p:spTree>
    <p:extLst>
      <p:ext uri="{BB962C8B-B14F-4D97-AF65-F5344CB8AC3E}">
        <p14:creationId xmlns:p14="http://schemas.microsoft.com/office/powerpoint/2010/main" val="16946310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9938" name="Rectangle 7"/>
          <p:cNvSpPr>
            <a:spLocks noGrp="1" noChangeArrowheads="1"/>
          </p:cNvSpPr>
          <p:nvPr>
            <p:ph type="sldNum" sz="quarter"/>
          </p:nvPr>
        </p:nvSpPr>
        <p:spPr>
          <a:noFill/>
        </p:spPr>
        <p:txBody>
          <a:bodyPr/>
          <a:lstStyle/>
          <a:p>
            <a:pPr>
              <a:buFont typeface="Wingdings" pitchFamily="2" charset="2"/>
              <a:buNone/>
            </a:pPr>
            <a:fld id="{04578684-FC22-43CF-91E4-5941CFEACC71}" type="slidenum">
              <a:rPr lang="it-IT" smtClean="0">
                <a:latin typeface="Times New Roman" pitchFamily="18" charset="0"/>
                <a:ea typeface="Microsoft YaHei" pitchFamily="34" charset="-122"/>
              </a:rPr>
              <a:pPr>
                <a:buFont typeface="Wingdings" pitchFamily="2" charset="2"/>
                <a:buNone/>
              </a:pPr>
              <a:t>31</a:t>
            </a:fld>
            <a:endParaRPr lang="it-IT" smtClean="0">
              <a:latin typeface="Times New Roman" pitchFamily="18" charset="0"/>
              <a:ea typeface="Microsoft YaHei" pitchFamily="34" charset="-122"/>
            </a:endParaRPr>
          </a:p>
        </p:txBody>
      </p:sp>
      <p:sp>
        <p:nvSpPr>
          <p:cNvPr id="39939" name="Rectangle 1"/>
          <p:cNvSpPr>
            <a:spLocks noGrp="1" noRot="1" noChangeAspect="1" noChangeArrowheads="1" noTextEdit="1"/>
          </p:cNvSpPr>
          <p:nvPr>
            <p:ph type="sldImg"/>
          </p:nvPr>
        </p:nvSpPr>
        <p:spPr>
          <a:xfrm>
            <a:off x="1143000" y="685800"/>
            <a:ext cx="4572000" cy="3429000"/>
          </a:xfrm>
          <a:solidFill>
            <a:srgbClr val="FFFFFF"/>
          </a:solidFill>
          <a:ln/>
        </p:spPr>
      </p:sp>
      <p:sp>
        <p:nvSpPr>
          <p:cNvPr id="39940" name="Rectangle 2"/>
          <p:cNvSpPr>
            <a:spLocks noGrp="1" noChangeArrowheads="1"/>
          </p:cNvSpPr>
          <p:nvPr>
            <p:ph type="body" idx="1"/>
          </p:nvPr>
        </p:nvSpPr>
        <p:spPr>
          <a:xfrm>
            <a:off x="685800" y="4343400"/>
            <a:ext cx="5486400" cy="4114800"/>
          </a:xfrm>
          <a:noFill/>
          <a:ln/>
        </p:spPr>
        <p:txBody>
          <a:bodyPr wrap="none" anchor="ctr"/>
          <a:lstStyle/>
          <a:p>
            <a:pPr eaLnBrk="1" hangingPunct="1">
              <a:spcBef>
                <a:spcPts val="45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it-IT" smtClean="0">
              <a:latin typeface="Calibri" pitchFamily="34" charset="0"/>
              <a:ea typeface="Microsoft YaHei" pitchFamily="34" charset="-122"/>
            </a:endParaRPr>
          </a:p>
        </p:txBody>
      </p:sp>
    </p:spTree>
    <p:extLst>
      <p:ext uri="{BB962C8B-B14F-4D97-AF65-F5344CB8AC3E}">
        <p14:creationId xmlns:p14="http://schemas.microsoft.com/office/powerpoint/2010/main" val="26689625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62" name="Rectangle 7"/>
          <p:cNvSpPr>
            <a:spLocks noGrp="1" noChangeArrowheads="1"/>
          </p:cNvSpPr>
          <p:nvPr>
            <p:ph type="sldNum" sz="quarter"/>
          </p:nvPr>
        </p:nvSpPr>
        <p:spPr>
          <a:noFill/>
        </p:spPr>
        <p:txBody>
          <a:bodyPr/>
          <a:lstStyle/>
          <a:p>
            <a:pPr>
              <a:buFont typeface="Wingdings" pitchFamily="2" charset="2"/>
              <a:buNone/>
            </a:pPr>
            <a:fld id="{739CE826-9E79-4698-BD29-6A21282CD9EE}" type="slidenum">
              <a:rPr lang="it-IT" smtClean="0">
                <a:latin typeface="Times New Roman" pitchFamily="18" charset="0"/>
                <a:ea typeface="Microsoft YaHei" pitchFamily="34" charset="-122"/>
              </a:rPr>
              <a:pPr>
                <a:buFont typeface="Wingdings" pitchFamily="2" charset="2"/>
                <a:buNone/>
              </a:pPr>
              <a:t>32</a:t>
            </a:fld>
            <a:endParaRPr lang="it-IT" smtClean="0">
              <a:latin typeface="Times New Roman" pitchFamily="18" charset="0"/>
              <a:ea typeface="Microsoft YaHei" pitchFamily="34" charset="-122"/>
            </a:endParaRPr>
          </a:p>
        </p:txBody>
      </p:sp>
      <p:sp>
        <p:nvSpPr>
          <p:cNvPr id="40963" name="Rectangle 1"/>
          <p:cNvSpPr>
            <a:spLocks noGrp="1" noRot="1" noChangeAspect="1" noChangeArrowheads="1" noTextEdit="1"/>
          </p:cNvSpPr>
          <p:nvPr>
            <p:ph type="sldImg"/>
          </p:nvPr>
        </p:nvSpPr>
        <p:spPr>
          <a:xfrm>
            <a:off x="1143000" y="685800"/>
            <a:ext cx="4572000" cy="3429000"/>
          </a:xfrm>
          <a:solidFill>
            <a:srgbClr val="FFFFFF"/>
          </a:solidFill>
          <a:ln/>
        </p:spPr>
      </p:sp>
      <p:sp>
        <p:nvSpPr>
          <p:cNvPr id="40964" name="Rectangle 2"/>
          <p:cNvSpPr>
            <a:spLocks noGrp="1" noChangeArrowheads="1"/>
          </p:cNvSpPr>
          <p:nvPr>
            <p:ph type="body" idx="1"/>
          </p:nvPr>
        </p:nvSpPr>
        <p:spPr>
          <a:xfrm>
            <a:off x="685800" y="4343400"/>
            <a:ext cx="5486400" cy="4114800"/>
          </a:xfrm>
          <a:noFill/>
          <a:ln/>
        </p:spPr>
        <p:txBody>
          <a:bodyPr wrap="none" anchor="ctr"/>
          <a:lstStyle/>
          <a:p>
            <a:pPr eaLnBrk="1" hangingPunct="1">
              <a:spcBef>
                <a:spcPts val="450"/>
              </a:spcBef>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it-IT" smtClean="0">
              <a:latin typeface="Calibri" pitchFamily="34" charset="0"/>
              <a:ea typeface="Microsoft YaHei" pitchFamily="34" charset="-122"/>
            </a:endParaRPr>
          </a:p>
        </p:txBody>
      </p:sp>
    </p:spTree>
    <p:extLst>
      <p:ext uri="{BB962C8B-B14F-4D97-AF65-F5344CB8AC3E}">
        <p14:creationId xmlns:p14="http://schemas.microsoft.com/office/powerpoint/2010/main" val="35353305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4" name="Immagine 3" descr="PPT_ScienzeSocialiPolitiche-01.png"/>
          <p:cNvPicPr>
            <a:picLocks noChangeAspect="1"/>
          </p:cNvPicPr>
          <p:nvPr userDrawn="1"/>
        </p:nvPicPr>
        <p:blipFill>
          <a:blip r:embed="rId3"/>
          <a:srcRect/>
          <a:stretch>
            <a:fillRect/>
          </a:stretch>
        </p:blipFill>
        <p:spPr bwMode="auto">
          <a:xfrm>
            <a:off x="0" y="609600"/>
            <a:ext cx="9144000" cy="1620838"/>
          </a:xfrm>
          <a:prstGeom prst="rect">
            <a:avLst/>
          </a:prstGeom>
          <a:noFill/>
          <a:ln w="9525">
            <a:noFill/>
            <a:miter lim="800000"/>
            <a:headEnd/>
            <a:tailEnd/>
          </a:ln>
        </p:spPr>
      </p:pic>
      <p:sp>
        <p:nvSpPr>
          <p:cNvPr id="4098" name="Rectangle 2"/>
          <p:cNvSpPr>
            <a:spLocks noGrp="1" noChangeArrowheads="1"/>
          </p:cNvSpPr>
          <p:nvPr>
            <p:ph type="ctrTitle"/>
          </p:nvPr>
        </p:nvSpPr>
        <p:spPr>
          <a:xfrm>
            <a:off x="2552700" y="3184525"/>
            <a:ext cx="6438900" cy="641350"/>
          </a:xfrm>
        </p:spPr>
        <p:txBody>
          <a:bodyPr/>
          <a:lstStyle>
            <a:lvl1pPr>
              <a:defRPr/>
            </a:lvl1pPr>
          </a:lstStyle>
          <a:p>
            <a:r>
              <a:rPr lang="it-IT"/>
              <a:t>Fare clic per modificare stile</a:t>
            </a:r>
          </a:p>
        </p:txBody>
      </p:sp>
      <p:sp>
        <p:nvSpPr>
          <p:cNvPr id="4099" name="Rectangle 3"/>
          <p:cNvSpPr>
            <a:spLocks noGrp="1" noChangeArrowheads="1"/>
          </p:cNvSpPr>
          <p:nvPr>
            <p:ph type="subTitle" idx="1"/>
          </p:nvPr>
        </p:nvSpPr>
        <p:spPr>
          <a:xfrm>
            <a:off x="2565400" y="2743200"/>
            <a:ext cx="6883400" cy="419100"/>
          </a:xfrm>
        </p:spPr>
        <p:txBody>
          <a:bodyPr/>
          <a:lstStyle>
            <a:lvl1pPr marL="0" indent="0">
              <a:defRPr/>
            </a:lvl1pPr>
          </a:lstStyle>
          <a:p>
            <a:r>
              <a:rPr lang="it-IT"/>
              <a:t>Fare clic per modificare lo stile del sottotitolo dello schema</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testo verticale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olo verticale e testo">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396288" y="2336800"/>
            <a:ext cx="1947862" cy="3454400"/>
          </a:xfrm>
        </p:spPr>
        <p:txBody>
          <a:bodyPr vert="eaVert"/>
          <a:lstStyle/>
          <a:p>
            <a:r>
              <a:rPr lang="it-IT"/>
              <a:t>Fare clic per modificare stile</a:t>
            </a:r>
          </a:p>
        </p:txBody>
      </p:sp>
      <p:sp>
        <p:nvSpPr>
          <p:cNvPr id="3" name="Segnaposto testo verticale 2"/>
          <p:cNvSpPr>
            <a:spLocks noGrp="1"/>
          </p:cNvSpPr>
          <p:nvPr>
            <p:ph type="body" orient="vert" idx="1"/>
          </p:nvPr>
        </p:nvSpPr>
        <p:spPr>
          <a:xfrm>
            <a:off x="2552700" y="2336800"/>
            <a:ext cx="5691188" cy="3454400"/>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685800" y="2130425"/>
            <a:ext cx="7772400" cy="1470025"/>
          </a:xfrm>
          <a:prstGeom prst="rect">
            <a:avLst/>
          </a:prstGeom>
        </p:spPr>
        <p:txBody>
          <a:bodyPr/>
          <a:lstStyle>
            <a:lvl1pPr>
              <a:defRPr b="1" i="0">
                <a:latin typeface="Trebuchet MS"/>
                <a:cs typeface="Trebuchet MS"/>
              </a:defRPr>
            </a:lvl1pPr>
          </a:lstStyle>
          <a:p>
            <a:r>
              <a:rPr lang="it-IT"/>
              <a:t>Fare clic per modificare stile</a:t>
            </a:r>
          </a:p>
        </p:txBody>
      </p:sp>
      <p:sp>
        <p:nvSpPr>
          <p:cNvPr id="3" name="Sottotitolo 2"/>
          <p:cNvSpPr>
            <a:spLocks noGrp="1"/>
          </p:cNvSpPr>
          <p:nvPr>
            <p:ph type="subTitle" idx="1"/>
          </p:nvPr>
        </p:nvSpPr>
        <p:spPr>
          <a:xfrm>
            <a:off x="1371600" y="3886200"/>
            <a:ext cx="6400800" cy="1752600"/>
          </a:xfrm>
          <a:prstGeom prst="rect">
            <a:avLst/>
          </a:prstGeom>
        </p:spPr>
        <p:txBody>
          <a:bodyPr/>
          <a:lstStyle>
            <a:lvl1pPr marL="0" indent="0" algn="ctr">
              <a:buNone/>
              <a:defRPr b="0" i="0">
                <a:solidFill>
                  <a:schemeClr val="tx1">
                    <a:tint val="75000"/>
                  </a:schemeClr>
                </a:solidFill>
                <a:latin typeface="Trebuchet MS"/>
                <a:cs typeface="Trebuchet M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a:t>Fare clic per modificare stile</a:t>
            </a:r>
          </a:p>
        </p:txBody>
      </p:sp>
      <p:sp>
        <p:nvSpPr>
          <p:cNvPr id="3" name="Segnaposto contenuto 2"/>
          <p:cNvSpPr>
            <a:spLocks noGrp="1"/>
          </p:cNvSpPr>
          <p:nvPr>
            <p:ph idx="1"/>
          </p:nvPr>
        </p:nvSpPr>
        <p:spPr>
          <a:xfrm>
            <a:off x="457200" y="1600200"/>
            <a:ext cx="8229600" cy="4525963"/>
          </a:xfrm>
          <a:prstGeom prst="rect">
            <a:avLst/>
          </a:prstGeo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it-IT"/>
              <a:t>Fare clic per modificare stile</a:t>
            </a:r>
          </a:p>
        </p:txBody>
      </p:sp>
      <p:sp>
        <p:nvSpPr>
          <p:cNvPr id="3" name="Segnaposto testo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Contenuto 2">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a:t>Fare clic per modificare stile</a:t>
            </a:r>
          </a:p>
        </p:txBody>
      </p:sp>
      <p:sp>
        <p:nvSpPr>
          <p:cNvPr id="3" name="Segnaposto contenuto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lvl1pPr>
              <a:defRPr/>
            </a:lvl1pPr>
          </a:lstStyle>
          <a:p>
            <a:r>
              <a:rPr lang="it-IT"/>
              <a:t>Fare clic per modificare stile</a:t>
            </a:r>
          </a:p>
        </p:txBody>
      </p:sp>
      <p:sp>
        <p:nvSpPr>
          <p:cNvPr id="3" name="Segnaposto testo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a:t>Fare clic per modificare stile</a:t>
            </a: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uoto">
    <p:spTree>
      <p:nvGrpSpPr>
        <p:cNvPr id="1" name=""/>
        <p:cNvGrpSpPr/>
        <p:nvPr/>
      </p:nvGrpSpPr>
      <p:grpSpPr>
        <a:xfrm>
          <a:off x="0" y="0"/>
          <a:ext cx="0" cy="0"/>
          <a:chOff x="0" y="0"/>
          <a:chExt cx="0" cy="0"/>
        </a:xfrm>
      </p:grpSpPr>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a:prstGeom prst="rect">
            <a:avLst/>
          </a:prstGeom>
        </p:spPr>
        <p:txBody>
          <a:bodyPr anchor="b"/>
          <a:lstStyle>
            <a:lvl1pPr algn="l">
              <a:defRPr sz="2000" b="1"/>
            </a:lvl1pPr>
          </a:lstStyle>
          <a:p>
            <a:r>
              <a:rPr lang="it-IT"/>
              <a:t>Fare clic per modificare stile</a:t>
            </a:r>
          </a:p>
        </p:txBody>
      </p:sp>
      <p:sp>
        <p:nvSpPr>
          <p:cNvPr id="3" name="Segnaposto contenuto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contenuto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a:prstGeom prst="rect">
            <a:avLst/>
          </a:prstGeom>
        </p:spPr>
        <p:txBody>
          <a:bodyPr anchor="b"/>
          <a:lstStyle>
            <a:lvl1pPr algn="l">
              <a:defRPr sz="2000" b="1"/>
            </a:lvl1pPr>
          </a:lstStyle>
          <a:p>
            <a:r>
              <a:rPr lang="it-IT"/>
              <a:t>Fare clic per modificare stile</a:t>
            </a:r>
          </a:p>
        </p:txBody>
      </p:sp>
      <p:sp>
        <p:nvSpPr>
          <p:cNvPr id="3" name="Segnaposto immagine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smtClean="0"/>
          </a:p>
        </p:txBody>
      </p:sp>
      <p:sp>
        <p:nvSpPr>
          <p:cNvPr id="4" name="Segnaposto testo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a:t>Fare clic per modificare stile</a:t>
            </a:r>
          </a:p>
        </p:txBody>
      </p:sp>
      <p:sp>
        <p:nvSpPr>
          <p:cNvPr id="3" name="Segnaposto testo verticale 2"/>
          <p:cNvSpPr>
            <a:spLocks noGrp="1"/>
          </p:cNvSpPr>
          <p:nvPr>
            <p:ph type="body" orient="vert" idx="1"/>
          </p:nvPr>
        </p:nvSpPr>
        <p:spPr>
          <a:xfrm>
            <a:off x="457200" y="1600200"/>
            <a:ext cx="8229600" cy="4525963"/>
          </a:xfrm>
          <a:prstGeom prst="rect">
            <a:avLst/>
          </a:prstGeo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tolo verticale e testo">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6629400" y="274638"/>
            <a:ext cx="2057400" cy="5851525"/>
          </a:xfrm>
          <a:prstGeom prst="rect">
            <a:avLst/>
          </a:prstGeom>
        </p:spPr>
        <p:txBody>
          <a:bodyPr vert="eaVert"/>
          <a:lstStyle/>
          <a:p>
            <a:r>
              <a:rPr lang="it-IT"/>
              <a:t>Fare clic per modificare stile</a:t>
            </a:r>
          </a:p>
        </p:txBody>
      </p:sp>
      <p:sp>
        <p:nvSpPr>
          <p:cNvPr id="3" name="Segnaposto testo verticale 2"/>
          <p:cNvSpPr>
            <a:spLocks noGrp="1"/>
          </p:cNvSpPr>
          <p:nvPr>
            <p:ph type="body" orient="vert" idx="1"/>
          </p:nvPr>
        </p:nvSpPr>
        <p:spPr>
          <a:xfrm>
            <a:off x="457200" y="274638"/>
            <a:ext cx="6019800" cy="5851525"/>
          </a:xfrm>
          <a:prstGeom prst="rect">
            <a:avLst/>
          </a:prstGeo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Diapositiva titolo">
    <p:spTree>
      <p:nvGrpSpPr>
        <p:cNvPr id="1" name=""/>
        <p:cNvGrpSpPr/>
        <p:nvPr/>
      </p:nvGrpSpPr>
      <p:grpSpPr>
        <a:xfrm>
          <a:off x="0" y="0"/>
          <a:ext cx="0" cy="0"/>
          <a:chOff x="0" y="0"/>
          <a:chExt cx="0" cy="0"/>
        </a:xfrm>
      </p:grpSpPr>
      <p:sp>
        <p:nvSpPr>
          <p:cNvPr id="3" name="Sottotitolo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a:t>Fare clic per modificare stile</a:t>
            </a:r>
          </a:p>
        </p:txBody>
      </p:sp>
      <p:sp>
        <p:nvSpPr>
          <p:cNvPr id="3" name="Segnaposto contenuto 2"/>
          <p:cNvSpPr>
            <a:spLocks noGrp="1"/>
          </p:cNvSpPr>
          <p:nvPr>
            <p:ph idx="1"/>
          </p:nvPr>
        </p:nvSpPr>
        <p:spPr>
          <a:xfrm>
            <a:off x="457200" y="1600200"/>
            <a:ext cx="8229600" cy="4525963"/>
          </a:xfrm>
          <a:prstGeom prst="rect">
            <a:avLst/>
          </a:prstGeo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it-IT"/>
              <a:t>Fare clic per modificare stile</a:t>
            </a:r>
          </a:p>
        </p:txBody>
      </p:sp>
      <p:sp>
        <p:nvSpPr>
          <p:cNvPr id="3" name="Segnaposto testo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Contenuto 2">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a:t>Fare clic per modificare stile</a:t>
            </a:r>
          </a:p>
        </p:txBody>
      </p:sp>
      <p:sp>
        <p:nvSpPr>
          <p:cNvPr id="3" name="Segnaposto contenuto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lvl1pPr>
              <a:defRPr/>
            </a:lvl1pPr>
          </a:lstStyle>
          <a:p>
            <a:r>
              <a:rPr lang="it-IT"/>
              <a:t>Fare clic per modificare stile</a:t>
            </a:r>
          </a:p>
        </p:txBody>
      </p:sp>
      <p:sp>
        <p:nvSpPr>
          <p:cNvPr id="3" name="Segnaposto testo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a:t>Fare clic per modificare stile</a:t>
            </a: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Vuoto">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722313" y="4406900"/>
            <a:ext cx="7772400" cy="1362075"/>
          </a:xfrm>
        </p:spPr>
        <p:txBody>
          <a:bodyPr anchor="t"/>
          <a:lstStyle>
            <a:lvl1pPr algn="l">
              <a:defRPr sz="4000" b="1" cap="all"/>
            </a:lvl1pPr>
          </a:lstStyle>
          <a:p>
            <a:r>
              <a:rPr lang="it-IT"/>
              <a:t>Fare clic per modificare stile</a:t>
            </a:r>
          </a:p>
        </p:txBody>
      </p:sp>
      <p:sp>
        <p:nvSpPr>
          <p:cNvPr id="3" name="Segnaposto testo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it-IT"/>
              <a:t>Fare clic per modificare gli stili del testo dello schema</a:t>
            </a: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a:prstGeom prst="rect">
            <a:avLst/>
          </a:prstGeom>
        </p:spPr>
        <p:txBody>
          <a:bodyPr anchor="b"/>
          <a:lstStyle>
            <a:lvl1pPr algn="l">
              <a:defRPr sz="2000" b="1"/>
            </a:lvl1pPr>
          </a:lstStyle>
          <a:p>
            <a:r>
              <a:rPr lang="it-IT"/>
              <a:t>Fare clic per modificare stile</a:t>
            </a:r>
          </a:p>
        </p:txBody>
      </p:sp>
      <p:sp>
        <p:nvSpPr>
          <p:cNvPr id="3" name="Segnaposto contenuto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a:prstGeom prst="rect">
            <a:avLst/>
          </a:prstGeom>
        </p:spPr>
        <p:txBody>
          <a:bodyPr anchor="b"/>
          <a:lstStyle>
            <a:lvl1pPr algn="l">
              <a:defRPr sz="2000" b="1"/>
            </a:lvl1pPr>
          </a:lstStyle>
          <a:p>
            <a:r>
              <a:rPr lang="it-IT"/>
              <a:t>Fare clic per modificare stile</a:t>
            </a:r>
          </a:p>
        </p:txBody>
      </p:sp>
      <p:sp>
        <p:nvSpPr>
          <p:cNvPr id="3" name="Segnaposto immagine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smtClean="0"/>
          </a:p>
        </p:txBody>
      </p:sp>
      <p:sp>
        <p:nvSpPr>
          <p:cNvPr id="4" name="Segnaposto testo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a:t>Fare clic per modificare stile</a:t>
            </a:r>
          </a:p>
        </p:txBody>
      </p:sp>
      <p:sp>
        <p:nvSpPr>
          <p:cNvPr id="3" name="Segnaposto testo verticale 2"/>
          <p:cNvSpPr>
            <a:spLocks noGrp="1"/>
          </p:cNvSpPr>
          <p:nvPr>
            <p:ph type="body" orient="vert" idx="1"/>
          </p:nvPr>
        </p:nvSpPr>
        <p:spPr>
          <a:xfrm>
            <a:off x="457200" y="1600200"/>
            <a:ext cx="8229600" cy="4525963"/>
          </a:xfrm>
          <a:prstGeom prst="rect">
            <a:avLst/>
          </a:prstGeo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itolo verticale e testo">
    <p:spTree>
      <p:nvGrpSpPr>
        <p:cNvPr id="1" name=""/>
        <p:cNvGrpSpPr/>
        <p:nvPr/>
      </p:nvGrpSpPr>
      <p:grpSpPr>
        <a:xfrm>
          <a:off x="0" y="0"/>
          <a:ext cx="0" cy="0"/>
          <a:chOff x="0" y="0"/>
          <a:chExt cx="0" cy="0"/>
        </a:xfrm>
      </p:grpSpPr>
      <p:sp>
        <p:nvSpPr>
          <p:cNvPr id="3" name="Segnaposto testo verticale 2"/>
          <p:cNvSpPr>
            <a:spLocks noGrp="1"/>
          </p:cNvSpPr>
          <p:nvPr>
            <p:ph type="body" orient="vert" idx="1"/>
          </p:nvPr>
        </p:nvSpPr>
        <p:spPr>
          <a:xfrm>
            <a:off x="457200" y="274638"/>
            <a:ext cx="6019800" cy="5851525"/>
          </a:xfrm>
          <a:prstGeom prst="rect">
            <a:avLst/>
          </a:prstGeo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Layout personalizza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a:prstGeom prst="rect">
            <a:avLst/>
          </a:prstGeom>
        </p:spPr>
        <p:txBody>
          <a:bodyPr/>
          <a:lstStyle/>
          <a:p>
            <a:r>
              <a:rPr lang="it-IT"/>
              <a:t>Fare clic per modificare stile</a:t>
            </a:r>
          </a:p>
        </p:txBody>
      </p:sp>
      <p:sp>
        <p:nvSpPr>
          <p:cNvPr id="3" name="Segnaposto data 2"/>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fld id="{73A19273-66E9-554C-8D7E-9DB2221F69CC}" type="datetime1">
              <a:rPr lang="it-IT"/>
              <a:pPr/>
              <a:t>30/10/2018</a:t>
            </a:fld>
            <a:endParaRPr lang="it-IT"/>
          </a:p>
        </p:txBody>
      </p:sp>
      <p:sp>
        <p:nvSpPr>
          <p:cNvPr id="4" name="Segnaposto piè di pagina 3"/>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endParaRPr lang="it-IT"/>
          </a:p>
        </p:txBody>
      </p:sp>
      <p:sp>
        <p:nvSpPr>
          <p:cNvPr id="5" name="Segnaposto numero diapositiva 4"/>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vl1pPr>
          </a:lstStyle>
          <a:p>
            <a:fld id="{51CC28B1-6475-7541-9A95-5F977B790F59}" type="slidenum">
              <a:rPr lang="it-IT"/>
              <a:pPr/>
              <a:t>‹N›</a:t>
            </a:fld>
            <a:endParaRPr lang="it-I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nuto 2">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
        <p:nvSpPr>
          <p:cNvPr id="3" name="Segnaposto contenuto 2"/>
          <p:cNvSpPr>
            <a:spLocks noGrp="1"/>
          </p:cNvSpPr>
          <p:nvPr>
            <p:ph sz="half" idx="1"/>
          </p:nvPr>
        </p:nvSpPr>
        <p:spPr>
          <a:xfrm>
            <a:off x="2571750" y="3048000"/>
            <a:ext cx="3810000" cy="2743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p:cNvSpPr>
            <a:spLocks noGrp="1"/>
          </p:cNvSpPr>
          <p:nvPr>
            <p:ph sz="half" idx="2"/>
          </p:nvPr>
        </p:nvSpPr>
        <p:spPr>
          <a:xfrm>
            <a:off x="6534150" y="3048000"/>
            <a:ext cx="3810000" cy="2743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1143000"/>
          </a:xfrm>
        </p:spPr>
        <p:txBody>
          <a:bodyPr/>
          <a:lstStyle>
            <a:lvl1pPr>
              <a:defRPr/>
            </a:lvl1pPr>
          </a:lstStyle>
          <a:p>
            <a:r>
              <a:rPr lang="it-IT"/>
              <a:t>Fare clic per modificare stile</a:t>
            </a:r>
          </a:p>
        </p:txBody>
      </p:sp>
      <p:sp>
        <p:nvSpPr>
          <p:cNvPr id="3" name="Segnaposto tes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a:t>Fare clic per modificare stile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o">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457200" y="273050"/>
            <a:ext cx="3008313" cy="1162050"/>
          </a:xfrm>
        </p:spPr>
        <p:txBody>
          <a:bodyPr anchor="b"/>
          <a:lstStyle>
            <a:lvl1pPr algn="l">
              <a:defRPr sz="2000" b="1"/>
            </a:lvl1pPr>
          </a:lstStyle>
          <a:p>
            <a:r>
              <a:rPr lang="it-IT"/>
              <a:t>Fare clic per modificare stile</a:t>
            </a:r>
          </a:p>
        </p:txBody>
      </p:sp>
      <p:sp>
        <p:nvSpPr>
          <p:cNvPr id="3" name="Segnaposto contenut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1792288" y="4800600"/>
            <a:ext cx="5486400" cy="566738"/>
          </a:xfrm>
        </p:spPr>
        <p:txBody>
          <a:bodyPr anchor="b"/>
          <a:lstStyle>
            <a:lvl1pPr algn="l">
              <a:defRPr sz="2000" b="1"/>
            </a:lvl1pPr>
          </a:lstStyle>
          <a:p>
            <a:r>
              <a:rPr lang="it-IT"/>
              <a:t>Fare clic per modificare stile</a:t>
            </a:r>
          </a:p>
        </p:txBody>
      </p:sp>
      <p:sp>
        <p:nvSpPr>
          <p:cNvPr id="3" name="Segnaposto immagin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it-IT" noProof="0" smtClean="0"/>
          </a:p>
        </p:txBody>
      </p:sp>
      <p:sp>
        <p:nvSpPr>
          <p:cNvPr id="4" name="Segnaposto tes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4.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theme" Target="../theme/theme3.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52700" y="2336800"/>
            <a:ext cx="7772400" cy="660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it-IT"/>
              <a:t>Fare clic per modificare stile</a:t>
            </a:r>
          </a:p>
        </p:txBody>
      </p:sp>
      <p:sp>
        <p:nvSpPr>
          <p:cNvPr id="1027" name="Rectangle 3"/>
          <p:cNvSpPr>
            <a:spLocks noGrp="1" noChangeArrowheads="1"/>
          </p:cNvSpPr>
          <p:nvPr>
            <p:ph type="body" idx="1"/>
          </p:nvPr>
        </p:nvSpPr>
        <p:spPr bwMode="auto">
          <a:xfrm>
            <a:off x="2571750" y="3048000"/>
            <a:ext cx="7772400" cy="2743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Tree>
  </p:cSld>
  <p:clrMap bg1="lt1" tx1="dk1" bg2="lt2" tx2="dk2" accent1="accent1" accent2="accent2" accent3="accent3" accent4="accent4" accent5="accent5" accent6="accent6" hlink="hlink" folHlink="folHlink"/>
  <p:sldLayoutIdLst>
    <p:sldLayoutId id="2147484172" r:id="rId1"/>
    <p:sldLayoutId id="2147484129" r:id="rId2"/>
    <p:sldLayoutId id="2147484130" r:id="rId3"/>
    <p:sldLayoutId id="2147484131" r:id="rId4"/>
    <p:sldLayoutId id="2147484132" r:id="rId5"/>
    <p:sldLayoutId id="2147484133" r:id="rId6"/>
    <p:sldLayoutId id="2147484134" r:id="rId7"/>
    <p:sldLayoutId id="2147484135" r:id="rId8"/>
    <p:sldLayoutId id="2147484136" r:id="rId9"/>
    <p:sldLayoutId id="2147484137" r:id="rId10"/>
    <p:sldLayoutId id="2147484138" r:id="rId11"/>
  </p:sldLayoutIdLst>
  <p:txStyles>
    <p:titleStyle>
      <a:lvl1pPr algn="l" rtl="0" eaLnBrk="0" fontAlgn="base" hangingPunct="0">
        <a:spcBef>
          <a:spcPct val="0"/>
        </a:spcBef>
        <a:spcAft>
          <a:spcPct val="0"/>
        </a:spcAft>
        <a:defRPr sz="3200">
          <a:solidFill>
            <a:schemeClr val="bg1"/>
          </a:solidFill>
          <a:latin typeface="+mj-lt"/>
          <a:ea typeface="+mj-ea"/>
          <a:cs typeface="+mj-cs"/>
        </a:defRPr>
      </a:lvl1pPr>
      <a:lvl2pPr algn="l" rtl="0" eaLnBrk="0" fontAlgn="base" hangingPunct="0">
        <a:spcBef>
          <a:spcPct val="0"/>
        </a:spcBef>
        <a:spcAft>
          <a:spcPct val="0"/>
        </a:spcAft>
        <a:defRPr sz="3200">
          <a:solidFill>
            <a:schemeClr val="bg1"/>
          </a:solidFill>
          <a:latin typeface="Trebuchet MS" pitchFamily="-105" charset="0"/>
          <a:ea typeface="ＭＳ Ｐゴシック" pitchFamily="-105" charset="-128"/>
          <a:cs typeface="ＭＳ Ｐゴシック" pitchFamily="-105" charset="-128"/>
        </a:defRPr>
      </a:lvl2pPr>
      <a:lvl3pPr algn="l" rtl="0" eaLnBrk="0" fontAlgn="base" hangingPunct="0">
        <a:spcBef>
          <a:spcPct val="0"/>
        </a:spcBef>
        <a:spcAft>
          <a:spcPct val="0"/>
        </a:spcAft>
        <a:defRPr sz="3200">
          <a:solidFill>
            <a:schemeClr val="bg1"/>
          </a:solidFill>
          <a:latin typeface="Trebuchet MS" pitchFamily="-105" charset="0"/>
          <a:ea typeface="ＭＳ Ｐゴシック" pitchFamily="-105" charset="-128"/>
          <a:cs typeface="ＭＳ Ｐゴシック" pitchFamily="-105" charset="-128"/>
        </a:defRPr>
      </a:lvl3pPr>
      <a:lvl4pPr algn="l" rtl="0" eaLnBrk="0" fontAlgn="base" hangingPunct="0">
        <a:spcBef>
          <a:spcPct val="0"/>
        </a:spcBef>
        <a:spcAft>
          <a:spcPct val="0"/>
        </a:spcAft>
        <a:defRPr sz="3200">
          <a:solidFill>
            <a:schemeClr val="bg1"/>
          </a:solidFill>
          <a:latin typeface="Trebuchet MS" pitchFamily="-105" charset="0"/>
          <a:ea typeface="ＭＳ Ｐゴシック" pitchFamily="-105" charset="-128"/>
          <a:cs typeface="ＭＳ Ｐゴシック" pitchFamily="-105" charset="-128"/>
        </a:defRPr>
      </a:lvl4pPr>
      <a:lvl5pPr algn="l" rtl="0" eaLnBrk="0" fontAlgn="base" hangingPunct="0">
        <a:spcBef>
          <a:spcPct val="0"/>
        </a:spcBef>
        <a:spcAft>
          <a:spcPct val="0"/>
        </a:spcAft>
        <a:defRPr sz="3200">
          <a:solidFill>
            <a:schemeClr val="bg1"/>
          </a:solidFill>
          <a:latin typeface="Trebuchet MS" pitchFamily="-105" charset="0"/>
          <a:ea typeface="ＭＳ Ｐゴシック" pitchFamily="-105" charset="-128"/>
          <a:cs typeface="ＭＳ Ｐゴシック" pitchFamily="-105" charset="-128"/>
        </a:defRPr>
      </a:lvl5pPr>
      <a:lvl6pPr marL="457200" algn="l" rtl="0" fontAlgn="base">
        <a:spcBef>
          <a:spcPct val="0"/>
        </a:spcBef>
        <a:spcAft>
          <a:spcPct val="0"/>
        </a:spcAft>
        <a:defRPr sz="3200">
          <a:solidFill>
            <a:schemeClr val="bg1"/>
          </a:solidFill>
          <a:latin typeface="Trebuchet MS" pitchFamily="-105" charset="0"/>
          <a:ea typeface="ＭＳ Ｐゴシック" pitchFamily="-105" charset="-128"/>
          <a:cs typeface="ＭＳ Ｐゴシック" pitchFamily="-105" charset="-128"/>
        </a:defRPr>
      </a:lvl6pPr>
      <a:lvl7pPr marL="914400" algn="l" rtl="0" fontAlgn="base">
        <a:spcBef>
          <a:spcPct val="0"/>
        </a:spcBef>
        <a:spcAft>
          <a:spcPct val="0"/>
        </a:spcAft>
        <a:defRPr sz="3200">
          <a:solidFill>
            <a:schemeClr val="bg1"/>
          </a:solidFill>
          <a:latin typeface="Trebuchet MS" pitchFamily="-105" charset="0"/>
          <a:ea typeface="ＭＳ Ｐゴシック" pitchFamily="-105" charset="-128"/>
          <a:cs typeface="ＭＳ Ｐゴシック" pitchFamily="-105" charset="-128"/>
        </a:defRPr>
      </a:lvl7pPr>
      <a:lvl8pPr marL="1371600" algn="l" rtl="0" fontAlgn="base">
        <a:spcBef>
          <a:spcPct val="0"/>
        </a:spcBef>
        <a:spcAft>
          <a:spcPct val="0"/>
        </a:spcAft>
        <a:defRPr sz="3200">
          <a:solidFill>
            <a:schemeClr val="bg1"/>
          </a:solidFill>
          <a:latin typeface="Trebuchet MS" pitchFamily="-105" charset="0"/>
          <a:ea typeface="ＭＳ Ｐゴシック" pitchFamily="-105" charset="-128"/>
          <a:cs typeface="ＭＳ Ｐゴシック" pitchFamily="-105" charset="-128"/>
        </a:defRPr>
      </a:lvl8pPr>
      <a:lvl9pPr marL="1828800" algn="l" rtl="0" fontAlgn="base">
        <a:spcBef>
          <a:spcPct val="0"/>
        </a:spcBef>
        <a:spcAft>
          <a:spcPct val="0"/>
        </a:spcAft>
        <a:defRPr sz="3200">
          <a:solidFill>
            <a:schemeClr val="bg1"/>
          </a:solidFill>
          <a:latin typeface="Trebuchet MS" pitchFamily="-105" charset="0"/>
          <a:ea typeface="ＭＳ Ｐゴシック" pitchFamily="-105" charset="-128"/>
          <a:cs typeface="ＭＳ Ｐゴシック" pitchFamily="-105" charset="-128"/>
        </a:defRPr>
      </a:lvl9pPr>
    </p:titleStyle>
    <p:bodyStyle>
      <a:lvl1pPr marL="342900" indent="-342900" algn="l" rtl="0" eaLnBrk="0" fontAlgn="base" hangingPunct="0">
        <a:spcBef>
          <a:spcPct val="20000"/>
        </a:spcBef>
        <a:spcAft>
          <a:spcPct val="0"/>
        </a:spcAft>
        <a:buChar char="•"/>
        <a:defRPr sz="3200" i="1">
          <a:solidFill>
            <a:schemeClr val="bg1"/>
          </a:solidFill>
          <a:latin typeface="+mn-lt"/>
          <a:ea typeface="+mn-ea"/>
          <a:cs typeface="+mn-cs"/>
        </a:defRPr>
      </a:lvl1pPr>
      <a:lvl2pPr marL="742950" indent="-285750" algn="l" rtl="0" eaLnBrk="0" fontAlgn="base" hangingPunct="0">
        <a:spcBef>
          <a:spcPct val="20000"/>
        </a:spcBef>
        <a:spcAft>
          <a:spcPct val="0"/>
        </a:spcAft>
        <a:buChar char="–"/>
        <a:defRPr sz="1400">
          <a:solidFill>
            <a:schemeClr val="bg1"/>
          </a:solidFill>
          <a:latin typeface="+mn-lt"/>
          <a:ea typeface="+mn-ea"/>
        </a:defRPr>
      </a:lvl2pPr>
      <a:lvl3pPr marL="1143000" indent="-228600" algn="l" rtl="0" eaLnBrk="0" fontAlgn="base" hangingPunct="0">
        <a:spcBef>
          <a:spcPct val="20000"/>
        </a:spcBef>
        <a:spcAft>
          <a:spcPct val="0"/>
        </a:spcAft>
        <a:buChar char="•"/>
        <a:defRPr sz="1400">
          <a:solidFill>
            <a:schemeClr val="bg1"/>
          </a:solidFill>
          <a:latin typeface="+mn-lt"/>
          <a:ea typeface="+mn-ea"/>
        </a:defRPr>
      </a:lvl3pPr>
      <a:lvl4pPr marL="1600200" indent="-228600" algn="l" rtl="0" eaLnBrk="0" fontAlgn="base" hangingPunct="0">
        <a:spcBef>
          <a:spcPct val="20000"/>
        </a:spcBef>
        <a:spcAft>
          <a:spcPct val="0"/>
        </a:spcAft>
        <a:buChar char="–"/>
        <a:defRPr sz="1400">
          <a:solidFill>
            <a:schemeClr val="bg1"/>
          </a:solidFill>
          <a:latin typeface="+mn-lt"/>
          <a:ea typeface="+mn-ea"/>
        </a:defRPr>
      </a:lvl4pPr>
      <a:lvl5pPr marL="2057400" indent="-228600" algn="l" rtl="0" eaLnBrk="0" fontAlgn="base" hangingPunct="0">
        <a:spcBef>
          <a:spcPct val="20000"/>
        </a:spcBef>
        <a:spcAft>
          <a:spcPct val="0"/>
        </a:spcAft>
        <a:buChar char="»"/>
        <a:defRPr sz="1400">
          <a:solidFill>
            <a:schemeClr val="bg1"/>
          </a:solidFill>
          <a:latin typeface="+mn-lt"/>
          <a:ea typeface="+mn-ea"/>
        </a:defRPr>
      </a:lvl5pPr>
      <a:lvl6pPr marL="2514600" indent="-228600" algn="l" rtl="0" fontAlgn="base">
        <a:spcBef>
          <a:spcPct val="20000"/>
        </a:spcBef>
        <a:spcAft>
          <a:spcPct val="0"/>
        </a:spcAft>
        <a:buChar char="»"/>
        <a:defRPr sz="1400">
          <a:solidFill>
            <a:schemeClr val="bg1"/>
          </a:solidFill>
          <a:latin typeface="+mn-lt"/>
          <a:ea typeface="+mn-ea"/>
        </a:defRPr>
      </a:lvl6pPr>
      <a:lvl7pPr marL="2971800" indent="-228600" algn="l" rtl="0" fontAlgn="base">
        <a:spcBef>
          <a:spcPct val="20000"/>
        </a:spcBef>
        <a:spcAft>
          <a:spcPct val="0"/>
        </a:spcAft>
        <a:buChar char="»"/>
        <a:defRPr sz="1400">
          <a:solidFill>
            <a:schemeClr val="bg1"/>
          </a:solidFill>
          <a:latin typeface="+mn-lt"/>
          <a:ea typeface="+mn-ea"/>
        </a:defRPr>
      </a:lvl7pPr>
      <a:lvl8pPr marL="3429000" indent="-228600" algn="l" rtl="0" fontAlgn="base">
        <a:spcBef>
          <a:spcPct val="20000"/>
        </a:spcBef>
        <a:spcAft>
          <a:spcPct val="0"/>
        </a:spcAft>
        <a:buChar char="»"/>
        <a:defRPr sz="1400">
          <a:solidFill>
            <a:schemeClr val="bg1"/>
          </a:solidFill>
          <a:latin typeface="+mn-lt"/>
          <a:ea typeface="+mn-ea"/>
        </a:defRPr>
      </a:lvl8pPr>
      <a:lvl9pPr marL="3886200" indent="-228600" algn="l" rtl="0" fontAlgn="base">
        <a:spcBef>
          <a:spcPct val="20000"/>
        </a:spcBef>
        <a:spcAft>
          <a:spcPct val="0"/>
        </a:spcAft>
        <a:buChar char="»"/>
        <a:defRPr sz="1400">
          <a:solidFill>
            <a:schemeClr val="bg1"/>
          </a:solidFill>
          <a:latin typeface="+mn-lt"/>
          <a:ea typeface="+mn-ea"/>
        </a:defRPr>
      </a:lvl9pPr>
    </p:bodyStyle>
    <p:other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3314" name="Immagine 2" descr="PPT_ScienzeSocialiPolitiche-02.png"/>
          <p:cNvPicPr>
            <a:picLocks noChangeAspect="1"/>
          </p:cNvPicPr>
          <p:nvPr userDrawn="1"/>
        </p:nvPicPr>
        <p:blipFill>
          <a:blip r:embed="rId13"/>
          <a:srcRect/>
          <a:stretch>
            <a:fillRect/>
          </a:stretch>
        </p:blipFill>
        <p:spPr bwMode="auto">
          <a:xfrm>
            <a:off x="0" y="6267450"/>
            <a:ext cx="9144000" cy="59055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4139" r:id="rId1"/>
    <p:sldLayoutId id="2147484140" r:id="rId2"/>
    <p:sldLayoutId id="2147484141" r:id="rId3"/>
    <p:sldLayoutId id="2147484142" r:id="rId4"/>
    <p:sldLayoutId id="2147484143" r:id="rId5"/>
    <p:sldLayoutId id="2147484144" r:id="rId6"/>
    <p:sldLayoutId id="2147484145" r:id="rId7"/>
    <p:sldLayoutId id="2147484146" r:id="rId8"/>
    <p:sldLayoutId id="2147484147" r:id="rId9"/>
    <p:sldLayoutId id="2147484148" r:id="rId10"/>
    <p:sldLayoutId id="2147484149" r:id="rId11"/>
  </p:sldLayoutIdLst>
  <p:txStyles>
    <p:titleStyle>
      <a:lvl1pPr algn="ctr" defTabSz="457200" rtl="0" eaLnBrk="0" fontAlgn="base" hangingPunct="0">
        <a:spcBef>
          <a:spcPct val="0"/>
        </a:spcBef>
        <a:spcAft>
          <a:spcPct val="0"/>
        </a:spcAft>
        <a:defRPr sz="4400" kern="1200">
          <a:solidFill>
            <a:schemeClr val="tx1"/>
          </a:solidFill>
          <a:latin typeface="+mj-lt"/>
          <a:ea typeface="ＭＳ Ｐゴシック" charset="-128"/>
          <a:cs typeface="ＭＳ Ｐゴシック" charset="-128"/>
        </a:defRPr>
      </a:lvl1pPr>
      <a:lvl2pPr algn="ctr" defTabSz="457200"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2pPr>
      <a:lvl3pPr algn="ctr" defTabSz="457200"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3pPr>
      <a:lvl4pPr algn="ctr" defTabSz="457200"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4pPr>
      <a:lvl5pPr algn="ctr" defTabSz="457200"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5pPr>
      <a:lvl6pPr marL="457200"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6pPr>
      <a:lvl7pPr marL="914400"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7pPr>
      <a:lvl8pPr marL="1371600"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8pPr>
      <a:lvl9pPr marL="1828800"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9pPr>
    </p:titleStyle>
    <p:bodyStyle>
      <a:lvl1pPr marL="342900" indent="-342900" algn="l" defTabSz="457200" rtl="0" eaLnBrk="0" fontAlgn="base" hangingPunct="0">
        <a:spcBef>
          <a:spcPct val="20000"/>
        </a:spcBef>
        <a:spcAft>
          <a:spcPct val="0"/>
        </a:spcAft>
        <a:buFont typeface="Arial" pitchFamily="-106"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0" fontAlgn="base" hangingPunct="0">
        <a:spcBef>
          <a:spcPct val="20000"/>
        </a:spcBef>
        <a:spcAft>
          <a:spcPct val="0"/>
        </a:spcAft>
        <a:buFont typeface="Arial" pitchFamily="-106" charset="0"/>
        <a:buChar char="–"/>
        <a:defRPr sz="2800" kern="1200">
          <a:solidFill>
            <a:schemeClr val="tx1"/>
          </a:solidFill>
          <a:latin typeface="+mn-lt"/>
          <a:ea typeface="ＭＳ Ｐゴシック" charset="-128"/>
          <a:cs typeface="+mn-cs"/>
        </a:defRPr>
      </a:lvl2pPr>
      <a:lvl3pPr marL="1143000" indent="-228600" algn="l" defTabSz="457200" rtl="0" eaLnBrk="0" fontAlgn="base" hangingPunct="0">
        <a:spcBef>
          <a:spcPct val="20000"/>
        </a:spcBef>
        <a:spcAft>
          <a:spcPct val="0"/>
        </a:spcAft>
        <a:buFont typeface="Arial" pitchFamily="-106" charset="0"/>
        <a:buChar char="•"/>
        <a:defRPr sz="2400" kern="1200">
          <a:solidFill>
            <a:schemeClr val="tx1"/>
          </a:solidFill>
          <a:latin typeface="+mn-lt"/>
          <a:ea typeface="ＭＳ Ｐゴシック" charset="-128"/>
          <a:cs typeface="+mn-cs"/>
        </a:defRPr>
      </a:lvl3pPr>
      <a:lvl4pPr marL="1600200" indent="-228600" algn="l" defTabSz="457200" rtl="0" eaLnBrk="0" fontAlgn="base" hangingPunct="0">
        <a:spcBef>
          <a:spcPct val="20000"/>
        </a:spcBef>
        <a:spcAft>
          <a:spcPct val="0"/>
        </a:spcAft>
        <a:buFont typeface="Arial" pitchFamily="-106" charset="0"/>
        <a:buChar char="–"/>
        <a:defRPr sz="2000" kern="1200">
          <a:solidFill>
            <a:schemeClr val="tx1"/>
          </a:solidFill>
          <a:latin typeface="+mn-lt"/>
          <a:ea typeface="ＭＳ Ｐゴシック" charset="-128"/>
          <a:cs typeface="+mn-cs"/>
        </a:defRPr>
      </a:lvl4pPr>
      <a:lvl5pPr marL="2057400" indent="-228600" algn="l" defTabSz="457200" rtl="0" eaLnBrk="0" fontAlgn="base" hangingPunct="0">
        <a:spcBef>
          <a:spcPct val="20000"/>
        </a:spcBef>
        <a:spcAft>
          <a:spcPct val="0"/>
        </a:spcAft>
        <a:buFont typeface="Arial" pitchFamily="-106"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Line 4"/>
          <p:cNvSpPr>
            <a:spLocks noChangeShapeType="1"/>
          </p:cNvSpPr>
          <p:nvPr userDrawn="1"/>
        </p:nvSpPr>
        <p:spPr bwMode="auto">
          <a:xfrm flipV="1">
            <a:off x="0" y="906463"/>
            <a:ext cx="9144000" cy="7937"/>
          </a:xfrm>
          <a:prstGeom prst="line">
            <a:avLst/>
          </a:prstGeom>
          <a:noFill/>
          <a:ln w="9525">
            <a:solidFill>
              <a:srgbClr val="172171"/>
            </a:solidFill>
            <a:round/>
            <a:headEnd/>
            <a:tailEnd/>
          </a:ln>
        </p:spPr>
        <p:txBody>
          <a:bodyPr wrap="none" anchor="ctr">
            <a:prstTxWarp prst="textNoShape">
              <a:avLst/>
            </a:prstTxWarp>
          </a:bodyPr>
          <a:lstStyle/>
          <a:p>
            <a:pPr>
              <a:defRPr/>
            </a:pPr>
            <a:endParaRPr lang="it-IT">
              <a:latin typeface="Arial" pitchFamily="-105" charset="0"/>
              <a:ea typeface="ＭＳ Ｐゴシック" pitchFamily="-105" charset="-128"/>
              <a:cs typeface="ＭＳ Ｐゴシック" pitchFamily="-105" charset="-128"/>
            </a:endParaRPr>
          </a:p>
        </p:txBody>
      </p:sp>
      <p:pic>
        <p:nvPicPr>
          <p:cNvPr id="25603" name="Immagine 3" descr="PPT_ScienzeSocialiPolitiche-03.png"/>
          <p:cNvPicPr>
            <a:picLocks noChangeAspect="1"/>
          </p:cNvPicPr>
          <p:nvPr userDrawn="1"/>
        </p:nvPicPr>
        <p:blipFill>
          <a:blip r:embed="rId14"/>
          <a:srcRect/>
          <a:stretch>
            <a:fillRect/>
          </a:stretch>
        </p:blipFill>
        <p:spPr bwMode="auto">
          <a:xfrm>
            <a:off x="0" y="6261100"/>
            <a:ext cx="9144000" cy="5969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4150" r:id="rId1"/>
    <p:sldLayoutId id="2147484151" r:id="rId2"/>
    <p:sldLayoutId id="2147484152" r:id="rId3"/>
    <p:sldLayoutId id="2147484153" r:id="rId4"/>
    <p:sldLayoutId id="2147484154" r:id="rId5"/>
    <p:sldLayoutId id="2147484155" r:id="rId6"/>
    <p:sldLayoutId id="2147484156" r:id="rId7"/>
    <p:sldLayoutId id="2147484157" r:id="rId8"/>
    <p:sldLayoutId id="2147484158" r:id="rId9"/>
    <p:sldLayoutId id="2147484159" r:id="rId10"/>
    <p:sldLayoutId id="2147484160" r:id="rId11"/>
    <p:sldLayoutId id="2147484173" r:id="rId12"/>
  </p:sldLayoutIdLst>
  <p:txStyles>
    <p:titleStyle>
      <a:lvl1pPr algn="ctr" defTabSz="457200" rtl="0" eaLnBrk="0" fontAlgn="base" hangingPunct="0">
        <a:spcBef>
          <a:spcPct val="0"/>
        </a:spcBef>
        <a:spcAft>
          <a:spcPct val="0"/>
        </a:spcAft>
        <a:defRPr sz="4400" kern="1200">
          <a:solidFill>
            <a:schemeClr val="tx1"/>
          </a:solidFill>
          <a:latin typeface="+mj-lt"/>
          <a:ea typeface="ＭＳ Ｐゴシック" charset="-128"/>
          <a:cs typeface="ＭＳ Ｐゴシック" charset="-128"/>
        </a:defRPr>
      </a:lvl1pPr>
      <a:lvl2pPr algn="ctr" defTabSz="457200"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2pPr>
      <a:lvl3pPr algn="ctr" defTabSz="457200"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3pPr>
      <a:lvl4pPr algn="ctr" defTabSz="457200"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4pPr>
      <a:lvl5pPr algn="ctr" defTabSz="457200" rtl="0" eaLnBrk="0" fontAlgn="base" hangingPunct="0">
        <a:spcBef>
          <a:spcPct val="0"/>
        </a:spcBef>
        <a:spcAft>
          <a:spcPct val="0"/>
        </a:spcAft>
        <a:defRPr sz="4400">
          <a:solidFill>
            <a:schemeClr val="tx1"/>
          </a:solidFill>
          <a:latin typeface="Calibri" charset="0"/>
          <a:ea typeface="ＭＳ Ｐゴシック" charset="-128"/>
          <a:cs typeface="ＭＳ Ｐゴシック" charset="-128"/>
        </a:defRPr>
      </a:lvl5pPr>
      <a:lvl6pPr marL="457200"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6pPr>
      <a:lvl7pPr marL="914400"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7pPr>
      <a:lvl8pPr marL="1371600"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8pPr>
      <a:lvl9pPr marL="1828800" algn="ctr" defTabSz="457200" rtl="0" fontAlgn="base">
        <a:spcBef>
          <a:spcPct val="0"/>
        </a:spcBef>
        <a:spcAft>
          <a:spcPct val="0"/>
        </a:spcAft>
        <a:defRPr sz="4400">
          <a:solidFill>
            <a:schemeClr val="tx1"/>
          </a:solidFill>
          <a:latin typeface="Calibri" charset="0"/>
          <a:ea typeface="ＭＳ Ｐゴシック" charset="-128"/>
          <a:cs typeface="ＭＳ Ｐゴシック" charset="-128"/>
        </a:defRPr>
      </a:lvl9pPr>
    </p:titleStyle>
    <p:bodyStyle>
      <a:lvl1pPr marL="342900" indent="-342900" algn="l" defTabSz="457200" rtl="0" eaLnBrk="0" fontAlgn="base" hangingPunct="0">
        <a:spcBef>
          <a:spcPct val="20000"/>
        </a:spcBef>
        <a:spcAft>
          <a:spcPct val="0"/>
        </a:spcAft>
        <a:buFont typeface="Arial" pitchFamily="-106" charset="0"/>
        <a:buChar char="•"/>
        <a:defRPr sz="3200" kern="1200">
          <a:solidFill>
            <a:schemeClr val="tx1"/>
          </a:solidFill>
          <a:latin typeface="+mn-lt"/>
          <a:ea typeface="ＭＳ Ｐゴシック" charset="-128"/>
          <a:cs typeface="ＭＳ Ｐゴシック" charset="-128"/>
        </a:defRPr>
      </a:lvl1pPr>
      <a:lvl2pPr marL="742950" indent="-285750" algn="l" defTabSz="457200" rtl="0" eaLnBrk="0" fontAlgn="base" hangingPunct="0">
        <a:spcBef>
          <a:spcPct val="20000"/>
        </a:spcBef>
        <a:spcAft>
          <a:spcPct val="0"/>
        </a:spcAft>
        <a:buFont typeface="Arial" pitchFamily="-106" charset="0"/>
        <a:buChar char="–"/>
        <a:defRPr sz="2800" kern="1200">
          <a:solidFill>
            <a:schemeClr val="tx1"/>
          </a:solidFill>
          <a:latin typeface="+mn-lt"/>
          <a:ea typeface="ＭＳ Ｐゴシック" charset="-128"/>
          <a:cs typeface="+mn-cs"/>
        </a:defRPr>
      </a:lvl2pPr>
      <a:lvl3pPr marL="1143000" indent="-228600" algn="l" defTabSz="457200" rtl="0" eaLnBrk="0" fontAlgn="base" hangingPunct="0">
        <a:spcBef>
          <a:spcPct val="20000"/>
        </a:spcBef>
        <a:spcAft>
          <a:spcPct val="0"/>
        </a:spcAft>
        <a:buFont typeface="Arial" pitchFamily="-106" charset="0"/>
        <a:buChar char="•"/>
        <a:defRPr sz="2400" kern="1200">
          <a:solidFill>
            <a:schemeClr val="tx1"/>
          </a:solidFill>
          <a:latin typeface="+mn-lt"/>
          <a:ea typeface="ＭＳ Ｐゴシック" charset="-128"/>
          <a:cs typeface="+mn-cs"/>
        </a:defRPr>
      </a:lvl3pPr>
      <a:lvl4pPr marL="1600200" indent="-228600" algn="l" defTabSz="457200" rtl="0" eaLnBrk="0" fontAlgn="base" hangingPunct="0">
        <a:spcBef>
          <a:spcPct val="20000"/>
        </a:spcBef>
        <a:spcAft>
          <a:spcPct val="0"/>
        </a:spcAft>
        <a:buFont typeface="Arial" pitchFamily="-106" charset="0"/>
        <a:buChar char="–"/>
        <a:defRPr sz="2000" kern="1200">
          <a:solidFill>
            <a:schemeClr val="tx1"/>
          </a:solidFill>
          <a:latin typeface="+mn-lt"/>
          <a:ea typeface="ＭＳ Ｐゴシック" charset="-128"/>
          <a:cs typeface="+mn-cs"/>
        </a:defRPr>
      </a:lvl4pPr>
      <a:lvl5pPr marL="2057400" indent="-228600" algn="l" defTabSz="457200" rtl="0" eaLnBrk="0" fontAlgn="base" hangingPunct="0">
        <a:spcBef>
          <a:spcPct val="20000"/>
        </a:spcBef>
        <a:spcAft>
          <a:spcPct val="0"/>
        </a:spcAft>
        <a:buFont typeface="Arial" pitchFamily="-106" charset="0"/>
        <a:buChar char="»"/>
        <a:defRPr sz="2000" kern="1200">
          <a:solidFill>
            <a:schemeClr val="tx1"/>
          </a:solidFill>
          <a:latin typeface="+mn-lt"/>
          <a:ea typeface="ＭＳ Ｐゴシック"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it-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8.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8.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ctrTitle"/>
          </p:nvPr>
        </p:nvSpPr>
        <p:spPr>
          <a:xfrm>
            <a:off x="136897" y="2276872"/>
            <a:ext cx="9007103" cy="1800200"/>
          </a:xfrm>
        </p:spPr>
        <p:txBody>
          <a:bodyPr lIns="0" tIns="0" rIns="0" bIns="0" anchor="t"/>
          <a:lstStyle/>
          <a:p>
            <a:pPr eaLnBrk="1" hangingPunct="1">
              <a:spcAft>
                <a:spcPts val="1200"/>
              </a:spcAft>
            </a:pPr>
            <a:r>
              <a:rPr lang="it-IT" dirty="0" smtClean="0"/>
              <a:t/>
            </a:r>
            <a:br>
              <a:rPr lang="it-IT" dirty="0" smtClean="0"/>
            </a:br>
            <a:r>
              <a:rPr lang="it-IT" dirty="0" smtClean="0"/>
              <a:t/>
            </a:r>
            <a:br>
              <a:rPr lang="it-IT" dirty="0" smtClean="0"/>
            </a:br>
            <a:r>
              <a:rPr lang="it-IT" dirty="0" smtClean="0"/>
              <a:t/>
            </a:r>
            <a:br>
              <a:rPr lang="it-IT" dirty="0" smtClean="0"/>
            </a:br>
            <a:r>
              <a:rPr lang="it-IT" dirty="0" smtClean="0"/>
              <a:t/>
            </a:r>
            <a:br>
              <a:rPr lang="it-IT" dirty="0" smtClean="0"/>
            </a:br>
            <a:r>
              <a:rPr lang="it-IT" dirty="0" smtClean="0"/>
              <a:t/>
            </a:r>
            <a:br>
              <a:rPr lang="it-IT" dirty="0" smtClean="0"/>
            </a:br>
            <a:r>
              <a:rPr lang="it-IT" sz="2800" dirty="0" smtClean="0"/>
              <a:t>Maurizio Ambrosini, università di Milano, direttore della rivista “Mondi migranti”</a:t>
            </a:r>
            <a:endParaRPr lang="it-IT" sz="2800" dirty="0"/>
          </a:p>
        </p:txBody>
      </p:sp>
      <p:sp>
        <p:nvSpPr>
          <p:cNvPr id="5" name="Rettangolo 4"/>
          <p:cNvSpPr/>
          <p:nvPr/>
        </p:nvSpPr>
        <p:spPr>
          <a:xfrm>
            <a:off x="0" y="2132856"/>
            <a:ext cx="9144000" cy="1323439"/>
          </a:xfrm>
          <a:prstGeom prst="rect">
            <a:avLst/>
          </a:prstGeom>
        </p:spPr>
        <p:txBody>
          <a:bodyPr wrap="square">
            <a:spAutoFit/>
          </a:bodyPr>
          <a:lstStyle/>
          <a:p>
            <a:pPr algn="ctr"/>
            <a:r>
              <a:rPr lang="it-IT" sz="4000" dirty="0" smtClean="0">
                <a:solidFill>
                  <a:srgbClr val="FFFFFF"/>
                </a:solidFill>
                <a:latin typeface="Constantia" pitchFamily="18" charset="0"/>
              </a:rPr>
              <a:t>Troppa accoglienza? </a:t>
            </a:r>
          </a:p>
          <a:p>
            <a:pPr algn="ctr"/>
            <a:r>
              <a:rPr lang="it-IT" sz="4000" dirty="0" smtClean="0">
                <a:solidFill>
                  <a:srgbClr val="FFFFFF"/>
                </a:solidFill>
                <a:latin typeface="Constantia" pitchFamily="18" charset="0"/>
              </a:rPr>
              <a:t>Immigrati </a:t>
            </a:r>
            <a:r>
              <a:rPr lang="it-IT" sz="4000" smtClean="0">
                <a:solidFill>
                  <a:srgbClr val="FFFFFF"/>
                </a:solidFill>
                <a:latin typeface="Constantia" pitchFamily="18" charset="0"/>
              </a:rPr>
              <a:t>e rifugiati oltre </a:t>
            </a:r>
            <a:r>
              <a:rPr lang="it-IT" sz="4000" dirty="0" smtClean="0">
                <a:solidFill>
                  <a:srgbClr val="FFFFFF"/>
                </a:solidFill>
                <a:latin typeface="Constantia" pitchFamily="18" charset="0"/>
              </a:rPr>
              <a:t>gli stereotipi</a:t>
            </a:r>
            <a:endParaRPr lang="it-IT" sz="4000" dirty="0">
              <a:solidFill>
                <a:srgbClr val="FFFFFF"/>
              </a:solidFill>
              <a:latin typeface="Constantia" pitchFamily="18"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olo 1"/>
          <p:cNvSpPr>
            <a:spLocks noGrp="1"/>
          </p:cNvSpPr>
          <p:nvPr>
            <p:ph type="title"/>
          </p:nvPr>
        </p:nvSpPr>
        <p:spPr/>
        <p:txBody>
          <a:bodyPr/>
          <a:lstStyle/>
          <a:p>
            <a:r>
              <a:rPr lang="it-IT" dirty="0" smtClean="0">
                <a:solidFill>
                  <a:srgbClr val="00B0F0"/>
                </a:solidFill>
              </a:rPr>
              <a:t>Autorizzazione e riconoscimento</a:t>
            </a:r>
          </a:p>
        </p:txBody>
      </p:sp>
      <p:graphicFrame>
        <p:nvGraphicFramePr>
          <p:cNvPr id="5" name="Segnaposto contenuto 4"/>
          <p:cNvGraphicFramePr>
            <a:graphicFrameLocks noGrp="1"/>
          </p:cNvGraphicFramePr>
          <p:nvPr>
            <p:ph idx="1"/>
            <p:extLst>
              <p:ext uri="{D42A27DB-BD31-4B8C-83A1-F6EECF244321}">
                <p14:modId xmlns:p14="http://schemas.microsoft.com/office/powerpoint/2010/main" val="2245971455"/>
              </p:ext>
            </p:extLst>
          </p:nvPr>
        </p:nvGraphicFramePr>
        <p:xfrm>
          <a:off x="76200" y="981075"/>
          <a:ext cx="9067800" cy="5184577"/>
        </p:xfrm>
        <a:graphic>
          <a:graphicData uri="http://schemas.openxmlformats.org/drawingml/2006/table">
            <a:tbl>
              <a:tblPr firstRow="1" bandRow="1">
                <a:tableStyleId>{5C22544A-7EE6-4342-B048-85BDC9FD1C3A}</a:tableStyleId>
              </a:tblPr>
              <a:tblGrid>
                <a:gridCol w="3022600"/>
                <a:gridCol w="3022600"/>
                <a:gridCol w="3022600"/>
              </a:tblGrid>
              <a:tr h="1710081">
                <a:tc>
                  <a:txBody>
                    <a:bodyPr/>
                    <a:lstStyle/>
                    <a:p>
                      <a:endParaRPr lang="it-IT"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it-IT" sz="2800" b="1" dirty="0" smtClean="0">
                          <a:solidFill>
                            <a:srgbClr val="002060"/>
                          </a:solidFill>
                        </a:rPr>
                        <a:t>Autorizzazione</a:t>
                      </a:r>
                    </a:p>
                    <a:p>
                      <a:pPr marL="0" marR="0" indent="0" algn="l" defTabSz="914400" rtl="0" eaLnBrk="1" fontAlgn="auto" latinLnBrk="0" hangingPunct="1">
                        <a:lnSpc>
                          <a:spcPct val="100000"/>
                        </a:lnSpc>
                        <a:spcBef>
                          <a:spcPts val="0"/>
                        </a:spcBef>
                        <a:spcAft>
                          <a:spcPts val="0"/>
                        </a:spcAft>
                        <a:buClrTx/>
                        <a:buSzTx/>
                        <a:buFontTx/>
                        <a:buNone/>
                        <a:tabLst/>
                        <a:defRPr/>
                      </a:pPr>
                      <a:endParaRPr lang="it-IT" sz="2800" b="1" dirty="0" smtClean="0">
                        <a:solidFill>
                          <a:srgbClr val="002060"/>
                        </a:solidFill>
                      </a:endParaRPr>
                    </a:p>
                    <a:p>
                      <a:r>
                        <a:rPr lang="it-IT" b="1" dirty="0" smtClean="0">
                          <a:solidFill>
                            <a:srgbClr val="002060"/>
                          </a:solidFill>
                        </a:rPr>
                        <a:t>-</a:t>
                      </a:r>
                      <a:endParaRPr lang="it-IT" b="1" dirty="0">
                        <a:solidFill>
                          <a:srgbClr val="002060"/>
                        </a:solidFill>
                      </a:endParaRPr>
                    </a:p>
                  </a:txBody>
                  <a:tcPr/>
                </a:tc>
                <a:tc>
                  <a:txBody>
                    <a:bodyPr/>
                    <a:lstStyle/>
                    <a:p>
                      <a:endParaRPr lang="it-IT" b="1" dirty="0" smtClean="0">
                        <a:solidFill>
                          <a:srgbClr val="002060"/>
                        </a:solidFill>
                      </a:endParaRPr>
                    </a:p>
                    <a:p>
                      <a:endParaRPr lang="it-IT" b="1" dirty="0" smtClean="0">
                        <a:solidFill>
                          <a:srgbClr val="002060"/>
                        </a:solidFill>
                      </a:endParaRPr>
                    </a:p>
                    <a:p>
                      <a:endParaRPr lang="it-IT" b="1" dirty="0" smtClean="0">
                        <a:solidFill>
                          <a:srgbClr val="002060"/>
                        </a:solidFill>
                      </a:endParaRPr>
                    </a:p>
                    <a:p>
                      <a:r>
                        <a:rPr lang="it-IT" b="1" dirty="0" smtClean="0">
                          <a:solidFill>
                            <a:srgbClr val="002060"/>
                          </a:solidFill>
                        </a:rPr>
                        <a:t>+</a:t>
                      </a:r>
                      <a:endParaRPr lang="it-IT" b="1" dirty="0">
                        <a:solidFill>
                          <a:srgbClr val="002060"/>
                        </a:solidFill>
                      </a:endParaRPr>
                    </a:p>
                  </a:txBody>
                  <a:tcPr/>
                </a:tc>
              </a:tr>
              <a:tr h="1737248">
                <a:tc>
                  <a:txBody>
                    <a:bodyPr/>
                    <a:lstStyle/>
                    <a:p>
                      <a:pPr algn="r"/>
                      <a:r>
                        <a:rPr lang="it-IT" b="1" dirty="0" smtClean="0"/>
                        <a:t>-</a:t>
                      </a:r>
                    </a:p>
                  </a:txBody>
                  <a:tcPr/>
                </a:tc>
                <a:tc>
                  <a:txBody>
                    <a:bodyPr/>
                    <a:lstStyle/>
                    <a:p>
                      <a:r>
                        <a:rPr lang="it-IT" dirty="0" smtClean="0">
                          <a:solidFill>
                            <a:srgbClr val="002060"/>
                          </a:solidFill>
                        </a:rPr>
                        <a:t>“Clandestini”,</a:t>
                      </a:r>
                      <a:r>
                        <a:rPr lang="it-IT" baseline="0" dirty="0" smtClean="0">
                          <a:solidFill>
                            <a:srgbClr val="002060"/>
                          </a:solidFill>
                        </a:rPr>
                        <a:t> </a:t>
                      </a:r>
                      <a:r>
                        <a:rPr lang="it-IT" dirty="0" smtClean="0">
                          <a:solidFill>
                            <a:srgbClr val="002060"/>
                          </a:solidFill>
                        </a:rPr>
                        <a:t>Invasori</a:t>
                      </a:r>
                    </a:p>
                    <a:p>
                      <a:r>
                        <a:rPr lang="it-IT" dirty="0" smtClean="0">
                          <a:solidFill>
                            <a:srgbClr val="002060"/>
                          </a:solidFill>
                        </a:rPr>
                        <a:t>minacciosi</a:t>
                      </a:r>
                    </a:p>
                    <a:p>
                      <a:r>
                        <a:rPr lang="it-IT" b="1" dirty="0" smtClean="0">
                          <a:solidFill>
                            <a:srgbClr val="002060"/>
                          </a:solidFill>
                        </a:rPr>
                        <a:t>(espulsione</a:t>
                      </a:r>
                      <a:r>
                        <a:rPr lang="it-IT" dirty="0" smtClean="0">
                          <a:solidFill>
                            <a:srgbClr val="002060"/>
                          </a:solidFill>
                        </a:rPr>
                        <a:t>)</a:t>
                      </a:r>
                      <a:endParaRPr lang="it-IT" dirty="0">
                        <a:solidFill>
                          <a:srgbClr val="002060"/>
                        </a:solidFill>
                      </a:endParaRPr>
                    </a:p>
                  </a:txBody>
                  <a:tcPr/>
                </a:tc>
                <a:tc>
                  <a:txBody>
                    <a:bodyPr/>
                    <a:lstStyle/>
                    <a:p>
                      <a:r>
                        <a:rPr lang="it-IT" dirty="0" smtClean="0">
                          <a:solidFill>
                            <a:srgbClr val="002060"/>
                          </a:solidFill>
                        </a:rPr>
                        <a:t>Rifugiati, minoranze sgradite</a:t>
                      </a:r>
                    </a:p>
                    <a:p>
                      <a:r>
                        <a:rPr lang="it-IT" dirty="0" smtClean="0">
                          <a:solidFill>
                            <a:srgbClr val="002060"/>
                          </a:solidFill>
                        </a:rPr>
                        <a:t>(</a:t>
                      </a:r>
                      <a:r>
                        <a:rPr lang="it-IT" b="1" dirty="0" smtClean="0">
                          <a:solidFill>
                            <a:srgbClr val="002060"/>
                          </a:solidFill>
                        </a:rPr>
                        <a:t>stigmatizzazione</a:t>
                      </a:r>
                      <a:r>
                        <a:rPr lang="it-IT" dirty="0" smtClean="0">
                          <a:solidFill>
                            <a:srgbClr val="002060"/>
                          </a:solidFill>
                        </a:rPr>
                        <a:t>)</a:t>
                      </a:r>
                      <a:endParaRPr lang="it-IT" dirty="0">
                        <a:solidFill>
                          <a:srgbClr val="002060"/>
                        </a:solidFill>
                      </a:endParaRPr>
                    </a:p>
                  </a:txBody>
                  <a:tcPr/>
                </a:tc>
              </a:tr>
              <a:tr h="1737248">
                <a:tc>
                  <a:txBody>
                    <a:bodyPr/>
                    <a:lstStyle/>
                    <a:p>
                      <a:pPr algn="r"/>
                      <a:r>
                        <a:rPr lang="it-IT" sz="2800" b="1" dirty="0" smtClean="0">
                          <a:solidFill>
                            <a:srgbClr val="002060"/>
                          </a:solidFill>
                        </a:rPr>
                        <a:t>Riconoscimento</a:t>
                      </a:r>
                    </a:p>
                    <a:p>
                      <a:pPr algn="r"/>
                      <a:r>
                        <a:rPr lang="it-IT" b="1" dirty="0" smtClean="0">
                          <a:solidFill>
                            <a:srgbClr val="002060"/>
                          </a:solidFill>
                        </a:rPr>
                        <a:t>+</a:t>
                      </a:r>
                      <a:endParaRPr lang="it-IT" b="1" dirty="0">
                        <a:solidFill>
                          <a:srgbClr val="002060"/>
                        </a:solidFill>
                      </a:endParaRPr>
                    </a:p>
                  </a:txBody>
                  <a:tcPr/>
                </a:tc>
                <a:tc>
                  <a:txBody>
                    <a:bodyPr/>
                    <a:lstStyle/>
                    <a:p>
                      <a:r>
                        <a:rPr lang="it-IT" dirty="0" smtClean="0">
                          <a:solidFill>
                            <a:srgbClr val="002060"/>
                          </a:solidFill>
                        </a:rPr>
                        <a:t>Irregolari “meritevoli”</a:t>
                      </a:r>
                    </a:p>
                    <a:p>
                      <a:r>
                        <a:rPr lang="it-IT" dirty="0" smtClean="0">
                          <a:solidFill>
                            <a:srgbClr val="002060"/>
                          </a:solidFill>
                        </a:rPr>
                        <a:t>(</a:t>
                      </a:r>
                      <a:r>
                        <a:rPr lang="it-IT" b="1" dirty="0" smtClean="0">
                          <a:solidFill>
                            <a:srgbClr val="002060"/>
                          </a:solidFill>
                        </a:rPr>
                        <a:t>tolleranza</a:t>
                      </a:r>
                      <a:r>
                        <a:rPr lang="it-IT" dirty="0" smtClean="0">
                          <a:solidFill>
                            <a:srgbClr val="002060"/>
                          </a:solidFill>
                        </a:rPr>
                        <a:t>)</a:t>
                      </a:r>
                      <a:endParaRPr lang="it-IT" dirty="0">
                        <a:solidFill>
                          <a:srgbClr val="002060"/>
                        </a:solidFill>
                      </a:endParaRPr>
                    </a:p>
                  </a:txBody>
                  <a:tcPr/>
                </a:tc>
                <a:tc>
                  <a:txBody>
                    <a:bodyPr/>
                    <a:lstStyle/>
                    <a:p>
                      <a:r>
                        <a:rPr lang="it-IT" dirty="0" smtClean="0">
                          <a:solidFill>
                            <a:srgbClr val="002060"/>
                          </a:solidFill>
                        </a:rPr>
                        <a:t>Regolari</a:t>
                      </a:r>
                      <a:r>
                        <a:rPr lang="it-IT" baseline="0" dirty="0" smtClean="0">
                          <a:solidFill>
                            <a:srgbClr val="002060"/>
                          </a:solidFill>
                        </a:rPr>
                        <a:t> </a:t>
                      </a:r>
                    </a:p>
                    <a:p>
                      <a:r>
                        <a:rPr lang="it-IT" baseline="0" dirty="0" smtClean="0">
                          <a:solidFill>
                            <a:srgbClr val="002060"/>
                          </a:solidFill>
                        </a:rPr>
                        <a:t>accettati</a:t>
                      </a:r>
                    </a:p>
                    <a:p>
                      <a:r>
                        <a:rPr lang="it-IT" dirty="0" smtClean="0">
                          <a:solidFill>
                            <a:srgbClr val="002060"/>
                          </a:solidFill>
                        </a:rPr>
                        <a:t>(</a:t>
                      </a:r>
                      <a:r>
                        <a:rPr lang="it-IT" b="1" dirty="0" smtClean="0">
                          <a:solidFill>
                            <a:srgbClr val="002060"/>
                          </a:solidFill>
                        </a:rPr>
                        <a:t>integrazione</a:t>
                      </a:r>
                      <a:r>
                        <a:rPr lang="it-IT" dirty="0" smtClean="0">
                          <a:solidFill>
                            <a:srgbClr val="002060"/>
                          </a:solidFill>
                        </a:rPr>
                        <a:t>)</a:t>
                      </a:r>
                      <a:endParaRPr lang="it-IT" dirty="0">
                        <a:solidFill>
                          <a:srgbClr val="002060"/>
                        </a:solidFill>
                      </a:endParaRPr>
                    </a:p>
                  </a:txBody>
                  <a:tcPr/>
                </a:tc>
              </a:tr>
            </a:tbl>
          </a:graphicData>
        </a:graphic>
      </p:graphicFrame>
      <p:sp>
        <p:nvSpPr>
          <p:cNvPr id="29717" name="Segnaposto piè di pagina 3"/>
          <p:cNvSpPr>
            <a:spLocks noGrp="1"/>
          </p:cNvSpPr>
          <p:nvPr>
            <p:ph type="ftr" sz="quarter" idx="4294967295"/>
          </p:nvPr>
        </p:nvSpPr>
        <p:spPr>
          <a:xfrm>
            <a:off x="6502400" y="6457950"/>
            <a:ext cx="2641600" cy="400050"/>
          </a:xfrm>
          <a:prstGeom prst="rect">
            <a:avLst/>
          </a:prstGeom>
          <a:noFill/>
        </p:spPr>
        <p:txBody>
          <a:bodyPr/>
          <a:lstStyle/>
          <a:p>
            <a:endParaRPr lang="it-IT" sz="1400" dirty="0" smtClean="0">
              <a:solidFill>
                <a:schemeClr val="tx1"/>
              </a:solidFill>
              <a:latin typeface="Arial" charset="0"/>
            </a:endParaRPr>
          </a:p>
        </p:txBody>
      </p:sp>
    </p:spTree>
    <p:extLst>
      <p:ext uri="{BB962C8B-B14F-4D97-AF65-F5344CB8AC3E}">
        <p14:creationId xmlns:p14="http://schemas.microsoft.com/office/powerpoint/2010/main" val="3615114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1"/>
          <p:cNvSpPr txBox="1">
            <a:spLocks noChangeArrowheads="1"/>
          </p:cNvSpPr>
          <p:nvPr/>
        </p:nvSpPr>
        <p:spPr bwMode="auto">
          <a:xfrm>
            <a:off x="457200" y="1"/>
            <a:ext cx="8229600" cy="1340767"/>
          </a:xfrm>
          <a:prstGeom prst="rect">
            <a:avLst/>
          </a:prstGeom>
          <a:noFill/>
          <a:ln w="9525">
            <a:noFill/>
            <a:round/>
            <a:headEnd/>
            <a:tailEnd/>
          </a:ln>
        </p:spPr>
        <p:txBody>
          <a:bodyPr lIns="0" rIns="0" bIns="0" anchor="b"/>
          <a:lstStyle/>
          <a:p>
            <a: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it-IT" sz="4500" dirty="0">
                <a:solidFill>
                  <a:srgbClr val="00B0F0"/>
                </a:solidFill>
                <a:latin typeface="Constantia" pitchFamily="18" charset="0"/>
              </a:rPr>
              <a:t>Le migrazioni sono una conseguenza della povertà?</a:t>
            </a:r>
          </a:p>
        </p:txBody>
      </p:sp>
      <p:sp>
        <p:nvSpPr>
          <p:cNvPr id="8195" name="Text Box 2"/>
          <p:cNvSpPr txBox="1">
            <a:spLocks noChangeArrowheads="1"/>
          </p:cNvSpPr>
          <p:nvPr/>
        </p:nvSpPr>
        <p:spPr bwMode="auto">
          <a:xfrm>
            <a:off x="0" y="1268761"/>
            <a:ext cx="9144000" cy="4944212"/>
          </a:xfrm>
          <a:prstGeom prst="rect">
            <a:avLst/>
          </a:prstGeom>
          <a:noFill/>
          <a:ln w="9525">
            <a:noFill/>
            <a:round/>
            <a:headEnd/>
            <a:tailEnd/>
          </a:ln>
        </p:spPr>
        <p:txBody>
          <a:bodyPr/>
          <a:lstStyle/>
          <a:p>
            <a:pPr marL="409575" indent="-273050">
              <a:spcBef>
                <a:spcPts val="600"/>
              </a:spcBef>
              <a:buClr>
                <a:srgbClr val="0BD0D9"/>
              </a:buClr>
              <a:buSzPct val="95000"/>
              <a:buFont typeface="Wingdings" pitchFamily="2" charset="2"/>
              <a:buChar char=""/>
              <a:tabLst>
                <a:tab pos="1049338" algn="l"/>
                <a:tab pos="1963738" algn="l"/>
                <a:tab pos="2878138" algn="l"/>
                <a:tab pos="3792538" algn="l"/>
                <a:tab pos="4706938" algn="l"/>
                <a:tab pos="5621338" algn="l"/>
                <a:tab pos="6535738" algn="l"/>
                <a:tab pos="7450138" algn="l"/>
                <a:tab pos="8364538" algn="l"/>
                <a:tab pos="9278938" algn="l"/>
                <a:tab pos="10193338" algn="l"/>
              </a:tabLst>
            </a:pPr>
            <a:r>
              <a:rPr lang="it-IT" sz="2400" dirty="0" smtClean="0">
                <a:solidFill>
                  <a:srgbClr val="002060"/>
                </a:solidFill>
                <a:latin typeface="Constantia" pitchFamily="18" charset="0"/>
              </a:rPr>
              <a:t>Le migrazioni hanno a che fare con le disuguaglianze di opportunità, </a:t>
            </a:r>
            <a:r>
              <a:rPr lang="it-IT" sz="2400" b="1" dirty="0" smtClean="0">
                <a:solidFill>
                  <a:srgbClr val="002060"/>
                </a:solidFill>
                <a:latin typeface="Constantia" pitchFamily="18" charset="0"/>
              </a:rPr>
              <a:t>ma</a:t>
            </a:r>
            <a:r>
              <a:rPr lang="it-IT" sz="2400" dirty="0" smtClean="0">
                <a:solidFill>
                  <a:srgbClr val="002060"/>
                </a:solidFill>
                <a:latin typeface="Constantia" pitchFamily="18" charset="0"/>
              </a:rPr>
              <a:t>:</a:t>
            </a:r>
          </a:p>
          <a:p>
            <a:pPr marL="409575" indent="-273050">
              <a:spcBef>
                <a:spcPts val="600"/>
              </a:spcBef>
              <a:buClr>
                <a:srgbClr val="0BD0D9"/>
              </a:buClr>
              <a:buSzPct val="95000"/>
              <a:buFont typeface="Wingdings" pitchFamily="2" charset="2"/>
              <a:buChar char=""/>
              <a:tabLst>
                <a:tab pos="1049338" algn="l"/>
                <a:tab pos="1963738" algn="l"/>
                <a:tab pos="2878138" algn="l"/>
                <a:tab pos="3792538" algn="l"/>
                <a:tab pos="4706938" algn="l"/>
                <a:tab pos="5621338" algn="l"/>
                <a:tab pos="6535738" algn="l"/>
                <a:tab pos="7450138" algn="l"/>
                <a:tab pos="8364538" algn="l"/>
                <a:tab pos="9278938" algn="l"/>
                <a:tab pos="10193338" algn="l"/>
              </a:tabLst>
            </a:pPr>
            <a:r>
              <a:rPr lang="it-IT" sz="2400" dirty="0" smtClean="0">
                <a:solidFill>
                  <a:srgbClr val="002060"/>
                </a:solidFill>
                <a:latin typeface="Constantia" pitchFamily="18" charset="0"/>
              </a:rPr>
              <a:t>Circa </a:t>
            </a:r>
            <a:r>
              <a:rPr lang="it-IT" sz="2400" dirty="0" smtClean="0">
                <a:solidFill>
                  <a:srgbClr val="002060"/>
                </a:solidFill>
                <a:latin typeface="Constantia" pitchFamily="18" charset="0"/>
              </a:rPr>
              <a:t>257 </a:t>
            </a:r>
            <a:r>
              <a:rPr lang="it-IT" sz="2400" dirty="0" err="1">
                <a:solidFill>
                  <a:srgbClr val="002060"/>
                </a:solidFill>
                <a:latin typeface="Constantia" pitchFamily="18" charset="0"/>
              </a:rPr>
              <a:t>mlni</a:t>
            </a:r>
            <a:r>
              <a:rPr lang="it-IT" sz="2400" dirty="0">
                <a:solidFill>
                  <a:srgbClr val="002060"/>
                </a:solidFill>
                <a:latin typeface="Constantia" pitchFamily="18" charset="0"/>
              </a:rPr>
              <a:t> di </a:t>
            </a:r>
            <a:r>
              <a:rPr lang="it-IT" sz="2400" dirty="0" smtClean="0">
                <a:solidFill>
                  <a:srgbClr val="002060"/>
                </a:solidFill>
                <a:latin typeface="Constantia" pitchFamily="18" charset="0"/>
              </a:rPr>
              <a:t>migranti internazionali, </a:t>
            </a:r>
            <a:r>
              <a:rPr lang="it-IT" sz="2400" dirty="0">
                <a:solidFill>
                  <a:srgbClr val="002060"/>
                </a:solidFill>
                <a:latin typeface="Constantia" pitchFamily="18" charset="0"/>
              </a:rPr>
              <a:t>pari al </a:t>
            </a:r>
            <a:r>
              <a:rPr lang="it-IT" sz="2400" dirty="0" smtClean="0">
                <a:solidFill>
                  <a:srgbClr val="002060"/>
                </a:solidFill>
                <a:latin typeface="Constantia" pitchFamily="18" charset="0"/>
              </a:rPr>
              <a:t>3,4%   </a:t>
            </a:r>
            <a:r>
              <a:rPr lang="it-IT" sz="2400" dirty="0">
                <a:solidFill>
                  <a:srgbClr val="002060"/>
                </a:solidFill>
                <a:latin typeface="Constantia" pitchFamily="18" charset="0"/>
              </a:rPr>
              <a:t>della popolazione </a:t>
            </a:r>
            <a:r>
              <a:rPr lang="it-IT" sz="2400" dirty="0" smtClean="0">
                <a:solidFill>
                  <a:srgbClr val="002060"/>
                </a:solidFill>
                <a:latin typeface="Constantia" pitchFamily="18" charset="0"/>
              </a:rPr>
              <a:t>mondiale (nel 2000 erano 175 </a:t>
            </a:r>
            <a:r>
              <a:rPr lang="it-IT" sz="2400" dirty="0" err="1" smtClean="0">
                <a:solidFill>
                  <a:srgbClr val="002060"/>
                </a:solidFill>
                <a:latin typeface="Constantia" pitchFamily="18" charset="0"/>
              </a:rPr>
              <a:t>mlni</a:t>
            </a:r>
            <a:r>
              <a:rPr lang="it-IT" sz="2400" dirty="0" smtClean="0">
                <a:solidFill>
                  <a:srgbClr val="002060"/>
                </a:solidFill>
                <a:latin typeface="Constantia" pitchFamily="18" charset="0"/>
              </a:rPr>
              <a:t>, ma la % è costante):</a:t>
            </a:r>
            <a:r>
              <a:rPr lang="it-IT" dirty="0">
                <a:solidFill>
                  <a:srgbClr val="002060"/>
                </a:solidFill>
                <a:latin typeface="Constantia" pitchFamily="18" charset="0"/>
              </a:rPr>
              <a:t> i</a:t>
            </a:r>
            <a:r>
              <a:rPr lang="it-IT" sz="2400" dirty="0" smtClean="0">
                <a:solidFill>
                  <a:srgbClr val="002060"/>
                </a:solidFill>
                <a:latin typeface="Constantia" pitchFamily="18" charset="0"/>
              </a:rPr>
              <a:t> </a:t>
            </a:r>
            <a:r>
              <a:rPr lang="it-IT" sz="2400" dirty="0">
                <a:solidFill>
                  <a:srgbClr val="002060"/>
                </a:solidFill>
                <a:latin typeface="Constantia" pitchFamily="18" charset="0"/>
              </a:rPr>
              <a:t>poveri sono molti di più</a:t>
            </a:r>
          </a:p>
          <a:p>
            <a:pPr marL="409575" indent="-273050">
              <a:spcBef>
                <a:spcPts val="600"/>
              </a:spcBef>
              <a:buClr>
                <a:srgbClr val="0BD0D9"/>
              </a:buClr>
              <a:buSzPct val="95000"/>
              <a:buFont typeface="Wingdings" pitchFamily="2" charset="2"/>
              <a:buChar char=""/>
              <a:tabLst>
                <a:tab pos="1049338" algn="l"/>
                <a:tab pos="1963738" algn="l"/>
                <a:tab pos="2878138" algn="l"/>
                <a:tab pos="3792538" algn="l"/>
                <a:tab pos="4706938" algn="l"/>
                <a:tab pos="5621338" algn="l"/>
                <a:tab pos="6535738" algn="l"/>
                <a:tab pos="7450138" algn="l"/>
                <a:tab pos="8364538" algn="l"/>
                <a:tab pos="9278938" algn="l"/>
                <a:tab pos="10193338" algn="l"/>
              </a:tabLst>
            </a:pPr>
            <a:r>
              <a:rPr lang="it-IT" sz="2400" dirty="0">
                <a:solidFill>
                  <a:srgbClr val="FF33CC"/>
                </a:solidFill>
                <a:latin typeface="Constantia" pitchFamily="18" charset="0"/>
              </a:rPr>
              <a:t>I migranti non provengono dai paesi più poveri del pianeta</a:t>
            </a:r>
            <a:r>
              <a:rPr lang="it-IT" sz="2400" dirty="0">
                <a:solidFill>
                  <a:srgbClr val="000000"/>
                </a:solidFill>
                <a:latin typeface="Constantia" pitchFamily="18" charset="0"/>
              </a:rPr>
              <a:t>, </a:t>
            </a:r>
            <a:r>
              <a:rPr lang="it-IT" sz="2400" dirty="0">
                <a:solidFill>
                  <a:srgbClr val="002060"/>
                </a:solidFill>
                <a:latin typeface="Constantia" pitchFamily="18" charset="0"/>
              </a:rPr>
              <a:t>se non in minima parte. </a:t>
            </a:r>
            <a:r>
              <a:rPr lang="it-IT" sz="2400" dirty="0" smtClean="0">
                <a:solidFill>
                  <a:srgbClr val="002060"/>
                </a:solidFill>
                <a:latin typeface="Constantia" pitchFamily="18" charset="0"/>
              </a:rPr>
              <a:t>In Italia i </a:t>
            </a:r>
            <a:r>
              <a:rPr lang="it-IT" sz="2400" dirty="0">
                <a:solidFill>
                  <a:srgbClr val="002060"/>
                </a:solidFill>
                <a:latin typeface="Constantia" pitchFamily="18" charset="0"/>
              </a:rPr>
              <a:t>primi paesi sono: Romania, Albania, Marocco, Cina, </a:t>
            </a:r>
            <a:r>
              <a:rPr lang="it-IT" sz="2400" dirty="0" smtClean="0">
                <a:solidFill>
                  <a:srgbClr val="002060"/>
                </a:solidFill>
                <a:latin typeface="Constantia" pitchFamily="18" charset="0"/>
              </a:rPr>
              <a:t>Ucraina, Filippine</a:t>
            </a:r>
            <a:endParaRPr lang="it-IT" sz="2400" dirty="0">
              <a:solidFill>
                <a:srgbClr val="002060"/>
              </a:solidFill>
              <a:latin typeface="Constantia" pitchFamily="18" charset="0"/>
            </a:endParaRPr>
          </a:p>
          <a:p>
            <a:pPr marL="409575" indent="-273050">
              <a:spcBef>
                <a:spcPts val="600"/>
              </a:spcBef>
              <a:buClr>
                <a:srgbClr val="0BD0D9"/>
              </a:buClr>
              <a:buSzPct val="95000"/>
              <a:buFont typeface="Wingdings" pitchFamily="2" charset="2"/>
              <a:buChar char=""/>
              <a:tabLst>
                <a:tab pos="1049338" algn="l"/>
                <a:tab pos="1963738" algn="l"/>
                <a:tab pos="2878138" algn="l"/>
                <a:tab pos="3792538" algn="l"/>
                <a:tab pos="4706938" algn="l"/>
                <a:tab pos="5621338" algn="l"/>
                <a:tab pos="6535738" algn="l"/>
                <a:tab pos="7450138" algn="l"/>
                <a:tab pos="8364538" algn="l"/>
                <a:tab pos="9278938" algn="l"/>
                <a:tab pos="10193338" algn="l"/>
              </a:tabLst>
            </a:pPr>
            <a:r>
              <a:rPr lang="it-IT" sz="2400" dirty="0">
                <a:solidFill>
                  <a:srgbClr val="002060"/>
                </a:solidFill>
                <a:latin typeface="Constantia" pitchFamily="18" charset="0"/>
              </a:rPr>
              <a:t>Non sono i più </a:t>
            </a:r>
            <a:r>
              <a:rPr lang="it-IT" sz="2400" dirty="0" smtClean="0">
                <a:solidFill>
                  <a:srgbClr val="002060"/>
                </a:solidFill>
                <a:latin typeface="Constantia" pitchFamily="18" charset="0"/>
              </a:rPr>
              <a:t>poveri dei loro paesi: </a:t>
            </a:r>
            <a:r>
              <a:rPr lang="it-IT" sz="2400" b="1" dirty="0" smtClean="0">
                <a:solidFill>
                  <a:srgbClr val="002060"/>
                </a:solidFill>
                <a:latin typeface="Constantia" pitchFamily="18" charset="0"/>
              </a:rPr>
              <a:t>occorrono risorse</a:t>
            </a:r>
          </a:p>
          <a:p>
            <a:pPr marL="409575" indent="-273050">
              <a:spcBef>
                <a:spcPts val="600"/>
              </a:spcBef>
              <a:buClr>
                <a:srgbClr val="0BD0D9"/>
              </a:buClr>
              <a:buSzPct val="95000"/>
              <a:buFont typeface="Wingdings" pitchFamily="2" charset="2"/>
              <a:buChar char=""/>
              <a:tabLst>
                <a:tab pos="1049338" algn="l"/>
                <a:tab pos="1963738" algn="l"/>
                <a:tab pos="2878138" algn="l"/>
                <a:tab pos="3792538" algn="l"/>
                <a:tab pos="4706938" algn="l"/>
                <a:tab pos="5621338" algn="l"/>
                <a:tab pos="6535738" algn="l"/>
                <a:tab pos="7450138" algn="l"/>
                <a:tab pos="8364538" algn="l"/>
                <a:tab pos="9278938" algn="l"/>
                <a:tab pos="10193338" algn="l"/>
              </a:tabLst>
            </a:pPr>
            <a:r>
              <a:rPr lang="it-IT" dirty="0" smtClean="0">
                <a:solidFill>
                  <a:srgbClr val="002060"/>
                </a:solidFill>
                <a:latin typeface="Constantia" pitchFamily="18" charset="0"/>
              </a:rPr>
              <a:t>Chi arriva da più lontano è più selezionato di chi arriva da vicino</a:t>
            </a:r>
            <a:endParaRPr lang="it-IT" sz="2400" dirty="0">
              <a:solidFill>
                <a:srgbClr val="002060"/>
              </a:solidFill>
              <a:latin typeface="Constantia" pitchFamily="18" charset="0"/>
            </a:endParaRPr>
          </a:p>
          <a:p>
            <a:pPr marL="409575" indent="-273050">
              <a:spcBef>
                <a:spcPts val="600"/>
              </a:spcBef>
              <a:buClr>
                <a:srgbClr val="0BD0D9"/>
              </a:buClr>
              <a:buSzPct val="95000"/>
              <a:buFont typeface="Wingdings" pitchFamily="2" charset="2"/>
              <a:buChar char=""/>
              <a:tabLst>
                <a:tab pos="1049338" algn="l"/>
                <a:tab pos="1963738" algn="l"/>
                <a:tab pos="2878138" algn="l"/>
                <a:tab pos="3792538" algn="l"/>
                <a:tab pos="4706938" algn="l"/>
                <a:tab pos="5621338" algn="l"/>
                <a:tab pos="6535738" algn="l"/>
                <a:tab pos="7450138" algn="l"/>
                <a:tab pos="8364538" algn="l"/>
                <a:tab pos="9278938" algn="l"/>
                <a:tab pos="10193338" algn="l"/>
              </a:tabLst>
            </a:pPr>
            <a:r>
              <a:rPr lang="it-IT" sz="2400" dirty="0">
                <a:solidFill>
                  <a:srgbClr val="002060"/>
                </a:solidFill>
                <a:latin typeface="Constantia" pitchFamily="18" charset="0"/>
              </a:rPr>
              <a:t>In molti casi, l’emigrazione è una strategia estrema di difesa di uno stile di vita da classe media</a:t>
            </a:r>
          </a:p>
        </p:txBody>
      </p:sp>
    </p:spTree>
    <p:extLst>
      <p:ext uri="{BB962C8B-B14F-4D97-AF65-F5344CB8AC3E}">
        <p14:creationId xmlns:p14="http://schemas.microsoft.com/office/powerpoint/2010/main" val="3349833056"/>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1"/>
          <p:cNvSpPr txBox="1">
            <a:spLocks noChangeArrowheads="1"/>
          </p:cNvSpPr>
          <p:nvPr/>
        </p:nvSpPr>
        <p:spPr bwMode="auto">
          <a:xfrm>
            <a:off x="35496" y="1"/>
            <a:ext cx="9073008" cy="764703"/>
          </a:xfrm>
          <a:prstGeom prst="rect">
            <a:avLst/>
          </a:prstGeom>
          <a:noFill/>
          <a:ln w="9525">
            <a:noFill/>
            <a:round/>
            <a:headEnd/>
            <a:tailEnd/>
          </a:ln>
        </p:spPr>
        <p:txBody>
          <a:bodyPr lIns="0" rIns="0" bIns="0" anchor="b"/>
          <a:lstStyle/>
          <a:p>
            <a:r>
              <a:rPr lang="it-IT" sz="3600" dirty="0">
                <a:solidFill>
                  <a:srgbClr val="00B0F0"/>
                </a:solidFill>
                <a:effectLst>
                  <a:outerShdw blurRad="38100" dist="38100" dir="2700000" algn="tl">
                    <a:srgbClr val="000000">
                      <a:alpha val="43137"/>
                    </a:srgbClr>
                  </a:outerShdw>
                </a:effectLst>
                <a:latin typeface="+mj-lt"/>
              </a:rPr>
              <a:t>L’aiuto allo sviluppo scoraggia le migrazioni?</a:t>
            </a:r>
          </a:p>
        </p:txBody>
      </p:sp>
      <p:sp>
        <p:nvSpPr>
          <p:cNvPr id="8195" name="Text Box 2"/>
          <p:cNvSpPr txBox="1">
            <a:spLocks noChangeArrowheads="1"/>
          </p:cNvSpPr>
          <p:nvPr/>
        </p:nvSpPr>
        <p:spPr bwMode="auto">
          <a:xfrm>
            <a:off x="0" y="908720"/>
            <a:ext cx="9144000" cy="5304253"/>
          </a:xfrm>
          <a:prstGeom prst="rect">
            <a:avLst/>
          </a:prstGeom>
          <a:noFill/>
          <a:ln w="9525">
            <a:noFill/>
            <a:round/>
            <a:headEnd/>
            <a:tailEnd/>
          </a:ln>
        </p:spPr>
        <p:txBody>
          <a:bodyPr/>
          <a:lstStyle/>
          <a:p>
            <a:pPr marL="457200" indent="-457200">
              <a:buFont typeface="Arial" panose="020B0604020202020204" pitchFamily="34" charset="0"/>
              <a:buChar char="•"/>
            </a:pPr>
            <a:r>
              <a:rPr lang="it-IT" sz="2800" dirty="0" smtClean="0">
                <a:solidFill>
                  <a:srgbClr val="002060"/>
                </a:solidFill>
                <a:latin typeface="+mn-lt"/>
              </a:rPr>
              <a:t>Alla luce di quanto prima notato, dovremmo aiutare i paesi intermedi, le classi medie, le persone istruite….</a:t>
            </a:r>
          </a:p>
          <a:p>
            <a:pPr marL="457200" indent="-457200">
              <a:buFont typeface="Arial" panose="020B0604020202020204" pitchFamily="34" charset="0"/>
              <a:buChar char="•"/>
            </a:pPr>
            <a:r>
              <a:rPr lang="it-IT" sz="2800" dirty="0" smtClean="0">
                <a:solidFill>
                  <a:srgbClr val="002060"/>
                </a:solidFill>
                <a:latin typeface="+mn-lt"/>
              </a:rPr>
              <a:t>Il discorso dell’aiuto come alternativa all’emigrazione trascura i nostri fabbisogni di manodopera</a:t>
            </a:r>
          </a:p>
          <a:p>
            <a:pPr marL="457200" indent="-457200">
              <a:buFont typeface="Arial" panose="020B0604020202020204" pitchFamily="34" charset="0"/>
              <a:buChar char="•"/>
            </a:pPr>
            <a:r>
              <a:rPr lang="it-IT" sz="2800" dirty="0" smtClean="0">
                <a:solidFill>
                  <a:srgbClr val="002060"/>
                </a:solidFill>
                <a:latin typeface="+mn-lt"/>
              </a:rPr>
              <a:t>Inoltre: in un primo tempo, lo sviluppo suscita nuove partenze, ci sono più risorse per partire</a:t>
            </a:r>
          </a:p>
          <a:p>
            <a:pPr marL="457200" indent="-457200">
              <a:buFont typeface="Arial" panose="020B0604020202020204" pitchFamily="34" charset="0"/>
              <a:buChar char="•"/>
            </a:pPr>
            <a:r>
              <a:rPr lang="it-IT" sz="2800" dirty="0" smtClean="0">
                <a:solidFill>
                  <a:srgbClr val="002060"/>
                </a:solidFill>
                <a:latin typeface="+mn-lt"/>
              </a:rPr>
              <a:t>C’è la concorrenza delle </a:t>
            </a:r>
            <a:r>
              <a:rPr lang="it-IT" sz="2800" dirty="0" smtClean="0">
                <a:solidFill>
                  <a:srgbClr val="FF3399"/>
                </a:solidFill>
                <a:latin typeface="+mn-lt"/>
              </a:rPr>
              <a:t>rimesse</a:t>
            </a:r>
            <a:r>
              <a:rPr lang="it-IT" sz="2800" dirty="0" smtClean="0">
                <a:latin typeface="+mn-lt"/>
              </a:rPr>
              <a:t>: </a:t>
            </a:r>
            <a:r>
              <a:rPr lang="it-IT" sz="2800" b="1" dirty="0" smtClean="0">
                <a:solidFill>
                  <a:srgbClr val="002060"/>
                </a:solidFill>
                <a:latin typeface="+mn-lt"/>
              </a:rPr>
              <a:t>586 MDI di dollari nel 2015, 616 nel 2016</a:t>
            </a:r>
            <a:r>
              <a:rPr lang="it-IT" sz="2800" dirty="0" smtClean="0">
                <a:solidFill>
                  <a:srgbClr val="002060"/>
                </a:solidFill>
                <a:latin typeface="+mn-lt"/>
              </a:rPr>
              <a:t> (stime World </a:t>
            </a:r>
            <a:r>
              <a:rPr lang="it-IT" sz="2800" dirty="0" err="1" smtClean="0">
                <a:solidFill>
                  <a:srgbClr val="002060"/>
                </a:solidFill>
                <a:latin typeface="+mn-lt"/>
              </a:rPr>
              <a:t>Bank</a:t>
            </a:r>
            <a:r>
              <a:rPr lang="it-IT" sz="2800" dirty="0" smtClean="0">
                <a:solidFill>
                  <a:srgbClr val="002060"/>
                </a:solidFill>
                <a:latin typeface="+mn-lt"/>
              </a:rPr>
              <a:t>). In diversi paesi le rimesse sono la prima voce del PIL </a:t>
            </a:r>
          </a:p>
          <a:p>
            <a:pPr marL="457200" indent="-457200">
              <a:buFont typeface="Arial" panose="020B0604020202020204" pitchFamily="34" charset="0"/>
              <a:buChar char="•"/>
            </a:pPr>
            <a:r>
              <a:rPr lang="it-IT" sz="2800" dirty="0" smtClean="0">
                <a:solidFill>
                  <a:srgbClr val="FF3399"/>
                </a:solidFill>
                <a:latin typeface="+mn-lt"/>
              </a:rPr>
              <a:t>Lo sviluppo è importante, la cooperazione internazionale preziosa, ma subordinare questi fini al controllo delle migrazioni provoca dei cortocircuiti</a:t>
            </a:r>
          </a:p>
          <a:p>
            <a:pPr marL="136525">
              <a:spcBef>
                <a:spcPts val="600"/>
              </a:spcBef>
              <a:buClr>
                <a:srgbClr val="0BD0D9"/>
              </a:buClr>
              <a:buSzPct val="95000"/>
              <a:tabLst>
                <a:tab pos="1049338" algn="l"/>
                <a:tab pos="1963738" algn="l"/>
                <a:tab pos="2878138" algn="l"/>
                <a:tab pos="3792538" algn="l"/>
                <a:tab pos="4706938" algn="l"/>
                <a:tab pos="5621338" algn="l"/>
                <a:tab pos="6535738" algn="l"/>
                <a:tab pos="7450138" algn="l"/>
                <a:tab pos="8364538" algn="l"/>
                <a:tab pos="9278938" algn="l"/>
                <a:tab pos="10193338" algn="l"/>
              </a:tabLst>
            </a:pPr>
            <a:endParaRPr lang="it-IT" sz="2400" dirty="0">
              <a:solidFill>
                <a:srgbClr val="000000"/>
              </a:solidFill>
              <a:latin typeface="Constantia" pitchFamily="18" charset="0"/>
            </a:endParaRPr>
          </a:p>
        </p:txBody>
      </p:sp>
    </p:spTree>
    <p:extLst>
      <p:ext uri="{BB962C8B-B14F-4D97-AF65-F5344CB8AC3E}">
        <p14:creationId xmlns:p14="http://schemas.microsoft.com/office/powerpoint/2010/main" val="2577205108"/>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107504" y="0"/>
            <a:ext cx="9036496" cy="1417638"/>
          </a:xfrm>
        </p:spPr>
        <p:txBody>
          <a:bodyPr/>
          <a:lstStyle/>
          <a:p>
            <a:r>
              <a:rPr lang="it-IT" dirty="0" smtClean="0">
                <a:solidFill>
                  <a:srgbClr val="00B0F0"/>
                </a:solidFill>
              </a:rPr>
              <a:t>Perché allora vediamo tanti immigrati poveri?</a:t>
            </a:r>
            <a:endParaRPr lang="it-IT" dirty="0">
              <a:solidFill>
                <a:srgbClr val="00B0F0"/>
              </a:solidFill>
            </a:endParaRPr>
          </a:p>
        </p:txBody>
      </p:sp>
      <p:sp>
        <p:nvSpPr>
          <p:cNvPr id="3" name="Segnaposto contenuto 2"/>
          <p:cNvSpPr>
            <a:spLocks noGrp="1"/>
          </p:cNvSpPr>
          <p:nvPr>
            <p:ph idx="1"/>
          </p:nvPr>
        </p:nvSpPr>
        <p:spPr>
          <a:xfrm>
            <a:off x="0" y="1600200"/>
            <a:ext cx="9144000" cy="4525963"/>
          </a:xfrm>
        </p:spPr>
        <p:txBody>
          <a:bodyPr/>
          <a:lstStyle/>
          <a:p>
            <a:pPr marL="0" indent="0">
              <a:buNone/>
            </a:pPr>
            <a:r>
              <a:rPr lang="it-IT" dirty="0" smtClean="0">
                <a:solidFill>
                  <a:srgbClr val="002060"/>
                </a:solidFill>
              </a:rPr>
              <a:t>Le ragioni sono varie:</a:t>
            </a:r>
          </a:p>
          <a:p>
            <a:r>
              <a:rPr lang="it-IT" dirty="0" smtClean="0">
                <a:solidFill>
                  <a:srgbClr val="002060"/>
                </a:solidFill>
              </a:rPr>
              <a:t>La povertà è più visibile e urtante dell’integrazione</a:t>
            </a:r>
          </a:p>
          <a:p>
            <a:r>
              <a:rPr lang="it-IT" dirty="0" smtClean="0">
                <a:solidFill>
                  <a:srgbClr val="002060"/>
                </a:solidFill>
              </a:rPr>
              <a:t>I migranti non hanno il sostegno delle pensioni dei genitori e nonni</a:t>
            </a:r>
          </a:p>
          <a:p>
            <a:r>
              <a:rPr lang="it-IT" dirty="0" smtClean="0">
                <a:solidFill>
                  <a:srgbClr val="002060"/>
                </a:solidFill>
              </a:rPr>
              <a:t>I migranti accumulano pochi risparmi, perché li inviano in patria (le rimesse)</a:t>
            </a:r>
          </a:p>
          <a:p>
            <a:r>
              <a:rPr lang="it-IT" dirty="0" smtClean="0">
                <a:solidFill>
                  <a:srgbClr val="002060"/>
                </a:solidFill>
              </a:rPr>
              <a:t>I migranti subiscono discriminazioni</a:t>
            </a:r>
            <a:endParaRPr lang="it-IT" dirty="0">
              <a:solidFill>
                <a:srgbClr val="002060"/>
              </a:solidFill>
            </a:endParaRPr>
          </a:p>
        </p:txBody>
      </p:sp>
    </p:spTree>
    <p:extLst>
      <p:ext uri="{BB962C8B-B14F-4D97-AF65-F5344CB8AC3E}">
        <p14:creationId xmlns:p14="http://schemas.microsoft.com/office/powerpoint/2010/main" val="325159392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1"/>
          <p:cNvSpPr txBox="1">
            <a:spLocks noChangeArrowheads="1"/>
          </p:cNvSpPr>
          <p:nvPr/>
        </p:nvSpPr>
        <p:spPr bwMode="auto">
          <a:xfrm>
            <a:off x="457200" y="66675"/>
            <a:ext cx="8229600" cy="1417638"/>
          </a:xfrm>
          <a:prstGeom prst="rect">
            <a:avLst/>
          </a:prstGeom>
          <a:noFill/>
          <a:ln w="9525">
            <a:noFill/>
            <a:round/>
            <a:headEnd/>
            <a:tailEnd/>
          </a:ln>
        </p:spPr>
        <p:txBody>
          <a:bodyPr lIns="0" rIns="0" bIns="0" anchor="b"/>
          <a:lstStyle/>
          <a:p>
            <a: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it-IT" sz="4500" dirty="0">
                <a:solidFill>
                  <a:srgbClr val="00B0F0"/>
                </a:solidFill>
                <a:latin typeface="Constantia" pitchFamily="18" charset="0"/>
              </a:rPr>
              <a:t>I </a:t>
            </a:r>
            <a:r>
              <a:rPr lang="it-IT" sz="4500" dirty="0" smtClean="0">
                <a:solidFill>
                  <a:srgbClr val="00B0F0"/>
                </a:solidFill>
                <a:latin typeface="Constantia" pitchFamily="18" charset="0"/>
              </a:rPr>
              <a:t>migranti non autorizzati arrivano via mare?</a:t>
            </a:r>
            <a:endParaRPr lang="it-IT" sz="4500" dirty="0">
              <a:solidFill>
                <a:srgbClr val="00B0F0"/>
              </a:solidFill>
              <a:latin typeface="Constantia" pitchFamily="18" charset="0"/>
            </a:endParaRPr>
          </a:p>
        </p:txBody>
      </p:sp>
      <p:sp>
        <p:nvSpPr>
          <p:cNvPr id="9219" name="Text Box 2"/>
          <p:cNvSpPr txBox="1">
            <a:spLocks noChangeArrowheads="1"/>
          </p:cNvSpPr>
          <p:nvPr/>
        </p:nvSpPr>
        <p:spPr bwMode="auto">
          <a:xfrm>
            <a:off x="107504" y="1412776"/>
            <a:ext cx="8733656" cy="5091112"/>
          </a:xfrm>
          <a:prstGeom prst="rect">
            <a:avLst/>
          </a:prstGeom>
          <a:noFill/>
          <a:ln w="9525">
            <a:noFill/>
            <a:round/>
            <a:headEnd/>
            <a:tailEnd/>
          </a:ln>
        </p:spPr>
        <p:txBody>
          <a:bodyPr/>
          <a:lstStyle/>
          <a:p>
            <a:pPr marL="409575" indent="-273050">
              <a:spcBef>
                <a:spcPts val="650"/>
              </a:spcBef>
              <a:buClr>
                <a:srgbClr val="0BD0D9"/>
              </a:buClr>
              <a:buSzPct val="95000"/>
              <a:buFont typeface="Wingdings" pitchFamily="2" charset="2"/>
              <a:buChar char=""/>
              <a:tabLst>
                <a:tab pos="1049338" algn="l"/>
                <a:tab pos="1963738" algn="l"/>
                <a:tab pos="2878138" algn="l"/>
                <a:tab pos="3792538" algn="l"/>
                <a:tab pos="4706938" algn="l"/>
                <a:tab pos="5621338" algn="l"/>
                <a:tab pos="6535738" algn="l"/>
                <a:tab pos="7450138" algn="l"/>
                <a:tab pos="8364538" algn="l"/>
                <a:tab pos="9278938" algn="l"/>
                <a:tab pos="10193338" algn="l"/>
              </a:tabLst>
            </a:pPr>
            <a:r>
              <a:rPr lang="it-IT" dirty="0">
                <a:solidFill>
                  <a:srgbClr val="002060"/>
                </a:solidFill>
                <a:latin typeface="Constantia" pitchFamily="18" charset="0"/>
              </a:rPr>
              <a:t>I migranti, e anche gli irregolari (stimati </a:t>
            </a:r>
            <a:r>
              <a:rPr lang="it-IT" dirty="0" smtClean="0">
                <a:solidFill>
                  <a:srgbClr val="002060"/>
                </a:solidFill>
                <a:latin typeface="Constantia" pitchFamily="18" charset="0"/>
              </a:rPr>
              <a:t>attualmente in circa 400.000 unità), </a:t>
            </a:r>
            <a:r>
              <a:rPr lang="it-IT" dirty="0">
                <a:solidFill>
                  <a:srgbClr val="002060"/>
                </a:solidFill>
                <a:latin typeface="Constantia" pitchFamily="18" charset="0"/>
              </a:rPr>
              <a:t>sono molti di più degli sbarcati via mare </a:t>
            </a:r>
            <a:r>
              <a:rPr lang="it-IT" dirty="0" smtClean="0">
                <a:solidFill>
                  <a:srgbClr val="002060"/>
                </a:solidFill>
                <a:latin typeface="Constantia" pitchFamily="18" charset="0"/>
              </a:rPr>
              <a:t>(circa 180.000 nel 2016)</a:t>
            </a:r>
            <a:endParaRPr lang="it-IT" dirty="0">
              <a:solidFill>
                <a:srgbClr val="002060"/>
              </a:solidFill>
              <a:latin typeface="Constantia" pitchFamily="18" charset="0"/>
            </a:endParaRPr>
          </a:p>
          <a:p>
            <a:pPr marL="409575" indent="-273050">
              <a:spcBef>
                <a:spcPts val="650"/>
              </a:spcBef>
              <a:buClr>
                <a:srgbClr val="0BD0D9"/>
              </a:buClr>
              <a:buSzPct val="95000"/>
              <a:buFont typeface="Wingdings" pitchFamily="2" charset="2"/>
              <a:buChar char=""/>
              <a:tabLst>
                <a:tab pos="1049338" algn="l"/>
                <a:tab pos="1963738" algn="l"/>
                <a:tab pos="2878138" algn="l"/>
                <a:tab pos="3792538" algn="l"/>
                <a:tab pos="4706938" algn="l"/>
                <a:tab pos="5621338" algn="l"/>
                <a:tab pos="6535738" algn="l"/>
                <a:tab pos="7450138" algn="l"/>
                <a:tab pos="8364538" algn="l"/>
                <a:tab pos="9278938" algn="l"/>
                <a:tab pos="10193338" algn="l"/>
              </a:tabLst>
            </a:pPr>
            <a:r>
              <a:rPr lang="it-IT" dirty="0">
                <a:solidFill>
                  <a:srgbClr val="002060"/>
                </a:solidFill>
                <a:latin typeface="Constantia" pitchFamily="18" charset="0"/>
              </a:rPr>
              <a:t>La grande maggioranza degli irregolari </a:t>
            </a:r>
            <a:r>
              <a:rPr lang="it-IT" dirty="0" smtClean="0">
                <a:solidFill>
                  <a:srgbClr val="002060"/>
                </a:solidFill>
                <a:latin typeface="Constantia" pitchFamily="18" charset="0"/>
              </a:rPr>
              <a:t>in Europa sono arrivati </a:t>
            </a:r>
            <a:r>
              <a:rPr lang="it-IT" dirty="0">
                <a:solidFill>
                  <a:srgbClr val="002060"/>
                </a:solidFill>
                <a:latin typeface="Constantia" pitchFamily="18" charset="0"/>
              </a:rPr>
              <a:t>regolarmente, soprattutto con visti </a:t>
            </a:r>
            <a:r>
              <a:rPr lang="it-IT" dirty="0" smtClean="0">
                <a:solidFill>
                  <a:srgbClr val="002060"/>
                </a:solidFill>
                <a:latin typeface="Constantia" pitchFamily="18" charset="0"/>
              </a:rPr>
              <a:t>turistici, se necessari</a:t>
            </a:r>
            <a:endParaRPr lang="it-IT" dirty="0">
              <a:solidFill>
                <a:srgbClr val="002060"/>
              </a:solidFill>
              <a:latin typeface="Constantia" pitchFamily="18" charset="0"/>
            </a:endParaRPr>
          </a:p>
          <a:p>
            <a:pPr marL="409575" indent="-273050">
              <a:spcBef>
                <a:spcPts val="650"/>
              </a:spcBef>
              <a:buClr>
                <a:srgbClr val="0BD0D9"/>
              </a:buClr>
              <a:buSzPct val="95000"/>
              <a:buFont typeface="Wingdings" pitchFamily="2" charset="2"/>
              <a:buChar char=""/>
              <a:tabLst>
                <a:tab pos="1049338" algn="l"/>
                <a:tab pos="1963738" algn="l"/>
                <a:tab pos="2878138" algn="l"/>
                <a:tab pos="3792538" algn="l"/>
                <a:tab pos="4706938" algn="l"/>
                <a:tab pos="5621338" algn="l"/>
                <a:tab pos="6535738" algn="l"/>
                <a:tab pos="7450138" algn="l"/>
                <a:tab pos="8364538" algn="l"/>
                <a:tab pos="9278938" algn="l"/>
                <a:tab pos="10193338" algn="l"/>
              </a:tabLst>
            </a:pPr>
            <a:r>
              <a:rPr lang="it-IT" dirty="0">
                <a:solidFill>
                  <a:srgbClr val="002060"/>
                </a:solidFill>
                <a:latin typeface="Constantia" pitchFamily="18" charset="0"/>
              </a:rPr>
              <a:t>I migranti a loro volta si spostano perché aspirano a migliorare le proprie condizioni: </a:t>
            </a:r>
            <a:r>
              <a:rPr lang="it-IT" b="1" dirty="0">
                <a:solidFill>
                  <a:srgbClr val="002060"/>
                </a:solidFill>
                <a:latin typeface="Constantia" pitchFamily="18" charset="0"/>
              </a:rPr>
              <a:t>conta più la speranza della </a:t>
            </a:r>
            <a:r>
              <a:rPr lang="it-IT" b="1" dirty="0" smtClean="0">
                <a:solidFill>
                  <a:srgbClr val="002060"/>
                </a:solidFill>
                <a:latin typeface="Constantia" pitchFamily="18" charset="0"/>
              </a:rPr>
              <a:t>disperazione</a:t>
            </a:r>
          </a:p>
          <a:p>
            <a:pPr marL="136525">
              <a:spcBef>
                <a:spcPts val="650"/>
              </a:spcBef>
              <a:buClr>
                <a:srgbClr val="0BD0D9"/>
              </a:buClr>
              <a:buSzPct val="95000"/>
              <a:tabLst>
                <a:tab pos="1049338" algn="l"/>
                <a:tab pos="1963738" algn="l"/>
                <a:tab pos="2878138" algn="l"/>
                <a:tab pos="3792538" algn="l"/>
                <a:tab pos="4706938" algn="l"/>
                <a:tab pos="5621338" algn="l"/>
                <a:tab pos="6535738" algn="l"/>
                <a:tab pos="7450138" algn="l"/>
                <a:tab pos="8364538" algn="l"/>
                <a:tab pos="9278938" algn="l"/>
                <a:tab pos="10193338" algn="l"/>
              </a:tabLst>
            </a:pPr>
            <a:endParaRPr lang="it-IT" b="1" dirty="0" smtClean="0">
              <a:solidFill>
                <a:srgbClr val="000000"/>
              </a:solidFill>
              <a:latin typeface="Constantia" pitchFamily="18" charset="0"/>
            </a:endParaRPr>
          </a:p>
        </p:txBody>
      </p:sp>
    </p:spTree>
    <p:extLst>
      <p:ext uri="{BB962C8B-B14F-4D97-AF65-F5344CB8AC3E}">
        <p14:creationId xmlns:p14="http://schemas.microsoft.com/office/powerpoint/2010/main" val="294380518"/>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3487341" y="1316607"/>
            <a:ext cx="1811548" cy="646331"/>
          </a:xfrm>
          <a:prstGeom prst="rect">
            <a:avLst/>
          </a:prstGeom>
          <a:noFill/>
        </p:spPr>
        <p:txBody>
          <a:bodyPr wrap="square" rtlCol="0">
            <a:spAutoFit/>
          </a:bodyPr>
          <a:lstStyle/>
          <a:p>
            <a:pPr algn="ctr"/>
            <a:r>
              <a:rPr lang="en-US" sz="1800" dirty="0" err="1"/>
              <a:t>Aumento</a:t>
            </a:r>
            <a:r>
              <a:rPr lang="en-US" sz="1800" dirty="0"/>
              <a:t> </a:t>
            </a:r>
            <a:r>
              <a:rPr lang="en-US" sz="1800" dirty="0" err="1"/>
              <a:t>delle</a:t>
            </a:r>
            <a:r>
              <a:rPr lang="en-US" sz="1800" dirty="0"/>
              <a:t> </a:t>
            </a:r>
            <a:r>
              <a:rPr lang="en-US" sz="1800" dirty="0" err="1"/>
              <a:t>morti</a:t>
            </a:r>
            <a:r>
              <a:rPr lang="en-US" sz="1800" dirty="0"/>
              <a:t> in mare</a:t>
            </a:r>
          </a:p>
        </p:txBody>
      </p:sp>
      <p:sp>
        <p:nvSpPr>
          <p:cNvPr id="7" name="Freccia curva 6"/>
          <p:cNvSpPr/>
          <p:nvPr/>
        </p:nvSpPr>
        <p:spPr>
          <a:xfrm rot="5400000">
            <a:off x="6286381" y="923306"/>
            <a:ext cx="788189" cy="1991347"/>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tx1"/>
              </a:solidFill>
            </a:endParaRPr>
          </a:p>
        </p:txBody>
      </p:sp>
      <p:sp>
        <p:nvSpPr>
          <p:cNvPr id="8" name="CasellaDiTesto 7"/>
          <p:cNvSpPr txBox="1"/>
          <p:nvPr/>
        </p:nvSpPr>
        <p:spPr>
          <a:xfrm>
            <a:off x="6220325" y="2752586"/>
            <a:ext cx="2632645" cy="923330"/>
          </a:xfrm>
          <a:prstGeom prst="rect">
            <a:avLst/>
          </a:prstGeom>
          <a:noFill/>
        </p:spPr>
        <p:txBody>
          <a:bodyPr wrap="square" rtlCol="0">
            <a:spAutoFit/>
          </a:bodyPr>
          <a:lstStyle/>
          <a:p>
            <a:pPr algn="ctr"/>
            <a:r>
              <a:rPr lang="en-US" sz="1800" dirty="0" err="1"/>
              <a:t>Aumento</a:t>
            </a:r>
            <a:r>
              <a:rPr lang="en-US" sz="1800" dirty="0"/>
              <a:t> </a:t>
            </a:r>
            <a:r>
              <a:rPr lang="en-US" sz="1800" dirty="0" err="1"/>
              <a:t>della</a:t>
            </a:r>
            <a:r>
              <a:rPr lang="en-US" sz="1800" dirty="0"/>
              <a:t> </a:t>
            </a:r>
            <a:r>
              <a:rPr lang="en-US" sz="1800" dirty="0" err="1"/>
              <a:t>richiesta</a:t>
            </a:r>
            <a:r>
              <a:rPr lang="en-US" sz="1800" dirty="0"/>
              <a:t> </a:t>
            </a:r>
            <a:r>
              <a:rPr lang="en-US" sz="1800" dirty="0" err="1"/>
              <a:t>dI</a:t>
            </a:r>
            <a:r>
              <a:rPr lang="en-US" sz="1800" dirty="0"/>
              <a:t> </a:t>
            </a:r>
            <a:r>
              <a:rPr lang="en-US" sz="1800" dirty="0" err="1"/>
              <a:t>contrasto</a:t>
            </a:r>
            <a:r>
              <a:rPr lang="en-US" sz="1800" dirty="0"/>
              <a:t> del </a:t>
            </a:r>
            <a:r>
              <a:rPr lang="en-US" sz="1800" dirty="0" err="1"/>
              <a:t>traffico</a:t>
            </a:r>
            <a:r>
              <a:rPr lang="en-US" sz="1800" dirty="0"/>
              <a:t> di </a:t>
            </a:r>
            <a:r>
              <a:rPr lang="en-US" sz="1800" dirty="0" err="1"/>
              <a:t>migranti</a:t>
            </a:r>
            <a:endParaRPr lang="en-US" sz="1800" dirty="0"/>
          </a:p>
        </p:txBody>
      </p:sp>
      <p:sp>
        <p:nvSpPr>
          <p:cNvPr id="9" name="Freccia curva 8"/>
          <p:cNvSpPr/>
          <p:nvPr/>
        </p:nvSpPr>
        <p:spPr>
          <a:xfrm rot="10800000">
            <a:off x="5859378" y="3841082"/>
            <a:ext cx="1816771" cy="991958"/>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tx1"/>
              </a:solidFill>
            </a:endParaRPr>
          </a:p>
        </p:txBody>
      </p:sp>
      <p:sp>
        <p:nvSpPr>
          <p:cNvPr id="10" name="CasellaDiTesto 9"/>
          <p:cNvSpPr txBox="1"/>
          <p:nvPr/>
        </p:nvSpPr>
        <p:spPr>
          <a:xfrm>
            <a:off x="3052158" y="4320945"/>
            <a:ext cx="2632645" cy="923330"/>
          </a:xfrm>
          <a:prstGeom prst="rect">
            <a:avLst/>
          </a:prstGeom>
          <a:noFill/>
        </p:spPr>
        <p:txBody>
          <a:bodyPr wrap="square" rtlCol="0">
            <a:spAutoFit/>
          </a:bodyPr>
          <a:lstStyle/>
          <a:p>
            <a:pPr algn="ctr"/>
            <a:r>
              <a:rPr lang="en-US" sz="1800" dirty="0" err="1"/>
              <a:t>Aumento</a:t>
            </a:r>
            <a:r>
              <a:rPr lang="en-US" sz="1800" dirty="0"/>
              <a:t> </a:t>
            </a:r>
            <a:r>
              <a:rPr lang="en-US" sz="1800" dirty="0" err="1"/>
              <a:t>delle</a:t>
            </a:r>
            <a:r>
              <a:rPr lang="en-US" sz="1800" dirty="0"/>
              <a:t> </a:t>
            </a:r>
            <a:r>
              <a:rPr lang="en-US" sz="1800" dirty="0" err="1"/>
              <a:t>misure</a:t>
            </a:r>
            <a:r>
              <a:rPr lang="en-US" sz="1800" dirty="0"/>
              <a:t> </a:t>
            </a:r>
            <a:r>
              <a:rPr lang="en-US" sz="1800" dirty="0" err="1"/>
              <a:t>contro</a:t>
            </a:r>
            <a:r>
              <a:rPr lang="en-US" sz="1800" dirty="0"/>
              <a:t> </a:t>
            </a:r>
            <a:r>
              <a:rPr lang="en-US" sz="1800" dirty="0" err="1"/>
              <a:t>il</a:t>
            </a:r>
            <a:r>
              <a:rPr lang="en-US" sz="1800" dirty="0"/>
              <a:t> </a:t>
            </a:r>
            <a:r>
              <a:rPr lang="en-US" sz="1800" dirty="0" err="1"/>
              <a:t>traffico</a:t>
            </a:r>
            <a:r>
              <a:rPr lang="en-US" sz="1800" dirty="0"/>
              <a:t> di </a:t>
            </a:r>
            <a:r>
              <a:rPr lang="en-US" sz="1800" dirty="0" err="1"/>
              <a:t>migranti</a:t>
            </a:r>
            <a:endParaRPr lang="en-US" sz="1800" dirty="0"/>
          </a:p>
        </p:txBody>
      </p:sp>
      <p:sp>
        <p:nvSpPr>
          <p:cNvPr id="11" name="CasellaDiTesto 10"/>
          <p:cNvSpPr txBox="1"/>
          <p:nvPr/>
        </p:nvSpPr>
        <p:spPr>
          <a:xfrm>
            <a:off x="349475" y="2891085"/>
            <a:ext cx="2632645" cy="923330"/>
          </a:xfrm>
          <a:prstGeom prst="rect">
            <a:avLst/>
          </a:prstGeom>
          <a:noFill/>
        </p:spPr>
        <p:txBody>
          <a:bodyPr wrap="square" rtlCol="0">
            <a:spAutoFit/>
          </a:bodyPr>
          <a:lstStyle/>
          <a:p>
            <a:pPr algn="ctr"/>
            <a:r>
              <a:rPr lang="en-US" sz="1800" dirty="0" err="1"/>
              <a:t>Trasporto</a:t>
            </a:r>
            <a:r>
              <a:rPr lang="en-US" sz="1800" dirty="0"/>
              <a:t> </a:t>
            </a:r>
            <a:r>
              <a:rPr lang="en-US" sz="1800" dirty="0" err="1"/>
              <a:t>dei</a:t>
            </a:r>
            <a:r>
              <a:rPr lang="en-US" sz="1800" dirty="0"/>
              <a:t> </a:t>
            </a:r>
            <a:r>
              <a:rPr lang="en-US" sz="1800" dirty="0" err="1"/>
              <a:t>migranti</a:t>
            </a:r>
            <a:r>
              <a:rPr lang="en-US" sz="1800" dirty="0"/>
              <a:t>  in </a:t>
            </a:r>
            <a:r>
              <a:rPr lang="en-US" sz="1800" dirty="0" err="1"/>
              <a:t>condizioni</a:t>
            </a:r>
            <a:r>
              <a:rPr lang="en-US" sz="1800" dirty="0"/>
              <a:t> </a:t>
            </a:r>
            <a:r>
              <a:rPr lang="en-US" sz="1800" dirty="0" err="1"/>
              <a:t>più</a:t>
            </a:r>
            <a:r>
              <a:rPr lang="en-US" sz="1800" dirty="0"/>
              <a:t> </a:t>
            </a:r>
            <a:r>
              <a:rPr lang="en-US" sz="1800" dirty="0" err="1"/>
              <a:t>pericolose</a:t>
            </a:r>
            <a:endParaRPr lang="en-US" sz="1800" dirty="0"/>
          </a:p>
        </p:txBody>
      </p:sp>
      <p:sp>
        <p:nvSpPr>
          <p:cNvPr id="12" name="Freccia curva 11"/>
          <p:cNvSpPr/>
          <p:nvPr/>
        </p:nvSpPr>
        <p:spPr>
          <a:xfrm rot="16200000">
            <a:off x="1831788" y="3549298"/>
            <a:ext cx="744285" cy="1696454"/>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tx1"/>
              </a:solidFill>
            </a:endParaRPr>
          </a:p>
        </p:txBody>
      </p:sp>
      <p:sp>
        <p:nvSpPr>
          <p:cNvPr id="13" name="Freccia curva 12"/>
          <p:cNvSpPr/>
          <p:nvPr/>
        </p:nvSpPr>
        <p:spPr>
          <a:xfrm>
            <a:off x="1235387" y="1481131"/>
            <a:ext cx="1816771" cy="740696"/>
          </a:xfrm>
          <a:prstGeom prst="ben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tx1"/>
              </a:solidFill>
            </a:endParaRPr>
          </a:p>
        </p:txBody>
      </p:sp>
      <p:sp>
        <p:nvSpPr>
          <p:cNvPr id="14" name="CasellaDiTesto 13"/>
          <p:cNvSpPr txBox="1"/>
          <p:nvPr/>
        </p:nvSpPr>
        <p:spPr>
          <a:xfrm>
            <a:off x="3308685" y="2752586"/>
            <a:ext cx="2376118" cy="830997"/>
          </a:xfrm>
          <a:prstGeom prst="rect">
            <a:avLst/>
          </a:prstGeom>
          <a:solidFill>
            <a:schemeClr val="accent1">
              <a:lumMod val="60000"/>
              <a:lumOff val="40000"/>
            </a:schemeClr>
          </a:solidFill>
        </p:spPr>
        <p:txBody>
          <a:bodyPr wrap="square" rtlCol="0">
            <a:spAutoFit/>
          </a:bodyPr>
          <a:lstStyle/>
          <a:p>
            <a:pPr algn="ctr"/>
            <a:r>
              <a:rPr lang="en-US" dirty="0"/>
              <a:t>RISPOSTA DELL’EUROPA</a:t>
            </a:r>
          </a:p>
        </p:txBody>
      </p:sp>
      <p:sp>
        <p:nvSpPr>
          <p:cNvPr id="15" name="CasellaDiTesto 14"/>
          <p:cNvSpPr txBox="1"/>
          <p:nvPr/>
        </p:nvSpPr>
        <p:spPr>
          <a:xfrm>
            <a:off x="6429740" y="5244275"/>
            <a:ext cx="2213813" cy="646331"/>
          </a:xfrm>
          <a:prstGeom prst="rect">
            <a:avLst/>
          </a:prstGeom>
          <a:noFill/>
        </p:spPr>
        <p:txBody>
          <a:bodyPr wrap="square" rtlCol="0">
            <a:spAutoFit/>
          </a:bodyPr>
          <a:lstStyle/>
          <a:p>
            <a:r>
              <a:rPr lang="en-US" sz="1800" dirty="0"/>
              <a:t>Fonte/</a:t>
            </a:r>
            <a:r>
              <a:rPr lang="en-US" sz="1800" dirty="0" err="1"/>
              <a:t>Autore</a:t>
            </a:r>
            <a:r>
              <a:rPr lang="en-US" sz="1800" dirty="0"/>
              <a:t>: </a:t>
            </a:r>
            <a:r>
              <a:rPr lang="en-US" sz="1800" dirty="0" smtClean="0"/>
              <a:t>@</a:t>
            </a:r>
            <a:r>
              <a:rPr lang="en-US" sz="1800" dirty="0" err="1" smtClean="0"/>
              <a:t>jorgencarling</a:t>
            </a:r>
            <a:endParaRPr lang="en-US" sz="1800" dirty="0"/>
          </a:p>
        </p:txBody>
      </p:sp>
    </p:spTree>
    <p:extLst>
      <p:ext uri="{BB962C8B-B14F-4D97-AF65-F5344CB8AC3E}">
        <p14:creationId xmlns:p14="http://schemas.microsoft.com/office/powerpoint/2010/main" val="309455529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0" y="0"/>
            <a:ext cx="9036496" cy="1417638"/>
          </a:xfrm>
        </p:spPr>
        <p:txBody>
          <a:bodyPr/>
          <a:lstStyle/>
          <a:p>
            <a:r>
              <a:rPr lang="it-IT" dirty="0" smtClean="0">
                <a:solidFill>
                  <a:srgbClr val="00B0F0"/>
                </a:solidFill>
              </a:rPr>
              <a:t>Le crisi ambientali provocano migrazioni forzate?</a:t>
            </a:r>
            <a:endParaRPr lang="it-IT" dirty="0">
              <a:solidFill>
                <a:srgbClr val="00B0F0"/>
              </a:solidFill>
            </a:endParaRPr>
          </a:p>
        </p:txBody>
      </p:sp>
      <p:sp>
        <p:nvSpPr>
          <p:cNvPr id="3" name="Segnaposto contenuto 2"/>
          <p:cNvSpPr>
            <a:spLocks noGrp="1"/>
          </p:cNvSpPr>
          <p:nvPr>
            <p:ph idx="1"/>
          </p:nvPr>
        </p:nvSpPr>
        <p:spPr>
          <a:xfrm>
            <a:off x="0" y="1556792"/>
            <a:ext cx="9144000" cy="4569371"/>
          </a:xfrm>
        </p:spPr>
        <p:txBody>
          <a:bodyPr/>
          <a:lstStyle/>
          <a:p>
            <a:r>
              <a:rPr lang="it-IT" dirty="0" smtClean="0">
                <a:solidFill>
                  <a:srgbClr val="002060"/>
                </a:solidFill>
              </a:rPr>
              <a:t>Le migrazioni sono fenomeni complessi: non hanno una sola causa</a:t>
            </a:r>
          </a:p>
          <a:p>
            <a:r>
              <a:rPr lang="it-IT" dirty="0" smtClean="0">
                <a:solidFill>
                  <a:srgbClr val="002060"/>
                </a:solidFill>
              </a:rPr>
              <a:t>I problemi ambientali intervengono su situazioni già fragili e hanno un impatto socialmente differenziato</a:t>
            </a:r>
          </a:p>
          <a:p>
            <a:r>
              <a:rPr lang="it-IT" dirty="0" smtClean="0">
                <a:solidFill>
                  <a:srgbClr val="002060"/>
                </a:solidFill>
              </a:rPr>
              <a:t>È comunque improbabile che dei contadini impoveriti riescano ad arrivare in Europa</a:t>
            </a:r>
          </a:p>
          <a:p>
            <a:r>
              <a:rPr lang="it-IT" dirty="0" smtClean="0">
                <a:solidFill>
                  <a:srgbClr val="002060"/>
                </a:solidFill>
              </a:rPr>
              <a:t>L’esodo dalle campagne ha come principale destinazione le megalopoli del Terzo Mondo</a:t>
            </a:r>
            <a:endParaRPr lang="it-IT" dirty="0">
              <a:solidFill>
                <a:srgbClr val="002060"/>
              </a:solidFill>
            </a:endParaRPr>
          </a:p>
        </p:txBody>
      </p:sp>
    </p:spTree>
    <p:extLst>
      <p:ext uri="{BB962C8B-B14F-4D97-AF65-F5344CB8AC3E}">
        <p14:creationId xmlns:p14="http://schemas.microsoft.com/office/powerpoint/2010/main" val="759084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44624"/>
            <a:ext cx="8229600" cy="1373014"/>
          </a:xfrm>
        </p:spPr>
        <p:txBody>
          <a:bodyPr/>
          <a:lstStyle/>
          <a:p>
            <a:r>
              <a:rPr lang="it-IT" dirty="0" smtClean="0">
                <a:solidFill>
                  <a:srgbClr val="00B0F0"/>
                </a:solidFill>
              </a:rPr>
              <a:t>Scritta a </a:t>
            </a:r>
            <a:r>
              <a:rPr lang="it-IT" dirty="0" err="1" smtClean="0">
                <a:solidFill>
                  <a:srgbClr val="00B0F0"/>
                </a:solidFill>
              </a:rPr>
              <a:t>Ellis</a:t>
            </a:r>
            <a:r>
              <a:rPr lang="it-IT" dirty="0" smtClean="0">
                <a:solidFill>
                  <a:srgbClr val="00B0F0"/>
                </a:solidFill>
              </a:rPr>
              <a:t> Island, attribuita a un anonimo emigrante italiano</a:t>
            </a:r>
            <a:endParaRPr lang="it-IT" dirty="0">
              <a:solidFill>
                <a:srgbClr val="00B0F0"/>
              </a:solidFill>
            </a:endParaRPr>
          </a:p>
        </p:txBody>
      </p:sp>
      <p:sp>
        <p:nvSpPr>
          <p:cNvPr id="3" name="Segnaposto contenuto 2"/>
          <p:cNvSpPr>
            <a:spLocks noGrp="1"/>
          </p:cNvSpPr>
          <p:nvPr>
            <p:ph idx="1"/>
          </p:nvPr>
        </p:nvSpPr>
        <p:spPr/>
        <p:txBody>
          <a:bodyPr/>
          <a:lstStyle/>
          <a:p>
            <a:r>
              <a:rPr lang="it-IT" dirty="0" smtClean="0">
                <a:solidFill>
                  <a:srgbClr val="002060"/>
                </a:solidFill>
              </a:rPr>
              <a:t>Siamo </a:t>
            </a:r>
            <a:r>
              <a:rPr lang="it-IT" dirty="0">
                <a:solidFill>
                  <a:srgbClr val="002060"/>
                </a:solidFill>
              </a:rPr>
              <a:t>partiti perché ci avevano raccontato che qui le strade erano lastricate d’oro. Quando siamo arrivati, ci siamo accorti che non erano lastricate d’oro. Poi abbiamo notato che non erano lastricate affatto. E alla fine abbiamo capito che qui si aspettavano che le </a:t>
            </a:r>
            <a:r>
              <a:rPr lang="it-IT" dirty="0" smtClean="0">
                <a:solidFill>
                  <a:srgbClr val="002060"/>
                </a:solidFill>
              </a:rPr>
              <a:t>lastricassimo </a:t>
            </a:r>
            <a:r>
              <a:rPr lang="it-IT" dirty="0">
                <a:solidFill>
                  <a:srgbClr val="002060"/>
                </a:solidFill>
              </a:rPr>
              <a:t>noi</a:t>
            </a:r>
          </a:p>
        </p:txBody>
      </p:sp>
    </p:spTree>
    <p:extLst>
      <p:ext uri="{BB962C8B-B14F-4D97-AF65-F5344CB8AC3E}">
        <p14:creationId xmlns:p14="http://schemas.microsoft.com/office/powerpoint/2010/main" val="308222783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778098"/>
          </a:xfrm>
        </p:spPr>
        <p:txBody>
          <a:bodyPr/>
          <a:lstStyle/>
          <a:p>
            <a:r>
              <a:rPr lang="it-IT" dirty="0" smtClean="0">
                <a:solidFill>
                  <a:srgbClr val="00B0F0"/>
                </a:solidFill>
              </a:rPr>
              <a:t>Le politiche dei rifugiati</a:t>
            </a:r>
            <a:endParaRPr lang="it-IT" dirty="0">
              <a:solidFill>
                <a:srgbClr val="00B0F0"/>
              </a:solidFill>
            </a:endParaRPr>
          </a:p>
        </p:txBody>
      </p:sp>
      <p:sp>
        <p:nvSpPr>
          <p:cNvPr id="3" name="Segnaposto contenuto 2"/>
          <p:cNvSpPr>
            <a:spLocks noGrp="1"/>
          </p:cNvSpPr>
          <p:nvPr>
            <p:ph idx="1"/>
          </p:nvPr>
        </p:nvSpPr>
        <p:spPr>
          <a:xfrm>
            <a:off x="457200" y="1124744"/>
            <a:ext cx="8229600" cy="5001419"/>
          </a:xfrm>
        </p:spPr>
        <p:txBody>
          <a:bodyPr/>
          <a:lstStyle/>
          <a:p>
            <a:r>
              <a:rPr lang="it-IT" dirty="0" smtClean="0">
                <a:solidFill>
                  <a:srgbClr val="002060"/>
                </a:solidFill>
              </a:rPr>
              <a:t>Ogni crisi internazionale produce richiedenti asilo</a:t>
            </a:r>
          </a:p>
          <a:p>
            <a:r>
              <a:rPr lang="it-IT" dirty="0" smtClean="0">
                <a:solidFill>
                  <a:srgbClr val="002060"/>
                </a:solidFill>
              </a:rPr>
              <a:t>La maggior parte cercano asilo in altre regioni del proprio paese (40 </a:t>
            </a:r>
            <a:r>
              <a:rPr lang="it-IT" dirty="0" err="1" smtClean="0">
                <a:solidFill>
                  <a:srgbClr val="002060"/>
                </a:solidFill>
              </a:rPr>
              <a:t>mlni</a:t>
            </a:r>
            <a:r>
              <a:rPr lang="it-IT" dirty="0" smtClean="0">
                <a:solidFill>
                  <a:srgbClr val="002060"/>
                </a:solidFill>
              </a:rPr>
              <a:t> su 65)  o nelle immediate vicinanze: come regola, i profughi fanno poca strada</a:t>
            </a:r>
          </a:p>
          <a:p>
            <a:r>
              <a:rPr lang="it-IT" dirty="0" smtClean="0">
                <a:solidFill>
                  <a:srgbClr val="002060"/>
                </a:solidFill>
              </a:rPr>
              <a:t>I paesi del Nord globale hanno varato una serie di politiche per fermarli prima che arrivino alle loro frontiere</a:t>
            </a:r>
            <a:endParaRPr lang="it-IT" dirty="0">
              <a:solidFill>
                <a:srgbClr val="002060"/>
              </a:solidFill>
            </a:endParaRPr>
          </a:p>
        </p:txBody>
      </p:sp>
    </p:spTree>
    <p:extLst>
      <p:ext uri="{BB962C8B-B14F-4D97-AF65-F5344CB8AC3E}">
        <p14:creationId xmlns:p14="http://schemas.microsoft.com/office/powerpoint/2010/main" val="131783349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116633"/>
            <a:ext cx="8228013" cy="792087"/>
          </a:xfrm>
        </p:spPr>
        <p:txBody>
          <a:bodyPr>
            <a:normAutofit/>
          </a:bodyPr>
          <a:lstStyle/>
          <a:p>
            <a:pPr eaLnBrk="1" fontAlgn="auto" hangingPunct="1">
              <a:spcAft>
                <a:spcPts val="0"/>
              </a:spcAft>
              <a:buFont typeface="Times New Roman" pitchFamily="16" charset="0"/>
              <a:buNone/>
              <a:defRPr/>
            </a:pPr>
            <a:r>
              <a:rPr lang="it-IT" dirty="0" smtClean="0">
                <a:solidFill>
                  <a:srgbClr val="00B0F0"/>
                </a:solidFill>
              </a:rPr>
              <a:t>I rifugiati ci stanno invadendo?</a:t>
            </a:r>
            <a:endParaRPr lang="it-IT" dirty="0">
              <a:solidFill>
                <a:srgbClr val="00B0F0"/>
              </a:solidFill>
            </a:endParaRPr>
          </a:p>
        </p:txBody>
      </p:sp>
      <p:sp>
        <p:nvSpPr>
          <p:cNvPr id="10243" name="Segnaposto contenuto 2"/>
          <p:cNvSpPr>
            <a:spLocks noGrp="1"/>
          </p:cNvSpPr>
          <p:nvPr>
            <p:ph idx="1"/>
          </p:nvPr>
        </p:nvSpPr>
        <p:spPr>
          <a:xfrm>
            <a:off x="251520" y="1052736"/>
            <a:ext cx="8640960" cy="5270277"/>
          </a:xfrm>
        </p:spPr>
        <p:txBody>
          <a:bodyPr/>
          <a:lstStyle/>
          <a:p>
            <a:pPr eaLnBrk="1" hangingPunct="1">
              <a:buFont typeface="Arial" pitchFamily="34" charset="0"/>
              <a:buChar char="•"/>
            </a:pPr>
            <a:r>
              <a:rPr lang="it-IT" sz="2400" b="1" dirty="0" smtClean="0">
                <a:solidFill>
                  <a:srgbClr val="FF33CC"/>
                </a:solidFill>
              </a:rPr>
              <a:t>I rifugiati nel mondo sono stimati dall’UNHCR in 71,4 MLN (2017), di cui 39,1 MLN sono IDP (sfollati interni), 19,9 rifugiati internazionali, 3,2 richiedenti asilo</a:t>
            </a:r>
          </a:p>
          <a:p>
            <a:pPr eaLnBrk="1" hangingPunct="1">
              <a:buFont typeface="Arial" pitchFamily="34" charset="0"/>
              <a:buChar char="•"/>
            </a:pPr>
            <a:r>
              <a:rPr lang="it-IT" sz="2400" b="1" dirty="0" smtClean="0">
                <a:solidFill>
                  <a:srgbClr val="FF33CC"/>
                </a:solidFill>
              </a:rPr>
              <a:t>L’84% è accolto in paesi in via di sviluppo, di cui il 26% nei paesi più poveri </a:t>
            </a:r>
            <a:r>
              <a:rPr lang="it-IT" sz="2400" b="1" smtClean="0">
                <a:solidFill>
                  <a:srgbClr val="FF33CC"/>
                </a:solidFill>
              </a:rPr>
              <a:t>in assoluto</a:t>
            </a:r>
            <a:endParaRPr lang="it-IT" sz="2400" b="1" dirty="0" smtClean="0">
              <a:solidFill>
                <a:srgbClr val="FF33CC"/>
              </a:solidFill>
            </a:endParaRPr>
          </a:p>
          <a:p>
            <a:pPr eaLnBrk="1" hangingPunct="1">
              <a:buFont typeface="Arial" pitchFamily="34" charset="0"/>
              <a:buChar char="•"/>
            </a:pPr>
            <a:r>
              <a:rPr lang="it-IT" sz="2400" dirty="0" smtClean="0">
                <a:solidFill>
                  <a:srgbClr val="002060"/>
                </a:solidFill>
              </a:rPr>
              <a:t>11 milioni sono accolti in Europa, compresa la Turchia e gli IDP ucraini, meno di 300.000 nel Nord-America: gli altri 60 milioni tra Africa, Asia, America Latina</a:t>
            </a:r>
          </a:p>
          <a:p>
            <a:r>
              <a:rPr lang="it-IT" sz="2400" dirty="0" smtClean="0">
                <a:solidFill>
                  <a:srgbClr val="002060"/>
                </a:solidFill>
              </a:rPr>
              <a:t>I </a:t>
            </a:r>
            <a:r>
              <a:rPr lang="it-IT" sz="2400" dirty="0">
                <a:solidFill>
                  <a:srgbClr val="002060"/>
                </a:solidFill>
              </a:rPr>
              <a:t>paesi più coinvolti nell’accoglienza sono </a:t>
            </a:r>
            <a:r>
              <a:rPr lang="it-IT" sz="2400" dirty="0" smtClean="0">
                <a:solidFill>
                  <a:srgbClr val="002060"/>
                </a:solidFill>
              </a:rPr>
              <a:t>Turchia, Pakistan, Uganda, Libano. L’unico dell’UE tra i primi 10 è la Germania</a:t>
            </a:r>
          </a:p>
          <a:p>
            <a:pPr marL="0" indent="0">
              <a:buNone/>
            </a:pPr>
            <a:r>
              <a:rPr lang="it-IT" sz="2000" i="1" dirty="0" smtClean="0">
                <a:solidFill>
                  <a:srgbClr val="002060"/>
                </a:solidFill>
              </a:rPr>
              <a:t>(Dati tratti dal rapporto annuale UNHCR, 2017)</a:t>
            </a:r>
          </a:p>
          <a:p>
            <a:pPr eaLnBrk="1" hangingPunct="1"/>
            <a:endParaRPr lang="it-IT" dirty="0" smtClean="0"/>
          </a:p>
          <a:p>
            <a:pPr eaLnBrk="1" hangingPunct="1"/>
            <a:endParaRPr lang="it-IT" dirty="0" smtClean="0"/>
          </a:p>
          <a:p>
            <a:pPr eaLnBrk="1" hangingPunct="1"/>
            <a:endParaRPr lang="it-IT" dirty="0" smtClean="0"/>
          </a:p>
        </p:txBody>
      </p:sp>
    </p:spTree>
    <p:extLst>
      <p:ext uri="{BB962C8B-B14F-4D97-AF65-F5344CB8AC3E}">
        <p14:creationId xmlns:p14="http://schemas.microsoft.com/office/powerpoint/2010/main" val="34017086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0"/>
            <a:ext cx="8229600" cy="1417638"/>
          </a:xfrm>
        </p:spPr>
        <p:txBody>
          <a:bodyPr/>
          <a:lstStyle/>
          <a:p>
            <a:r>
              <a:rPr lang="it-IT" dirty="0" smtClean="0">
                <a:solidFill>
                  <a:srgbClr val="00B0F0"/>
                </a:solidFill>
              </a:rPr>
              <a:t>La conoscenza e la </a:t>
            </a:r>
            <a:r>
              <a:rPr lang="it-IT" dirty="0" err="1" smtClean="0">
                <a:solidFill>
                  <a:srgbClr val="00B0F0"/>
                </a:solidFill>
              </a:rPr>
              <a:t>governance</a:t>
            </a:r>
            <a:r>
              <a:rPr lang="it-IT" dirty="0" smtClean="0">
                <a:solidFill>
                  <a:srgbClr val="00B0F0"/>
                </a:solidFill>
              </a:rPr>
              <a:t> dei fenomeni sociali</a:t>
            </a:r>
            <a:endParaRPr lang="it-IT" dirty="0">
              <a:solidFill>
                <a:srgbClr val="00B0F0"/>
              </a:solidFill>
            </a:endParaRPr>
          </a:p>
        </p:txBody>
      </p:sp>
      <p:sp>
        <p:nvSpPr>
          <p:cNvPr id="3" name="Segnaposto contenuto 2"/>
          <p:cNvSpPr>
            <a:spLocks noGrp="1"/>
          </p:cNvSpPr>
          <p:nvPr>
            <p:ph idx="1"/>
          </p:nvPr>
        </p:nvSpPr>
        <p:spPr/>
        <p:txBody>
          <a:bodyPr/>
          <a:lstStyle/>
          <a:p>
            <a:r>
              <a:rPr lang="it-IT" dirty="0" smtClean="0">
                <a:solidFill>
                  <a:srgbClr val="002060"/>
                </a:solidFill>
              </a:rPr>
              <a:t>Un governo efficace dei fenomeni sociali ha bisogno di basi conoscitive adeguate</a:t>
            </a:r>
          </a:p>
          <a:p>
            <a:r>
              <a:rPr lang="it-IT" dirty="0" smtClean="0">
                <a:solidFill>
                  <a:srgbClr val="002060"/>
                </a:solidFill>
              </a:rPr>
              <a:t>Oggi deve lottare contro la diffusione di false conoscenze dal basso, della trasformazione delle percezioni emotive in rappresentazioni obiettive dei fenomeni</a:t>
            </a:r>
          </a:p>
          <a:p>
            <a:r>
              <a:rPr lang="it-IT" dirty="0" smtClean="0">
                <a:solidFill>
                  <a:srgbClr val="002060"/>
                </a:solidFill>
              </a:rPr>
              <a:t>Ruolo del CNEL: contribuire ai processi decisionali mediante analisi conoscitive e discussione dei loro risultati</a:t>
            </a:r>
          </a:p>
        </p:txBody>
      </p:sp>
    </p:spTree>
    <p:extLst>
      <p:ext uri="{BB962C8B-B14F-4D97-AF65-F5344CB8AC3E}">
        <p14:creationId xmlns:p14="http://schemas.microsoft.com/office/powerpoint/2010/main" val="30683615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44624"/>
            <a:ext cx="8229600" cy="1373014"/>
          </a:xfrm>
        </p:spPr>
        <p:txBody>
          <a:bodyPr/>
          <a:lstStyle/>
          <a:p>
            <a:r>
              <a:rPr lang="it-IT" dirty="0" smtClean="0"/>
              <a:t>Primi sette paesi al mondo per accoglienza dei rifugiati</a:t>
            </a:r>
            <a:endParaRPr lang="it-IT" dirty="0"/>
          </a:p>
        </p:txBody>
      </p:sp>
      <p:graphicFrame>
        <p:nvGraphicFramePr>
          <p:cNvPr id="4" name="Segnaposto contenuto 3"/>
          <p:cNvGraphicFramePr>
            <a:graphicFrameLocks noGrp="1"/>
          </p:cNvGraphicFramePr>
          <p:nvPr>
            <p:ph idx="1"/>
            <p:extLst>
              <p:ext uri="{D42A27DB-BD31-4B8C-83A1-F6EECF244321}">
                <p14:modId xmlns:p14="http://schemas.microsoft.com/office/powerpoint/2010/main" val="3480698520"/>
              </p:ext>
            </p:extLst>
          </p:nvPr>
        </p:nvGraphicFramePr>
        <p:xfrm>
          <a:off x="457200" y="1600200"/>
          <a:ext cx="8229600" cy="3235960"/>
        </p:xfrm>
        <a:graphic>
          <a:graphicData uri="http://schemas.openxmlformats.org/drawingml/2006/table">
            <a:tbl>
              <a:tblPr firstRow="1" bandRow="1">
                <a:tableStyleId>{5C22544A-7EE6-4342-B048-85BDC9FD1C3A}</a:tableStyleId>
              </a:tblPr>
              <a:tblGrid>
                <a:gridCol w="4114800"/>
                <a:gridCol w="4114800"/>
              </a:tblGrid>
              <a:tr h="370840">
                <a:tc>
                  <a:txBody>
                    <a:bodyPr/>
                    <a:lstStyle/>
                    <a:p>
                      <a:endParaRPr lang="it-IT" dirty="0" smtClean="0"/>
                    </a:p>
                    <a:p>
                      <a:endParaRPr lang="it-IT" dirty="0"/>
                    </a:p>
                  </a:txBody>
                  <a:tcPr/>
                </a:tc>
                <a:tc>
                  <a:txBody>
                    <a:bodyPr/>
                    <a:lstStyle/>
                    <a:p>
                      <a:r>
                        <a:rPr lang="it-IT" dirty="0" smtClean="0"/>
                        <a:t>Numero rifugiati  (in milioni)</a:t>
                      </a:r>
                      <a:endParaRPr lang="it-IT" dirty="0"/>
                    </a:p>
                  </a:txBody>
                  <a:tcPr/>
                </a:tc>
              </a:tr>
              <a:tr h="370840">
                <a:tc>
                  <a:txBody>
                    <a:bodyPr/>
                    <a:lstStyle/>
                    <a:p>
                      <a:r>
                        <a:rPr lang="it-IT" dirty="0" smtClean="0"/>
                        <a:t>Turchia</a:t>
                      </a:r>
                      <a:endParaRPr lang="it-IT" dirty="0"/>
                    </a:p>
                  </a:txBody>
                  <a:tcPr/>
                </a:tc>
                <a:tc>
                  <a:txBody>
                    <a:bodyPr/>
                    <a:lstStyle/>
                    <a:p>
                      <a:r>
                        <a:rPr lang="it-IT" dirty="0" smtClean="0"/>
                        <a:t>3,5</a:t>
                      </a:r>
                      <a:endParaRPr lang="it-IT" dirty="0"/>
                    </a:p>
                  </a:txBody>
                  <a:tcPr/>
                </a:tc>
              </a:tr>
              <a:tr h="370840">
                <a:tc>
                  <a:txBody>
                    <a:bodyPr/>
                    <a:lstStyle/>
                    <a:p>
                      <a:r>
                        <a:rPr lang="it-IT" dirty="0" smtClean="0"/>
                        <a:t>Pakistan</a:t>
                      </a:r>
                      <a:endParaRPr lang="it-IT" dirty="0"/>
                    </a:p>
                  </a:txBody>
                  <a:tcPr/>
                </a:tc>
                <a:tc>
                  <a:txBody>
                    <a:bodyPr/>
                    <a:lstStyle/>
                    <a:p>
                      <a:r>
                        <a:rPr lang="it-IT" dirty="0" smtClean="0"/>
                        <a:t>1,4</a:t>
                      </a:r>
                      <a:endParaRPr lang="it-IT" dirty="0"/>
                    </a:p>
                  </a:txBody>
                  <a:tcPr/>
                </a:tc>
              </a:tr>
              <a:tr h="370840">
                <a:tc>
                  <a:txBody>
                    <a:bodyPr/>
                    <a:lstStyle/>
                    <a:p>
                      <a:r>
                        <a:rPr lang="it-IT" dirty="0" smtClean="0"/>
                        <a:t>Uganda</a:t>
                      </a:r>
                      <a:endParaRPr lang="it-IT" dirty="0"/>
                    </a:p>
                  </a:txBody>
                  <a:tcPr/>
                </a:tc>
                <a:tc>
                  <a:txBody>
                    <a:bodyPr/>
                    <a:lstStyle/>
                    <a:p>
                      <a:r>
                        <a:rPr lang="it-IT" dirty="0" smtClean="0"/>
                        <a:t>1,4</a:t>
                      </a:r>
                      <a:endParaRPr lang="it-IT" dirty="0"/>
                    </a:p>
                  </a:txBody>
                  <a:tcPr/>
                </a:tc>
              </a:tr>
              <a:tr h="370840">
                <a:tc>
                  <a:txBody>
                    <a:bodyPr/>
                    <a:lstStyle/>
                    <a:p>
                      <a:r>
                        <a:rPr lang="it-IT" dirty="0" smtClean="0"/>
                        <a:t>Libano</a:t>
                      </a:r>
                      <a:endParaRPr lang="it-IT" dirty="0"/>
                    </a:p>
                  </a:txBody>
                  <a:tcPr/>
                </a:tc>
                <a:tc>
                  <a:txBody>
                    <a:bodyPr/>
                    <a:lstStyle/>
                    <a:p>
                      <a:r>
                        <a:rPr lang="it-IT" dirty="0" smtClean="0"/>
                        <a:t>1,0</a:t>
                      </a:r>
                      <a:endParaRPr lang="it-IT" dirty="0"/>
                    </a:p>
                  </a:txBody>
                  <a:tcPr/>
                </a:tc>
              </a:tr>
              <a:tr h="370840">
                <a:tc>
                  <a:txBody>
                    <a:bodyPr/>
                    <a:lstStyle/>
                    <a:p>
                      <a:r>
                        <a:rPr lang="it-IT" dirty="0" smtClean="0"/>
                        <a:t>Iran</a:t>
                      </a:r>
                      <a:endParaRPr lang="it-IT" dirty="0"/>
                    </a:p>
                  </a:txBody>
                  <a:tcPr/>
                </a:tc>
                <a:tc>
                  <a:txBody>
                    <a:bodyPr/>
                    <a:lstStyle/>
                    <a:p>
                      <a:r>
                        <a:rPr lang="it-IT" dirty="0" smtClean="0"/>
                        <a:t>0,98</a:t>
                      </a:r>
                      <a:endParaRPr lang="it-IT" dirty="0"/>
                    </a:p>
                  </a:txBody>
                  <a:tcPr/>
                </a:tc>
              </a:tr>
              <a:tr h="370840">
                <a:tc>
                  <a:txBody>
                    <a:bodyPr/>
                    <a:lstStyle/>
                    <a:p>
                      <a:r>
                        <a:rPr lang="it-IT" dirty="0" smtClean="0"/>
                        <a:t>Germania</a:t>
                      </a:r>
                      <a:endParaRPr lang="it-IT" dirty="0"/>
                    </a:p>
                  </a:txBody>
                  <a:tcPr/>
                </a:tc>
                <a:tc>
                  <a:txBody>
                    <a:bodyPr/>
                    <a:lstStyle/>
                    <a:p>
                      <a:r>
                        <a:rPr lang="it-IT" dirty="0" smtClean="0"/>
                        <a:t>0,97</a:t>
                      </a:r>
                      <a:endParaRPr lang="it-IT" dirty="0"/>
                    </a:p>
                  </a:txBody>
                  <a:tcPr/>
                </a:tc>
              </a:tr>
              <a:tr h="370840">
                <a:tc>
                  <a:txBody>
                    <a:bodyPr/>
                    <a:lstStyle/>
                    <a:p>
                      <a:r>
                        <a:rPr lang="it-IT" dirty="0" smtClean="0"/>
                        <a:t>Bangladesh</a:t>
                      </a:r>
                      <a:endParaRPr lang="it-IT" dirty="0"/>
                    </a:p>
                  </a:txBody>
                  <a:tcPr/>
                </a:tc>
                <a:tc>
                  <a:txBody>
                    <a:bodyPr/>
                    <a:lstStyle/>
                    <a:p>
                      <a:r>
                        <a:rPr lang="it-IT" dirty="0" smtClean="0"/>
                        <a:t>0,93</a:t>
                      </a:r>
                      <a:endParaRPr lang="it-IT" dirty="0"/>
                    </a:p>
                  </a:txBody>
                  <a:tcPr/>
                </a:tc>
              </a:tr>
            </a:tbl>
          </a:graphicData>
        </a:graphic>
      </p:graphicFrame>
    </p:spTree>
    <p:extLst>
      <p:ext uri="{BB962C8B-B14F-4D97-AF65-F5344CB8AC3E}">
        <p14:creationId xmlns:p14="http://schemas.microsoft.com/office/powerpoint/2010/main" val="178273100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solidFill>
                  <a:srgbClr val="00B0F0"/>
                </a:solidFill>
              </a:rPr>
              <a:t>Sono i paesi ricchi ad accogliere?</a:t>
            </a:r>
            <a:endParaRPr lang="it-IT" dirty="0">
              <a:solidFill>
                <a:srgbClr val="00B0F0"/>
              </a:solidFill>
            </a:endParaRPr>
          </a:p>
        </p:txBody>
      </p:sp>
      <p:sp>
        <p:nvSpPr>
          <p:cNvPr id="3" name="Segnaposto contenuto 2"/>
          <p:cNvSpPr>
            <a:spLocks noGrp="1"/>
          </p:cNvSpPr>
          <p:nvPr>
            <p:ph idx="1"/>
          </p:nvPr>
        </p:nvSpPr>
        <p:spPr>
          <a:xfrm>
            <a:off x="-108520" y="1124744"/>
            <a:ext cx="9252520" cy="5001419"/>
          </a:xfrm>
        </p:spPr>
        <p:txBody>
          <a:bodyPr/>
          <a:lstStyle/>
          <a:p>
            <a:r>
              <a:rPr lang="it-IT" sz="2600" dirty="0">
                <a:solidFill>
                  <a:srgbClr val="002060"/>
                </a:solidFill>
              </a:rPr>
              <a:t>In rapporto agli </a:t>
            </a:r>
            <a:r>
              <a:rPr lang="it-IT" sz="2600" dirty="0" smtClean="0">
                <a:solidFill>
                  <a:srgbClr val="002060"/>
                </a:solidFill>
              </a:rPr>
              <a:t>abitanti (dati 2016): </a:t>
            </a:r>
            <a:r>
              <a:rPr lang="it-IT" sz="2600" dirty="0">
                <a:solidFill>
                  <a:srgbClr val="FF33CC"/>
                </a:solidFill>
              </a:rPr>
              <a:t>Libano </a:t>
            </a:r>
            <a:r>
              <a:rPr lang="it-IT" sz="2600" dirty="0" smtClean="0">
                <a:solidFill>
                  <a:srgbClr val="FF33CC"/>
                </a:solidFill>
              </a:rPr>
              <a:t>circa 169 (esclusi i palestinesi) </a:t>
            </a:r>
            <a:r>
              <a:rPr lang="it-IT" sz="2600" dirty="0">
                <a:solidFill>
                  <a:srgbClr val="FF33CC"/>
                </a:solidFill>
              </a:rPr>
              <a:t>per 1.000 </a:t>
            </a:r>
            <a:r>
              <a:rPr lang="it-IT" sz="2600" dirty="0" smtClean="0">
                <a:solidFill>
                  <a:srgbClr val="FF33CC"/>
                </a:solidFill>
              </a:rPr>
              <a:t>abitanti</a:t>
            </a:r>
            <a:r>
              <a:rPr lang="it-IT" sz="2600" dirty="0" smtClean="0">
                <a:solidFill>
                  <a:srgbClr val="002060"/>
                </a:solidFill>
              </a:rPr>
              <a:t>;  la Giordania supera gli 80; la Turchia sfiora i 40</a:t>
            </a:r>
          </a:p>
          <a:p>
            <a:r>
              <a:rPr lang="it-IT" sz="2600" dirty="0" smtClean="0">
                <a:solidFill>
                  <a:srgbClr val="002060"/>
                </a:solidFill>
              </a:rPr>
              <a:t>In </a:t>
            </a:r>
            <a:r>
              <a:rPr lang="it-IT" sz="2600" dirty="0">
                <a:solidFill>
                  <a:srgbClr val="002060"/>
                </a:solidFill>
              </a:rPr>
              <a:t>Europa: </a:t>
            </a:r>
            <a:r>
              <a:rPr lang="it-IT" sz="2600" dirty="0" smtClean="0">
                <a:solidFill>
                  <a:srgbClr val="002060"/>
                </a:solidFill>
              </a:rPr>
              <a:t>Svezia e Malta intorno ai 30</a:t>
            </a:r>
            <a:r>
              <a:rPr lang="it-IT" sz="2600" dirty="0" smtClean="0"/>
              <a:t>. </a:t>
            </a:r>
            <a:r>
              <a:rPr lang="it-IT" sz="2600" dirty="0">
                <a:solidFill>
                  <a:srgbClr val="FF33CC"/>
                </a:solidFill>
              </a:rPr>
              <a:t>L’Italia </a:t>
            </a:r>
            <a:r>
              <a:rPr lang="it-IT" sz="2600" dirty="0" smtClean="0">
                <a:solidFill>
                  <a:srgbClr val="FF33CC"/>
                </a:solidFill>
              </a:rPr>
              <a:t>circa </a:t>
            </a:r>
            <a:r>
              <a:rPr lang="it-IT" sz="2600" dirty="0">
                <a:solidFill>
                  <a:srgbClr val="FF33CC"/>
                </a:solidFill>
              </a:rPr>
              <a:t>6</a:t>
            </a:r>
            <a:endParaRPr lang="it-IT" sz="2600" dirty="0" smtClean="0">
              <a:solidFill>
                <a:srgbClr val="FF33CC"/>
              </a:solidFill>
            </a:endParaRPr>
          </a:p>
          <a:p>
            <a:r>
              <a:rPr lang="it-IT" sz="2600" dirty="0" smtClean="0">
                <a:solidFill>
                  <a:srgbClr val="002060"/>
                </a:solidFill>
              </a:rPr>
              <a:t>I paesi meno sviluppati, concentrati in Africa, accolgono 4,9 milioni di rifugiati, il 28% del totale</a:t>
            </a:r>
            <a:endParaRPr lang="it-IT" sz="2600" dirty="0">
              <a:solidFill>
                <a:srgbClr val="002060"/>
              </a:solidFill>
            </a:endParaRPr>
          </a:p>
          <a:p>
            <a:r>
              <a:rPr lang="it-IT" sz="2600" dirty="0" smtClean="0">
                <a:solidFill>
                  <a:srgbClr val="002060"/>
                </a:solidFill>
              </a:rPr>
              <a:t>oltre </a:t>
            </a:r>
            <a:r>
              <a:rPr lang="it-IT" sz="2600" dirty="0">
                <a:solidFill>
                  <a:srgbClr val="002060"/>
                </a:solidFill>
              </a:rPr>
              <a:t>un milione di profughi sono arrivati in Europa nel 2015, ma si tratta </a:t>
            </a:r>
            <a:r>
              <a:rPr lang="it-IT" sz="2600" dirty="0" smtClean="0">
                <a:solidFill>
                  <a:srgbClr val="002060"/>
                </a:solidFill>
              </a:rPr>
              <a:t> </a:t>
            </a:r>
            <a:r>
              <a:rPr lang="it-IT" sz="2600" dirty="0">
                <a:solidFill>
                  <a:srgbClr val="002060"/>
                </a:solidFill>
              </a:rPr>
              <a:t>di 1/60 dei migranti forzati del mondo, di 1/50 degli immigrati stranieri residenti in Europa, di 1/500 della popolazione </a:t>
            </a:r>
            <a:r>
              <a:rPr lang="it-IT" sz="2600" dirty="0" smtClean="0">
                <a:solidFill>
                  <a:srgbClr val="002060"/>
                </a:solidFill>
              </a:rPr>
              <a:t>dell’UE</a:t>
            </a:r>
            <a:r>
              <a:rPr lang="it-IT" sz="2600" dirty="0">
                <a:solidFill>
                  <a:srgbClr val="002060"/>
                </a:solidFill>
              </a:rPr>
              <a:t>:</a:t>
            </a:r>
            <a:r>
              <a:rPr lang="it-IT" sz="2600" dirty="0" smtClean="0">
                <a:solidFill>
                  <a:srgbClr val="002060"/>
                </a:solidFill>
              </a:rPr>
              <a:t> </a:t>
            </a:r>
            <a:r>
              <a:rPr lang="it-IT" sz="2600" dirty="0">
                <a:solidFill>
                  <a:srgbClr val="002060"/>
                </a:solidFill>
              </a:rPr>
              <a:t>un afflusso molto più basso di quello che sopportano i paesi confinanti con il teatro di guerra siriano.</a:t>
            </a:r>
          </a:p>
          <a:p>
            <a:endParaRPr lang="it-IT" sz="2800" dirty="0" smtClean="0"/>
          </a:p>
        </p:txBody>
      </p:sp>
    </p:spTree>
    <p:extLst>
      <p:ext uri="{BB962C8B-B14F-4D97-AF65-F5344CB8AC3E}">
        <p14:creationId xmlns:p14="http://schemas.microsoft.com/office/powerpoint/2010/main" val="345683783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solidFill>
                  <a:srgbClr val="00B0F0"/>
                </a:solidFill>
              </a:rPr>
              <a:t>Sbarchi e richiedenti asilo</a:t>
            </a:r>
            <a:endParaRPr lang="it-IT" dirty="0">
              <a:solidFill>
                <a:srgbClr val="00B0F0"/>
              </a:solidFill>
            </a:endParaRPr>
          </a:p>
        </p:txBody>
      </p:sp>
      <p:sp>
        <p:nvSpPr>
          <p:cNvPr id="3" name="Segnaposto contenuto 2"/>
          <p:cNvSpPr>
            <a:spLocks noGrp="1"/>
          </p:cNvSpPr>
          <p:nvPr>
            <p:ph idx="1"/>
          </p:nvPr>
        </p:nvSpPr>
        <p:spPr/>
        <p:txBody>
          <a:bodyPr/>
          <a:lstStyle/>
          <a:p>
            <a:r>
              <a:rPr lang="it-IT" dirty="0">
                <a:solidFill>
                  <a:srgbClr val="002060"/>
                </a:solidFill>
              </a:rPr>
              <a:t>La quota </a:t>
            </a:r>
            <a:r>
              <a:rPr lang="it-IT" dirty="0" smtClean="0">
                <a:solidFill>
                  <a:srgbClr val="002060"/>
                </a:solidFill>
              </a:rPr>
              <a:t>dei richiedenti asilo in Italia rispetto </a:t>
            </a:r>
            <a:r>
              <a:rPr lang="it-IT" dirty="0">
                <a:solidFill>
                  <a:srgbClr val="002060"/>
                </a:solidFill>
              </a:rPr>
              <a:t>agli sbarchi è passata dal 37% del 2014 al 56% del 2015 al 68% nel 2016. </a:t>
            </a:r>
          </a:p>
          <a:p>
            <a:r>
              <a:rPr lang="it-IT" dirty="0">
                <a:solidFill>
                  <a:srgbClr val="002060"/>
                </a:solidFill>
              </a:rPr>
              <a:t>L’aumento è l’effetto degli </a:t>
            </a:r>
            <a:r>
              <a:rPr lang="it-IT" dirty="0" err="1">
                <a:solidFill>
                  <a:srgbClr val="002060"/>
                </a:solidFill>
              </a:rPr>
              <a:t>hotspots</a:t>
            </a:r>
            <a:r>
              <a:rPr lang="it-IT" dirty="0">
                <a:solidFill>
                  <a:srgbClr val="002060"/>
                </a:solidFill>
              </a:rPr>
              <a:t> e dei più stringenti controlli alle frontiere da parte dei nostri vicini</a:t>
            </a:r>
          </a:p>
        </p:txBody>
      </p:sp>
    </p:spTree>
    <p:extLst>
      <p:ext uri="{BB962C8B-B14F-4D97-AF65-F5344CB8AC3E}">
        <p14:creationId xmlns:p14="http://schemas.microsoft.com/office/powerpoint/2010/main" val="357831682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778098"/>
          </a:xfrm>
        </p:spPr>
        <p:txBody>
          <a:bodyPr/>
          <a:lstStyle/>
          <a:p>
            <a:r>
              <a:rPr lang="it-IT" dirty="0" smtClean="0">
                <a:solidFill>
                  <a:srgbClr val="00B0F0"/>
                </a:solidFill>
              </a:rPr>
              <a:t>Le domande della gente comune</a:t>
            </a:r>
            <a:endParaRPr lang="it-IT" dirty="0">
              <a:solidFill>
                <a:srgbClr val="00B0F0"/>
              </a:solidFill>
            </a:endParaRPr>
          </a:p>
        </p:txBody>
      </p:sp>
      <p:sp>
        <p:nvSpPr>
          <p:cNvPr id="3" name="Segnaposto contenuto 2"/>
          <p:cNvSpPr>
            <a:spLocks noGrp="1"/>
          </p:cNvSpPr>
          <p:nvPr>
            <p:ph idx="1"/>
          </p:nvPr>
        </p:nvSpPr>
        <p:spPr>
          <a:xfrm>
            <a:off x="0" y="1124744"/>
            <a:ext cx="9144000" cy="5001419"/>
          </a:xfrm>
        </p:spPr>
        <p:txBody>
          <a:bodyPr/>
          <a:lstStyle/>
          <a:p>
            <a:r>
              <a:rPr lang="it-IT" dirty="0" smtClean="0">
                <a:solidFill>
                  <a:srgbClr val="002060"/>
                </a:solidFill>
              </a:rPr>
              <a:t>Le domande che molte persone si fanno sono legittime e sensate: avremo ancora un lavoro? Un sistema di welfare? Sicurezza nelle nostre città? Valori condivisi?</a:t>
            </a:r>
          </a:p>
          <a:p>
            <a:r>
              <a:rPr lang="it-IT" dirty="0" smtClean="0">
                <a:solidFill>
                  <a:srgbClr val="002060"/>
                </a:solidFill>
              </a:rPr>
              <a:t>Sono invece sbagliate le risposte che fanno dei richiedenti asilo o dei migranti in generale il capro espiatorio delle nostre crisi</a:t>
            </a:r>
          </a:p>
          <a:p>
            <a:r>
              <a:rPr lang="it-IT" dirty="0" smtClean="0">
                <a:solidFill>
                  <a:srgbClr val="002060"/>
                </a:solidFill>
              </a:rPr>
              <a:t>Nelle indagini, ha più paura degli immigrati chi li conosce meno, in modo indiretto, tipicamente mediante la TV</a:t>
            </a:r>
            <a:endParaRPr lang="it-IT" dirty="0">
              <a:solidFill>
                <a:srgbClr val="002060"/>
              </a:solidFill>
            </a:endParaRPr>
          </a:p>
        </p:txBody>
      </p:sp>
    </p:spTree>
    <p:extLst>
      <p:ext uri="{BB962C8B-B14F-4D97-AF65-F5344CB8AC3E}">
        <p14:creationId xmlns:p14="http://schemas.microsoft.com/office/powerpoint/2010/main" val="30930204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solidFill>
                  <a:srgbClr val="00B0F0"/>
                </a:solidFill>
              </a:rPr>
              <a:t>Le argomentazioni del rifiuto</a:t>
            </a:r>
            <a:endParaRPr lang="it-IT" dirty="0">
              <a:solidFill>
                <a:srgbClr val="00B0F0"/>
              </a:solidFill>
            </a:endParaRPr>
          </a:p>
        </p:txBody>
      </p:sp>
      <p:sp>
        <p:nvSpPr>
          <p:cNvPr id="3" name="Segnaposto contenuto 2"/>
          <p:cNvSpPr>
            <a:spLocks noGrp="1"/>
          </p:cNvSpPr>
          <p:nvPr>
            <p:ph idx="1"/>
          </p:nvPr>
        </p:nvSpPr>
        <p:spPr/>
        <p:txBody>
          <a:bodyPr/>
          <a:lstStyle/>
          <a:p>
            <a:r>
              <a:rPr lang="it-IT" dirty="0" smtClean="0">
                <a:solidFill>
                  <a:srgbClr val="002060"/>
                </a:solidFill>
              </a:rPr>
              <a:t>Vittimismo (siamo invasi)</a:t>
            </a:r>
          </a:p>
          <a:p>
            <a:r>
              <a:rPr lang="it-IT" dirty="0" smtClean="0">
                <a:solidFill>
                  <a:srgbClr val="002060"/>
                </a:solidFill>
              </a:rPr>
              <a:t>Privatizzazione dello spazio pubblico (padroni a casa nostra)</a:t>
            </a:r>
          </a:p>
          <a:p>
            <a:r>
              <a:rPr lang="it-IT" dirty="0" smtClean="0">
                <a:solidFill>
                  <a:srgbClr val="002060"/>
                </a:solidFill>
              </a:rPr>
              <a:t>Percezione di insicurezza (rifugiati come simbolo della globalizzazione)</a:t>
            </a:r>
          </a:p>
          <a:p>
            <a:r>
              <a:rPr lang="it-IT" dirty="0" smtClean="0">
                <a:solidFill>
                  <a:srgbClr val="002060"/>
                </a:solidFill>
              </a:rPr>
              <a:t>Competizione per le risorse dello Stato sociale (prima gli Italiani)</a:t>
            </a:r>
          </a:p>
          <a:p>
            <a:r>
              <a:rPr lang="it-IT" dirty="0" smtClean="0">
                <a:solidFill>
                  <a:srgbClr val="002060"/>
                </a:solidFill>
              </a:rPr>
              <a:t>Minaccia per l’identità culturale </a:t>
            </a:r>
          </a:p>
          <a:p>
            <a:endParaRPr lang="it-IT" dirty="0">
              <a:solidFill>
                <a:srgbClr val="002060"/>
              </a:solidFill>
            </a:endParaRPr>
          </a:p>
        </p:txBody>
      </p:sp>
    </p:spTree>
    <p:extLst>
      <p:ext uri="{BB962C8B-B14F-4D97-AF65-F5344CB8AC3E}">
        <p14:creationId xmlns:p14="http://schemas.microsoft.com/office/powerpoint/2010/main" val="34681203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0" y="274638"/>
            <a:ext cx="8686800" cy="922114"/>
          </a:xfrm>
        </p:spPr>
        <p:txBody>
          <a:bodyPr/>
          <a:lstStyle/>
          <a:p>
            <a:r>
              <a:rPr lang="it-IT" dirty="0" smtClean="0">
                <a:solidFill>
                  <a:srgbClr val="00B0F0"/>
                </a:solidFill>
              </a:rPr>
              <a:t>Contenimento contro accoglienza</a:t>
            </a:r>
            <a:endParaRPr lang="it-IT" dirty="0">
              <a:solidFill>
                <a:srgbClr val="00B0F0"/>
              </a:solidFill>
            </a:endParaRPr>
          </a:p>
        </p:txBody>
      </p:sp>
      <p:sp>
        <p:nvSpPr>
          <p:cNvPr id="3" name="Segnaposto contenuto 2"/>
          <p:cNvSpPr>
            <a:spLocks noGrp="1"/>
          </p:cNvSpPr>
          <p:nvPr>
            <p:ph idx="1"/>
          </p:nvPr>
        </p:nvSpPr>
        <p:spPr>
          <a:xfrm>
            <a:off x="107504" y="1052736"/>
            <a:ext cx="9036496" cy="5073427"/>
          </a:xfrm>
        </p:spPr>
        <p:txBody>
          <a:bodyPr/>
          <a:lstStyle/>
          <a:p>
            <a:r>
              <a:rPr lang="it-IT" sz="2800" dirty="0" smtClean="0">
                <a:solidFill>
                  <a:srgbClr val="002060"/>
                </a:solidFill>
              </a:rPr>
              <a:t>Nelle oscillazioni delle politiche europee, il pendolo si colloca ora verso il contenimento</a:t>
            </a:r>
          </a:p>
          <a:p>
            <a:r>
              <a:rPr lang="it-IT" sz="2800" dirty="0" smtClean="0">
                <a:solidFill>
                  <a:srgbClr val="002060"/>
                </a:solidFill>
              </a:rPr>
              <a:t>Ritorno dei muri</a:t>
            </a:r>
          </a:p>
          <a:p>
            <a:r>
              <a:rPr lang="it-IT" sz="2800" dirty="0" smtClean="0">
                <a:solidFill>
                  <a:srgbClr val="002060"/>
                </a:solidFill>
              </a:rPr>
              <a:t>Patto con la Turchia, accordi con Niger e Libia e denunce di Amnesty I.</a:t>
            </a:r>
          </a:p>
          <a:p>
            <a:r>
              <a:rPr lang="it-IT" sz="2800" dirty="0" smtClean="0">
                <a:solidFill>
                  <a:srgbClr val="002060"/>
                </a:solidFill>
              </a:rPr>
              <a:t>Pressione sui paesi di confine dell’UE per l’identificazione dei richiedenti asilo</a:t>
            </a:r>
          </a:p>
          <a:p>
            <a:r>
              <a:rPr lang="it-IT" sz="2800" dirty="0" smtClean="0">
                <a:solidFill>
                  <a:srgbClr val="002060"/>
                </a:solidFill>
              </a:rPr>
              <a:t>Lotta agli scafisti</a:t>
            </a:r>
          </a:p>
          <a:p>
            <a:r>
              <a:rPr lang="it-IT" sz="2800" dirty="0" smtClean="0">
                <a:solidFill>
                  <a:srgbClr val="002060"/>
                </a:solidFill>
              </a:rPr>
              <a:t>Lenta, riluttante e ridotta attuazione dei piani di ricollocazione</a:t>
            </a:r>
          </a:p>
          <a:p>
            <a:r>
              <a:rPr lang="it-IT" sz="2800" dirty="0" smtClean="0">
                <a:solidFill>
                  <a:srgbClr val="002060"/>
                </a:solidFill>
              </a:rPr>
              <a:t>Chiusura su canali umanitari e </a:t>
            </a:r>
            <a:r>
              <a:rPr lang="it-IT" sz="2800" dirty="0" err="1" smtClean="0">
                <a:solidFill>
                  <a:srgbClr val="002060"/>
                </a:solidFill>
              </a:rPr>
              <a:t>redeployment</a:t>
            </a:r>
            <a:endParaRPr lang="it-IT" sz="2800" dirty="0">
              <a:solidFill>
                <a:srgbClr val="002060"/>
              </a:solidFill>
            </a:endParaRPr>
          </a:p>
        </p:txBody>
      </p:sp>
    </p:spTree>
    <p:extLst>
      <p:ext uri="{BB962C8B-B14F-4D97-AF65-F5344CB8AC3E}">
        <p14:creationId xmlns:p14="http://schemas.microsoft.com/office/powerpoint/2010/main" val="198079578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274638"/>
            <a:ext cx="8229600" cy="922114"/>
          </a:xfrm>
        </p:spPr>
        <p:txBody>
          <a:bodyPr/>
          <a:lstStyle/>
          <a:p>
            <a:r>
              <a:rPr lang="it-IT" dirty="0" smtClean="0">
                <a:solidFill>
                  <a:srgbClr val="00B0F0"/>
                </a:solidFill>
              </a:rPr>
              <a:t>I rifugiati sono persone</a:t>
            </a:r>
            <a:endParaRPr lang="it-IT" dirty="0">
              <a:solidFill>
                <a:srgbClr val="00B0F0"/>
              </a:solidFill>
            </a:endParaRPr>
          </a:p>
        </p:txBody>
      </p:sp>
      <p:sp>
        <p:nvSpPr>
          <p:cNvPr id="3" name="Segnaposto contenuto 2"/>
          <p:cNvSpPr>
            <a:spLocks noGrp="1"/>
          </p:cNvSpPr>
          <p:nvPr>
            <p:ph idx="1"/>
          </p:nvPr>
        </p:nvSpPr>
        <p:spPr>
          <a:xfrm>
            <a:off x="107504" y="980728"/>
            <a:ext cx="9036496" cy="5145435"/>
          </a:xfrm>
        </p:spPr>
        <p:txBody>
          <a:bodyPr/>
          <a:lstStyle/>
          <a:p>
            <a:r>
              <a:rPr lang="it-IT" sz="2800" dirty="0">
                <a:solidFill>
                  <a:srgbClr val="002060"/>
                </a:solidFill>
              </a:rPr>
              <a:t>I rifugiati che arrivano in Europa sono i più fortunati, spesso i più attrezzati e relativamente dotati di risorse, come i </a:t>
            </a:r>
            <a:r>
              <a:rPr lang="it-IT" sz="2800" dirty="0" smtClean="0">
                <a:solidFill>
                  <a:srgbClr val="002060"/>
                </a:solidFill>
              </a:rPr>
              <a:t>siriani</a:t>
            </a:r>
          </a:p>
          <a:p>
            <a:r>
              <a:rPr lang="it-IT" sz="2800" dirty="0" smtClean="0">
                <a:solidFill>
                  <a:srgbClr val="002060"/>
                </a:solidFill>
              </a:rPr>
              <a:t>Su di loro le famiglie investono</a:t>
            </a:r>
            <a:endParaRPr lang="it-IT" sz="2800" dirty="0">
              <a:solidFill>
                <a:srgbClr val="002060"/>
              </a:solidFill>
            </a:endParaRPr>
          </a:p>
          <a:p>
            <a:r>
              <a:rPr lang="it-IT" sz="2800" dirty="0">
                <a:solidFill>
                  <a:srgbClr val="002060"/>
                </a:solidFill>
              </a:rPr>
              <a:t>Inoltre, hanno aspirazioni e </a:t>
            </a:r>
            <a:r>
              <a:rPr lang="it-IT" sz="2800" dirty="0" smtClean="0">
                <a:solidFill>
                  <a:srgbClr val="002060"/>
                </a:solidFill>
              </a:rPr>
              <a:t>progetti, </a:t>
            </a:r>
            <a:r>
              <a:rPr lang="it-IT" sz="2800" dirty="0">
                <a:solidFill>
                  <a:srgbClr val="002060"/>
                </a:solidFill>
              </a:rPr>
              <a:t>primo, </a:t>
            </a:r>
            <a:r>
              <a:rPr lang="it-IT" sz="2800" dirty="0" smtClean="0">
                <a:solidFill>
                  <a:srgbClr val="002060"/>
                </a:solidFill>
              </a:rPr>
              <a:t>valicare le Alpi: </a:t>
            </a:r>
            <a:r>
              <a:rPr lang="it-IT" sz="2800" b="1" dirty="0" smtClean="0">
                <a:solidFill>
                  <a:srgbClr val="002060"/>
                </a:solidFill>
              </a:rPr>
              <a:t>non bisogna confondere sbarcati e accolti</a:t>
            </a:r>
          </a:p>
          <a:p>
            <a:r>
              <a:rPr lang="it-IT" sz="2800" dirty="0" smtClean="0">
                <a:solidFill>
                  <a:srgbClr val="002060"/>
                </a:solidFill>
              </a:rPr>
              <a:t>In Italia rimangono maggiormente quelli che hanno meno agganci nel Nord Europa (pochi siriani ed eritrei)</a:t>
            </a:r>
            <a:endParaRPr lang="it-IT" sz="2800" dirty="0">
              <a:solidFill>
                <a:srgbClr val="002060"/>
              </a:solidFill>
            </a:endParaRPr>
          </a:p>
        </p:txBody>
      </p:sp>
    </p:spTree>
    <p:extLst>
      <p:ext uri="{BB962C8B-B14F-4D97-AF65-F5344CB8AC3E}">
        <p14:creationId xmlns:p14="http://schemas.microsoft.com/office/powerpoint/2010/main" val="68957760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31280" y="116632"/>
            <a:ext cx="8507288" cy="1215008"/>
          </a:xfrm>
        </p:spPr>
        <p:txBody>
          <a:bodyPr/>
          <a:lstStyle/>
          <a:p>
            <a:r>
              <a:rPr lang="it-IT" dirty="0" smtClean="0">
                <a:solidFill>
                  <a:srgbClr val="00B0F0"/>
                </a:solidFill>
              </a:rPr>
              <a:t>I limiti e i nodi irrisolti della politica europea</a:t>
            </a:r>
            <a:endParaRPr lang="it-IT" dirty="0">
              <a:solidFill>
                <a:srgbClr val="00B0F0"/>
              </a:solidFill>
            </a:endParaRPr>
          </a:p>
        </p:txBody>
      </p:sp>
      <p:sp>
        <p:nvSpPr>
          <p:cNvPr id="3" name="Segnaposto contenuto 2"/>
          <p:cNvSpPr>
            <a:spLocks noGrp="1"/>
          </p:cNvSpPr>
          <p:nvPr>
            <p:ph idx="1"/>
          </p:nvPr>
        </p:nvSpPr>
        <p:spPr>
          <a:xfrm>
            <a:off x="0" y="1331640"/>
            <a:ext cx="9144000" cy="4751115"/>
          </a:xfrm>
        </p:spPr>
        <p:txBody>
          <a:bodyPr/>
          <a:lstStyle/>
          <a:p>
            <a:r>
              <a:rPr lang="it-IT" sz="3000" dirty="0" smtClean="0">
                <a:solidFill>
                  <a:srgbClr val="002060"/>
                </a:solidFill>
              </a:rPr>
              <a:t>Le 	quote sono insufficienti (160.000), ma soprattutto inattuate</a:t>
            </a:r>
          </a:p>
          <a:p>
            <a:r>
              <a:rPr lang="it-IT" sz="3000" dirty="0" smtClean="0">
                <a:solidFill>
                  <a:srgbClr val="002060"/>
                </a:solidFill>
              </a:rPr>
              <a:t>Manca una politica europea dell’asilo: possono esistere in Europa governi che rifiutano di accogliere?</a:t>
            </a:r>
          </a:p>
          <a:p>
            <a:r>
              <a:rPr lang="it-IT" sz="3000" dirty="0" smtClean="0">
                <a:solidFill>
                  <a:srgbClr val="002060"/>
                </a:solidFill>
              </a:rPr>
              <a:t>Non sono previsti canali sicuri d’ingresso (sperimentazione ora in Italia)</a:t>
            </a:r>
          </a:p>
          <a:p>
            <a:r>
              <a:rPr lang="it-IT" sz="3000" dirty="0" smtClean="0">
                <a:solidFill>
                  <a:srgbClr val="002060"/>
                </a:solidFill>
              </a:rPr>
              <a:t>I rifugiati non sono scarti ingombranti da ripartire in modo equo: sono persone che devono poter scegliere dove andare</a:t>
            </a:r>
          </a:p>
        </p:txBody>
      </p:sp>
    </p:spTree>
    <p:extLst>
      <p:ext uri="{BB962C8B-B14F-4D97-AF65-F5344CB8AC3E}">
        <p14:creationId xmlns:p14="http://schemas.microsoft.com/office/powerpoint/2010/main" val="164496818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116632"/>
            <a:ext cx="8229600" cy="864096"/>
          </a:xfrm>
        </p:spPr>
        <p:txBody>
          <a:bodyPr/>
          <a:lstStyle/>
          <a:p>
            <a:r>
              <a:rPr lang="it-IT" dirty="0" smtClean="0">
                <a:solidFill>
                  <a:srgbClr val="00B0F0"/>
                </a:solidFill>
              </a:rPr>
              <a:t>Trump e l’Europa</a:t>
            </a:r>
            <a:endParaRPr lang="it-IT" dirty="0">
              <a:solidFill>
                <a:srgbClr val="00B0F0"/>
              </a:solidFill>
            </a:endParaRPr>
          </a:p>
        </p:txBody>
      </p:sp>
      <p:sp>
        <p:nvSpPr>
          <p:cNvPr id="3" name="Segnaposto contenuto 2"/>
          <p:cNvSpPr>
            <a:spLocks noGrp="1"/>
          </p:cNvSpPr>
          <p:nvPr>
            <p:ph idx="1"/>
          </p:nvPr>
        </p:nvSpPr>
        <p:spPr>
          <a:xfrm>
            <a:off x="457200" y="1124744"/>
            <a:ext cx="8229600" cy="5001419"/>
          </a:xfrm>
        </p:spPr>
        <p:txBody>
          <a:bodyPr/>
          <a:lstStyle/>
          <a:p>
            <a:r>
              <a:rPr lang="it-IT" dirty="0" smtClean="0">
                <a:solidFill>
                  <a:srgbClr val="002060"/>
                </a:solidFill>
              </a:rPr>
              <a:t>Abbiamo assistito a una diffusa indignazione per il blocco dell’immigrazione e dell’asilo da 7 paesi mussulmani deciso da Trump</a:t>
            </a:r>
          </a:p>
          <a:p>
            <a:r>
              <a:rPr lang="it-IT" dirty="0" smtClean="0">
                <a:solidFill>
                  <a:srgbClr val="002060"/>
                </a:solidFill>
              </a:rPr>
              <a:t>Ma gli accordi europei con paesi di transito come il Niger, e poi con la Libia, sono forse peggiori: la «strategia del deserto» colpisce persone già in viaggio, impedendo loro di arrivare e chiedere asilo</a:t>
            </a:r>
            <a:endParaRPr lang="it-IT" dirty="0">
              <a:solidFill>
                <a:srgbClr val="002060"/>
              </a:solidFill>
            </a:endParaRPr>
          </a:p>
        </p:txBody>
      </p:sp>
    </p:spTree>
    <p:extLst>
      <p:ext uri="{BB962C8B-B14F-4D97-AF65-F5344CB8AC3E}">
        <p14:creationId xmlns:p14="http://schemas.microsoft.com/office/powerpoint/2010/main" val="282234903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fontScale="90000"/>
          </a:bodyPr>
          <a:lstStyle/>
          <a:p>
            <a:pPr eaLnBrk="1" fontAlgn="auto" hangingPunct="1">
              <a:spcAft>
                <a:spcPts val="0"/>
              </a:spcAft>
              <a:defRPr/>
            </a:pPr>
            <a:r>
              <a:rPr lang="it-IT" dirty="0" smtClean="0">
                <a:solidFill>
                  <a:srgbClr val="00B0F0"/>
                </a:solidFill>
              </a:rPr>
              <a:t>La questione della regolazione politica delle migrazioni</a:t>
            </a:r>
            <a:endParaRPr lang="it-IT" dirty="0">
              <a:solidFill>
                <a:srgbClr val="00B0F0"/>
              </a:solidFill>
            </a:endParaRPr>
          </a:p>
        </p:txBody>
      </p:sp>
      <p:sp>
        <p:nvSpPr>
          <p:cNvPr id="12291" name="Segnaposto contenuto 2"/>
          <p:cNvSpPr>
            <a:spLocks noGrp="1"/>
          </p:cNvSpPr>
          <p:nvPr>
            <p:ph idx="1"/>
          </p:nvPr>
        </p:nvSpPr>
        <p:spPr>
          <a:xfrm>
            <a:off x="179512" y="1600200"/>
            <a:ext cx="8964488" cy="4525963"/>
          </a:xfrm>
        </p:spPr>
        <p:txBody>
          <a:bodyPr/>
          <a:lstStyle/>
          <a:p>
            <a:pPr eaLnBrk="1" hangingPunct="1"/>
            <a:r>
              <a:rPr lang="it-IT" sz="2800" dirty="0" smtClean="0">
                <a:solidFill>
                  <a:srgbClr val="002060"/>
                </a:solidFill>
              </a:rPr>
              <a:t>Nessuno Stato nazionale, per quanto democratico, ha mai rinunciato a regolamentare gli ingressi </a:t>
            </a:r>
          </a:p>
          <a:p>
            <a:pPr eaLnBrk="1" hangingPunct="1"/>
            <a:r>
              <a:rPr lang="it-IT" sz="2800" dirty="0" smtClean="0">
                <a:solidFill>
                  <a:srgbClr val="002060"/>
                </a:solidFill>
              </a:rPr>
              <a:t>Il problema è trovare un equilibrio tra istanze di difesa delle frontiere, interessi legittimi che promuovono l’apertura, obblighi internazionali verso i rifugiati</a:t>
            </a:r>
          </a:p>
          <a:p>
            <a:pPr eaLnBrk="1" hangingPunct="1"/>
            <a:r>
              <a:rPr lang="it-IT" sz="2800" dirty="0" smtClean="0">
                <a:solidFill>
                  <a:srgbClr val="002060"/>
                </a:solidFill>
              </a:rPr>
              <a:t>Già oggi l’Unione europea (Schengen) ha eliminato le frontiere interne e statuito dei diritti a favore dei cittadini comunitari all’estero</a:t>
            </a:r>
          </a:p>
          <a:p>
            <a:pPr eaLnBrk="1" hangingPunct="1"/>
            <a:r>
              <a:rPr lang="it-IT" sz="2800" dirty="0" smtClean="0">
                <a:solidFill>
                  <a:srgbClr val="FF33CC"/>
                </a:solidFill>
              </a:rPr>
              <a:t>Una </a:t>
            </a:r>
            <a:r>
              <a:rPr lang="it-IT" sz="2800" dirty="0" err="1" smtClean="0">
                <a:solidFill>
                  <a:srgbClr val="FF33CC"/>
                </a:solidFill>
              </a:rPr>
              <a:t>governance</a:t>
            </a:r>
            <a:r>
              <a:rPr lang="it-IT" sz="2800" dirty="0" smtClean="0">
                <a:solidFill>
                  <a:srgbClr val="FF33CC"/>
                </a:solidFill>
              </a:rPr>
              <a:t> efficace comporta la capacità di distinguere diversi tipi e forme  di immigrazione</a:t>
            </a:r>
          </a:p>
          <a:p>
            <a:pPr eaLnBrk="1" hangingPunct="1"/>
            <a:endParaRPr lang="it-IT" sz="2800" dirty="0" smtClean="0">
              <a:solidFill>
                <a:schemeClr val="tx2"/>
              </a:solidFill>
            </a:endParaRPr>
          </a:p>
        </p:txBody>
      </p:sp>
    </p:spTree>
    <p:extLst>
      <p:ext uri="{BB962C8B-B14F-4D97-AF65-F5344CB8AC3E}">
        <p14:creationId xmlns:p14="http://schemas.microsoft.com/office/powerpoint/2010/main" val="142201596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 Box 1"/>
          <p:cNvSpPr txBox="1">
            <a:spLocks noChangeArrowheads="1"/>
          </p:cNvSpPr>
          <p:nvPr/>
        </p:nvSpPr>
        <p:spPr bwMode="auto">
          <a:xfrm>
            <a:off x="457200" y="116633"/>
            <a:ext cx="8229600" cy="720080"/>
          </a:xfrm>
          <a:prstGeom prst="rect">
            <a:avLst/>
          </a:prstGeom>
          <a:noFill/>
          <a:ln w="9525">
            <a:noFill/>
            <a:round/>
            <a:headEnd/>
            <a:tailEnd/>
          </a:ln>
        </p:spPr>
        <p:txBody>
          <a:bodyPr lIns="0" rIns="0" bIns="0" anchor="b"/>
          <a:lstStyle/>
          <a:p>
            <a: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it-IT" sz="4500" dirty="0">
                <a:solidFill>
                  <a:srgbClr val="00B0F0"/>
                </a:solidFill>
                <a:latin typeface="Constantia" pitchFamily="18" charset="0"/>
              </a:rPr>
              <a:t>Chi sono gli immigrati?</a:t>
            </a:r>
          </a:p>
        </p:txBody>
      </p:sp>
      <p:sp>
        <p:nvSpPr>
          <p:cNvPr id="6147" name="Text Box 2"/>
          <p:cNvSpPr txBox="1">
            <a:spLocks noChangeArrowheads="1"/>
          </p:cNvSpPr>
          <p:nvPr/>
        </p:nvSpPr>
        <p:spPr bwMode="auto">
          <a:xfrm>
            <a:off x="35496" y="836713"/>
            <a:ext cx="9001000" cy="5904655"/>
          </a:xfrm>
          <a:prstGeom prst="rect">
            <a:avLst/>
          </a:prstGeom>
          <a:noFill/>
          <a:ln w="9525">
            <a:noFill/>
            <a:round/>
            <a:headEnd/>
            <a:tailEnd/>
          </a:ln>
        </p:spPr>
        <p:txBody>
          <a:bodyPr/>
          <a:lstStyle/>
          <a:p>
            <a:pPr marL="409575" indent="-273050">
              <a:spcBef>
                <a:spcPts val="600"/>
              </a:spcBef>
              <a:buClr>
                <a:srgbClr val="0BD0D9"/>
              </a:buClr>
              <a:buSzPct val="95000"/>
              <a:buFont typeface="Wingdings" pitchFamily="2" charset="2"/>
              <a:buChar char=""/>
              <a:tabLst>
                <a:tab pos="1049338" algn="l"/>
                <a:tab pos="1963738" algn="l"/>
                <a:tab pos="2878138" algn="l"/>
                <a:tab pos="3792538" algn="l"/>
                <a:tab pos="4706938" algn="l"/>
                <a:tab pos="5621338" algn="l"/>
                <a:tab pos="6535738" algn="l"/>
                <a:tab pos="7450138" algn="l"/>
                <a:tab pos="8364538" algn="l"/>
                <a:tab pos="9278938" algn="l"/>
                <a:tab pos="10193338" algn="l"/>
              </a:tabLst>
            </a:pPr>
            <a:r>
              <a:rPr lang="it-IT" sz="2800" dirty="0">
                <a:solidFill>
                  <a:srgbClr val="002060"/>
                </a:solidFill>
                <a:latin typeface="Constantia" pitchFamily="18" charset="0"/>
              </a:rPr>
              <a:t>ONU: L’immigrato  è </a:t>
            </a:r>
            <a:r>
              <a:rPr lang="it-IT" sz="2800" i="1" dirty="0">
                <a:solidFill>
                  <a:srgbClr val="002060"/>
                </a:solidFill>
                <a:latin typeface="Constantia" pitchFamily="18" charset="0"/>
              </a:rPr>
              <a:t>una persona che si è spostata in un paese diverso da quello di residenza abituale e che vive in quel paese da più di un anno </a:t>
            </a:r>
            <a:endParaRPr lang="it-IT" sz="2800" i="1" dirty="0" smtClean="0">
              <a:solidFill>
                <a:srgbClr val="002060"/>
              </a:solidFill>
              <a:latin typeface="Constantia" pitchFamily="18" charset="0"/>
            </a:endParaRPr>
          </a:p>
          <a:p>
            <a:pPr marL="409575" indent="-273050">
              <a:spcBef>
                <a:spcPts val="600"/>
              </a:spcBef>
              <a:buClr>
                <a:srgbClr val="0BD0D9"/>
              </a:buClr>
              <a:buSzPct val="95000"/>
              <a:buFont typeface="Wingdings" pitchFamily="2" charset="2"/>
              <a:buChar char=""/>
              <a:tabLst>
                <a:tab pos="1049338" algn="l"/>
                <a:tab pos="1963738" algn="l"/>
                <a:tab pos="2878138" algn="l"/>
                <a:tab pos="3792538" algn="l"/>
                <a:tab pos="4706938" algn="l"/>
                <a:tab pos="5621338" algn="l"/>
                <a:tab pos="6535738" algn="l"/>
                <a:tab pos="7450138" algn="l"/>
                <a:tab pos="8364538" algn="l"/>
                <a:tab pos="9278938" algn="l"/>
                <a:tab pos="10193338" algn="l"/>
              </a:tabLst>
            </a:pPr>
            <a:r>
              <a:rPr lang="it-IT" sz="2800" dirty="0" smtClean="0">
                <a:solidFill>
                  <a:srgbClr val="002060"/>
                </a:solidFill>
                <a:latin typeface="Constantia" pitchFamily="18" charset="0"/>
              </a:rPr>
              <a:t>Tre elementi: 1) spostamento; 2) attraversamento di un confine; 3)  tempo prolungato</a:t>
            </a:r>
            <a:endParaRPr lang="it-IT" sz="2800" dirty="0">
              <a:solidFill>
                <a:srgbClr val="002060"/>
              </a:solidFill>
              <a:latin typeface="Constantia" pitchFamily="18" charset="0"/>
            </a:endParaRPr>
          </a:p>
          <a:p>
            <a:pPr marL="409575" indent="-273050">
              <a:spcBef>
                <a:spcPts val="600"/>
              </a:spcBef>
              <a:buClr>
                <a:srgbClr val="0BD0D9"/>
              </a:buClr>
              <a:buSzPct val="95000"/>
              <a:buFont typeface="Wingdings" pitchFamily="2" charset="2"/>
              <a:buChar char=""/>
              <a:tabLst>
                <a:tab pos="1049338" algn="l"/>
                <a:tab pos="1963738" algn="l"/>
                <a:tab pos="2878138" algn="l"/>
                <a:tab pos="3792538" algn="l"/>
                <a:tab pos="4706938" algn="l"/>
                <a:tab pos="5621338" algn="l"/>
                <a:tab pos="6535738" algn="l"/>
                <a:tab pos="7450138" algn="l"/>
                <a:tab pos="8364538" algn="l"/>
                <a:tab pos="9278938" algn="l"/>
                <a:tab pos="10193338" algn="l"/>
              </a:tabLst>
            </a:pPr>
            <a:r>
              <a:rPr lang="it-IT" sz="2800" b="1" dirty="0" smtClean="0">
                <a:solidFill>
                  <a:srgbClr val="002060"/>
                </a:solidFill>
                <a:latin typeface="Constantia" pitchFamily="18" charset="0"/>
              </a:rPr>
              <a:t>Tuttavia</a:t>
            </a:r>
            <a:r>
              <a:rPr lang="it-IT" sz="2800" dirty="0" smtClean="0">
                <a:solidFill>
                  <a:srgbClr val="002060"/>
                </a:solidFill>
                <a:latin typeface="Constantia" pitchFamily="18" charset="0"/>
              </a:rPr>
              <a:t>: Noi </a:t>
            </a:r>
            <a:r>
              <a:rPr lang="it-IT" sz="2800" dirty="0">
                <a:solidFill>
                  <a:srgbClr val="002060"/>
                </a:solidFill>
                <a:latin typeface="Constantia" pitchFamily="18" charset="0"/>
              </a:rPr>
              <a:t>non chiamiamo immigrati gli stranieri provenienti dai paesi ricchi. </a:t>
            </a:r>
            <a:endParaRPr lang="it-IT" sz="2800" dirty="0" smtClean="0">
              <a:solidFill>
                <a:srgbClr val="002060"/>
              </a:solidFill>
              <a:latin typeface="Constantia" pitchFamily="18" charset="0"/>
            </a:endParaRPr>
          </a:p>
          <a:p>
            <a:pPr marL="409575" indent="-273050">
              <a:spcBef>
                <a:spcPts val="600"/>
              </a:spcBef>
              <a:buClr>
                <a:srgbClr val="0BD0D9"/>
              </a:buClr>
              <a:buSzPct val="95000"/>
              <a:buFont typeface="Wingdings" pitchFamily="2" charset="2"/>
              <a:buChar char=""/>
              <a:tabLst>
                <a:tab pos="1049338" algn="l"/>
                <a:tab pos="1963738" algn="l"/>
                <a:tab pos="2878138" algn="l"/>
                <a:tab pos="3792538" algn="l"/>
                <a:tab pos="4706938" algn="l"/>
                <a:tab pos="5621338" algn="l"/>
                <a:tab pos="6535738" algn="l"/>
                <a:tab pos="7450138" algn="l"/>
                <a:tab pos="8364538" algn="l"/>
                <a:tab pos="9278938" algn="l"/>
                <a:tab pos="10193338" algn="l"/>
              </a:tabLst>
            </a:pPr>
            <a:r>
              <a:rPr lang="it-IT" sz="2800" dirty="0" smtClean="0">
                <a:solidFill>
                  <a:srgbClr val="002060"/>
                </a:solidFill>
                <a:latin typeface="Constantia" pitchFamily="18" charset="0"/>
              </a:rPr>
              <a:t>E </a:t>
            </a:r>
            <a:r>
              <a:rPr lang="it-IT" sz="2800" dirty="0">
                <a:solidFill>
                  <a:srgbClr val="002060"/>
                </a:solidFill>
                <a:latin typeface="Constantia" pitchFamily="18" charset="0"/>
              </a:rPr>
              <a:t>neppure i benestanti, o le persone famose, </a:t>
            </a:r>
            <a:r>
              <a:rPr lang="it-IT" sz="2800" dirty="0" smtClean="0">
                <a:solidFill>
                  <a:srgbClr val="002060"/>
                </a:solidFill>
                <a:latin typeface="Constantia" pitchFamily="18" charset="0"/>
              </a:rPr>
              <a:t>provenienti da paesi </a:t>
            </a:r>
            <a:r>
              <a:rPr lang="it-IT" sz="2800" dirty="0">
                <a:solidFill>
                  <a:srgbClr val="002060"/>
                </a:solidFill>
                <a:latin typeface="Constantia" pitchFamily="18" charset="0"/>
              </a:rPr>
              <a:t>poveri</a:t>
            </a:r>
          </a:p>
          <a:p>
            <a:pPr marL="409575" indent="-273050">
              <a:spcBef>
                <a:spcPts val="600"/>
              </a:spcBef>
              <a:buClr>
                <a:srgbClr val="0BD0D9"/>
              </a:buClr>
              <a:buSzPct val="95000"/>
              <a:buFont typeface="Wingdings" pitchFamily="2" charset="2"/>
              <a:buChar char=""/>
              <a:tabLst>
                <a:tab pos="1049338" algn="l"/>
                <a:tab pos="1963738" algn="l"/>
                <a:tab pos="2878138" algn="l"/>
                <a:tab pos="3792538" algn="l"/>
                <a:tab pos="4706938" algn="l"/>
                <a:tab pos="5621338" algn="l"/>
                <a:tab pos="6535738" algn="l"/>
                <a:tab pos="7450138" algn="l"/>
                <a:tab pos="8364538" algn="l"/>
                <a:tab pos="9278938" algn="l"/>
                <a:tab pos="10193338" algn="l"/>
              </a:tabLst>
            </a:pPr>
            <a:r>
              <a:rPr lang="it-IT" sz="2800" dirty="0">
                <a:solidFill>
                  <a:srgbClr val="002060"/>
                </a:solidFill>
                <a:latin typeface="Constantia" pitchFamily="18" charset="0"/>
              </a:rPr>
              <a:t>Il termine si applica solo agli stranieri residenti classificati come poveri: </a:t>
            </a:r>
            <a:r>
              <a:rPr lang="it-IT" sz="2800" b="1" dirty="0">
                <a:solidFill>
                  <a:srgbClr val="002060"/>
                </a:solidFill>
                <a:latin typeface="Constantia" pitchFamily="18" charset="0"/>
              </a:rPr>
              <a:t>la ricchezza sbianca</a:t>
            </a:r>
          </a:p>
        </p:txBody>
      </p:sp>
    </p:spTree>
    <p:extLst>
      <p:ext uri="{BB962C8B-B14F-4D97-AF65-F5344CB8AC3E}">
        <p14:creationId xmlns:p14="http://schemas.microsoft.com/office/powerpoint/2010/main" val="3979303989"/>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 Box 1"/>
          <p:cNvSpPr txBox="1">
            <a:spLocks noChangeArrowheads="1"/>
          </p:cNvSpPr>
          <p:nvPr/>
        </p:nvSpPr>
        <p:spPr bwMode="auto">
          <a:xfrm>
            <a:off x="457200" y="0"/>
            <a:ext cx="8229600" cy="980728"/>
          </a:xfrm>
          <a:prstGeom prst="rect">
            <a:avLst/>
          </a:prstGeom>
          <a:noFill/>
          <a:ln w="9525">
            <a:noFill/>
            <a:round/>
            <a:headEnd/>
            <a:tailEnd/>
          </a:ln>
        </p:spPr>
        <p:txBody>
          <a:bodyPr lIns="0" rIns="0" bIns="0" anchor="b"/>
          <a:lstStyle/>
          <a:p>
            <a: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it-IT" sz="5000" dirty="0" smtClean="0">
                <a:solidFill>
                  <a:srgbClr val="00B0F0"/>
                </a:solidFill>
                <a:latin typeface="Constantia" pitchFamily="18" charset="0"/>
              </a:rPr>
              <a:t>Conclusioni e proposte</a:t>
            </a:r>
            <a:endParaRPr lang="it-IT" sz="5000" dirty="0">
              <a:solidFill>
                <a:srgbClr val="00B0F0"/>
              </a:solidFill>
              <a:latin typeface="Constantia" pitchFamily="18" charset="0"/>
            </a:endParaRPr>
          </a:p>
        </p:txBody>
      </p:sp>
      <p:sp>
        <p:nvSpPr>
          <p:cNvPr id="21507" name="Text Box 2"/>
          <p:cNvSpPr txBox="1">
            <a:spLocks noChangeArrowheads="1"/>
          </p:cNvSpPr>
          <p:nvPr/>
        </p:nvSpPr>
        <p:spPr bwMode="auto">
          <a:xfrm>
            <a:off x="-108520" y="980729"/>
            <a:ext cx="9252520" cy="5343872"/>
          </a:xfrm>
          <a:prstGeom prst="rect">
            <a:avLst/>
          </a:prstGeom>
          <a:noFill/>
          <a:ln w="9525">
            <a:noFill/>
            <a:round/>
            <a:headEnd/>
            <a:tailEnd/>
          </a:ln>
        </p:spPr>
        <p:txBody>
          <a:bodyPr/>
          <a:lstStyle/>
          <a:p>
            <a:pPr marL="271463" indent="-271463">
              <a:spcBef>
                <a:spcPts val="500"/>
              </a:spcBef>
              <a:buClr>
                <a:srgbClr val="0BD0D9"/>
              </a:buClr>
              <a:buSzPct val="95000"/>
              <a:buFont typeface="Wingdings 2" pitchFamily="18"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it-IT" sz="2400" dirty="0">
                <a:solidFill>
                  <a:srgbClr val="002060"/>
                </a:solidFill>
                <a:latin typeface="Constantia" pitchFamily="18" charset="0"/>
              </a:rPr>
              <a:t>Serve una </a:t>
            </a:r>
            <a:r>
              <a:rPr lang="it-IT" sz="2400" dirty="0" err="1">
                <a:solidFill>
                  <a:srgbClr val="002060"/>
                </a:solidFill>
                <a:latin typeface="Constantia" pitchFamily="18" charset="0"/>
              </a:rPr>
              <a:t>governance</a:t>
            </a:r>
            <a:r>
              <a:rPr lang="it-IT" sz="2400" dirty="0">
                <a:solidFill>
                  <a:srgbClr val="002060"/>
                </a:solidFill>
                <a:latin typeface="Constantia" pitchFamily="18" charset="0"/>
              </a:rPr>
              <a:t> mondiale o almeno europea delle </a:t>
            </a:r>
            <a:r>
              <a:rPr lang="it-IT" sz="2400" dirty="0" smtClean="0">
                <a:solidFill>
                  <a:srgbClr val="002060"/>
                </a:solidFill>
                <a:latin typeface="Constantia" pitchFamily="18" charset="0"/>
              </a:rPr>
              <a:t>migrazioni: migrazioni sicure e regolate (compact ONU)</a:t>
            </a:r>
          </a:p>
          <a:p>
            <a:pPr marL="271463" indent="-271463">
              <a:spcBef>
                <a:spcPts val="500"/>
              </a:spcBef>
              <a:buClr>
                <a:srgbClr val="0BD0D9"/>
              </a:buClr>
              <a:buSzPct val="95000"/>
              <a:buFont typeface="Wingdings 2" pitchFamily="18"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it-IT" dirty="0" smtClean="0">
                <a:solidFill>
                  <a:srgbClr val="002060"/>
                </a:solidFill>
                <a:latin typeface="Constantia" pitchFamily="18" charset="0"/>
              </a:rPr>
              <a:t>Distinguere diversi tipi e status di migranti</a:t>
            </a:r>
          </a:p>
          <a:p>
            <a:pPr marL="271463" indent="-271463">
              <a:spcBef>
                <a:spcPts val="500"/>
              </a:spcBef>
              <a:buClr>
                <a:srgbClr val="0BD0D9"/>
              </a:buClr>
              <a:buSzPct val="95000"/>
              <a:buFont typeface="Wingdings 2" pitchFamily="18"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it-IT" sz="2400" dirty="0" smtClean="0">
                <a:solidFill>
                  <a:srgbClr val="002060"/>
                </a:solidFill>
                <a:latin typeface="Constantia" pitchFamily="18" charset="0"/>
              </a:rPr>
              <a:t>Istituire canali </a:t>
            </a:r>
            <a:r>
              <a:rPr lang="it-IT" sz="2400" dirty="0">
                <a:solidFill>
                  <a:srgbClr val="002060"/>
                </a:solidFill>
                <a:latin typeface="Constantia" pitchFamily="18" charset="0"/>
              </a:rPr>
              <a:t>legali di ingresso </a:t>
            </a:r>
            <a:r>
              <a:rPr lang="it-IT" sz="2400" dirty="0" smtClean="0">
                <a:solidFill>
                  <a:srgbClr val="002060"/>
                </a:solidFill>
                <a:latin typeface="Constantia" pitchFamily="18" charset="0"/>
              </a:rPr>
              <a:t>più </a:t>
            </a:r>
            <a:r>
              <a:rPr lang="it-IT" sz="2400" dirty="0">
                <a:solidFill>
                  <a:srgbClr val="002060"/>
                </a:solidFill>
                <a:latin typeface="Constantia" pitchFamily="18" charset="0"/>
              </a:rPr>
              <a:t>convenienti di quelli </a:t>
            </a:r>
            <a:r>
              <a:rPr lang="it-IT" sz="2400" dirty="0" smtClean="0">
                <a:solidFill>
                  <a:srgbClr val="002060"/>
                </a:solidFill>
                <a:latin typeface="Constantia" pitchFamily="18" charset="0"/>
              </a:rPr>
              <a:t>irregolari, evitare che l’asilo sia l’unico canale di ingresso: riaprire all’immigrazione stagionale per lavoro</a:t>
            </a:r>
          </a:p>
          <a:p>
            <a:pPr marL="271463" indent="-271463">
              <a:spcBef>
                <a:spcPts val="500"/>
              </a:spcBef>
              <a:buClr>
                <a:srgbClr val="0BD0D9"/>
              </a:buClr>
              <a:buSzPct val="95000"/>
              <a:buFont typeface="Wingdings 2" pitchFamily="18"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it-IT" dirty="0" smtClean="0">
                <a:solidFill>
                  <a:srgbClr val="002060"/>
                </a:solidFill>
                <a:latin typeface="Constantia" pitchFamily="18" charset="0"/>
              </a:rPr>
              <a:t>Permesso al richiedente asilo che trova lavoro</a:t>
            </a:r>
            <a:endParaRPr lang="it-IT" sz="2400" dirty="0" smtClean="0">
              <a:solidFill>
                <a:srgbClr val="002060"/>
              </a:solidFill>
              <a:latin typeface="Constantia" pitchFamily="18" charset="0"/>
            </a:endParaRPr>
          </a:p>
          <a:p>
            <a:pPr marL="271463" indent="-271463">
              <a:spcBef>
                <a:spcPts val="500"/>
              </a:spcBef>
              <a:buClr>
                <a:srgbClr val="0BD0D9"/>
              </a:buClr>
              <a:buSzPct val="95000"/>
              <a:buFont typeface="Wingdings 2" pitchFamily="18"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it-IT" dirty="0" smtClean="0">
                <a:solidFill>
                  <a:srgbClr val="002060"/>
                </a:solidFill>
                <a:latin typeface="Constantia" pitchFamily="18" charset="0"/>
              </a:rPr>
              <a:t>Per l’asilo: canali umanitari, reinsediamenti, quote/paese, coinvolgimento della società civile</a:t>
            </a:r>
            <a:endParaRPr lang="it-IT" sz="2400" dirty="0">
              <a:solidFill>
                <a:srgbClr val="002060"/>
              </a:solidFill>
              <a:latin typeface="Constantia" pitchFamily="18" charset="0"/>
            </a:endParaRPr>
          </a:p>
          <a:p>
            <a:pPr marL="271463" indent="-271463">
              <a:spcBef>
                <a:spcPts val="500"/>
              </a:spcBef>
              <a:buClr>
                <a:srgbClr val="0BD0D9"/>
              </a:buClr>
              <a:buSzPct val="95000"/>
              <a:buFont typeface="Wingdings 2" pitchFamily="18"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it-IT" sz="2400" dirty="0" smtClean="0">
                <a:solidFill>
                  <a:srgbClr val="002060"/>
                </a:solidFill>
                <a:latin typeface="Constantia" pitchFamily="18" charset="0"/>
              </a:rPr>
              <a:t>Adeguare </a:t>
            </a:r>
            <a:r>
              <a:rPr lang="it-IT" sz="2400" dirty="0">
                <a:solidFill>
                  <a:srgbClr val="002060"/>
                </a:solidFill>
                <a:latin typeface="Constantia" pitchFamily="18" charset="0"/>
              </a:rPr>
              <a:t>istituzioni, comunicazione, mentalità alla </a:t>
            </a:r>
            <a:r>
              <a:rPr lang="it-IT" sz="2400" dirty="0" err="1">
                <a:solidFill>
                  <a:srgbClr val="002060"/>
                </a:solidFill>
                <a:latin typeface="Constantia" pitchFamily="18" charset="0"/>
              </a:rPr>
              <a:t>cosmopolitizzazione</a:t>
            </a:r>
            <a:r>
              <a:rPr lang="it-IT" sz="2400" dirty="0">
                <a:solidFill>
                  <a:srgbClr val="002060"/>
                </a:solidFill>
                <a:latin typeface="Constantia" pitchFamily="18" charset="0"/>
              </a:rPr>
              <a:t> del mondo: il mondo è diventato più vasto delle nostre idee, abbiamo bisogno di idee capaci di andare più avanti del mondo attuale</a:t>
            </a:r>
          </a:p>
        </p:txBody>
      </p:sp>
    </p:spTree>
    <p:extLst>
      <p:ext uri="{BB962C8B-B14F-4D97-AF65-F5344CB8AC3E}">
        <p14:creationId xmlns:p14="http://schemas.microsoft.com/office/powerpoint/2010/main" val="3567273992"/>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1"/>
          <p:cNvSpPr txBox="1">
            <a:spLocks noChangeArrowheads="1"/>
          </p:cNvSpPr>
          <p:nvPr/>
        </p:nvSpPr>
        <p:spPr bwMode="auto">
          <a:xfrm>
            <a:off x="457200" y="704850"/>
            <a:ext cx="8229600" cy="1143000"/>
          </a:xfrm>
          <a:prstGeom prst="rect">
            <a:avLst/>
          </a:prstGeom>
          <a:noFill/>
          <a:ln w="9525">
            <a:noFill/>
            <a:round/>
            <a:headEnd/>
            <a:tailEnd/>
          </a:ln>
        </p:spPr>
        <p:txBody>
          <a:bodyPr wrap="none" anchor="ctr"/>
          <a:lstStyle/>
          <a:p>
            <a:endParaRPr lang="it-IT"/>
          </a:p>
        </p:txBody>
      </p:sp>
      <p:sp>
        <p:nvSpPr>
          <p:cNvPr id="22531" name="Text Box 2"/>
          <p:cNvSpPr txBox="1">
            <a:spLocks noChangeArrowheads="1"/>
          </p:cNvSpPr>
          <p:nvPr/>
        </p:nvSpPr>
        <p:spPr bwMode="auto">
          <a:xfrm>
            <a:off x="457200" y="1935163"/>
            <a:ext cx="8229600" cy="4389437"/>
          </a:xfrm>
          <a:prstGeom prst="rect">
            <a:avLst/>
          </a:prstGeom>
          <a:noFill/>
          <a:ln w="9525">
            <a:noFill/>
            <a:round/>
            <a:headEnd/>
            <a:tailEnd/>
          </a:ln>
        </p:spPr>
        <p:txBody>
          <a:bodyPr/>
          <a:lstStyle/>
          <a:p>
            <a:pPr marL="271463" indent="-271463">
              <a:spcBef>
                <a:spcPts val="650"/>
              </a:spcBef>
              <a:buClr>
                <a:srgbClr val="0BD0D9"/>
              </a:buClr>
              <a:buSzPct val="95000"/>
              <a:buFont typeface="Wingdings 2" pitchFamily="18" charset="2"/>
              <a:buChar char=""/>
              <a:tabLst>
                <a:tab pos="911225" algn="l"/>
                <a:tab pos="1825625" algn="l"/>
                <a:tab pos="2740025" algn="l"/>
                <a:tab pos="3654425" algn="l"/>
                <a:tab pos="4568825" algn="l"/>
                <a:tab pos="5483225" algn="l"/>
                <a:tab pos="6397625" algn="l"/>
                <a:tab pos="7312025" algn="l"/>
                <a:tab pos="8226425" algn="l"/>
                <a:tab pos="9140825" algn="l"/>
                <a:tab pos="10055225" algn="l"/>
              </a:tabLst>
            </a:pPr>
            <a:r>
              <a:rPr lang="it-IT" sz="2600" dirty="0">
                <a:solidFill>
                  <a:srgbClr val="000000"/>
                </a:solidFill>
                <a:latin typeface="Constantia" pitchFamily="18" charset="0"/>
              </a:rPr>
              <a:t>“</a:t>
            </a:r>
            <a:r>
              <a:rPr lang="it-IT" sz="2600" dirty="0">
                <a:solidFill>
                  <a:srgbClr val="002060"/>
                </a:solidFill>
                <a:latin typeface="Constantia" pitchFamily="18" charset="0"/>
              </a:rPr>
              <a:t>i pregi delle democrazie liberali non consistono nel potere di chiudere le proprie frontiere, bensì nella capacità di prestare ascolto alle richieste di coloro che, per qualunque ragione, bussano alle porte” (S. </a:t>
            </a:r>
            <a:r>
              <a:rPr lang="it-IT" sz="2600" dirty="0" err="1">
                <a:solidFill>
                  <a:srgbClr val="002060"/>
                </a:solidFill>
                <a:latin typeface="Constantia" pitchFamily="18" charset="0"/>
              </a:rPr>
              <a:t>Benhabib</a:t>
            </a:r>
            <a:r>
              <a:rPr lang="it-IT" sz="2600" dirty="0">
                <a:solidFill>
                  <a:srgbClr val="002060"/>
                </a:solidFill>
                <a:latin typeface="Constantia" pitchFamily="18" charset="0"/>
              </a:rPr>
              <a:t>, 2005: 223).</a:t>
            </a:r>
          </a:p>
        </p:txBody>
      </p:sp>
    </p:spTree>
    <p:extLst>
      <p:ext uri="{BB962C8B-B14F-4D97-AF65-F5344CB8AC3E}">
        <p14:creationId xmlns:p14="http://schemas.microsoft.com/office/powerpoint/2010/main" val="731705389"/>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 Box 1"/>
          <p:cNvSpPr txBox="1">
            <a:spLocks noChangeArrowheads="1"/>
          </p:cNvSpPr>
          <p:nvPr/>
        </p:nvSpPr>
        <p:spPr bwMode="auto">
          <a:xfrm>
            <a:off x="457200" y="704850"/>
            <a:ext cx="8229600" cy="1143000"/>
          </a:xfrm>
          <a:prstGeom prst="rect">
            <a:avLst/>
          </a:prstGeom>
          <a:noFill/>
          <a:ln w="9525">
            <a:noFill/>
            <a:round/>
            <a:headEnd/>
            <a:tailEnd/>
          </a:ln>
        </p:spPr>
        <p:txBody>
          <a:bodyPr lIns="0" rIns="0" bIns="0" anchor="b"/>
          <a:lstStyle/>
          <a:p>
            <a:pPr>
              <a:buClr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it-IT" sz="5000" dirty="0">
                <a:solidFill>
                  <a:srgbClr val="00B0F0"/>
                </a:solidFill>
                <a:latin typeface="Constantia" pitchFamily="18" charset="0"/>
              </a:rPr>
              <a:t>Per saperne di più</a:t>
            </a:r>
          </a:p>
        </p:txBody>
      </p:sp>
      <p:sp>
        <p:nvSpPr>
          <p:cNvPr id="24579" name="Text Box 2"/>
          <p:cNvSpPr txBox="1">
            <a:spLocks noChangeArrowheads="1"/>
          </p:cNvSpPr>
          <p:nvPr/>
        </p:nvSpPr>
        <p:spPr bwMode="auto">
          <a:xfrm>
            <a:off x="457200" y="1935163"/>
            <a:ext cx="8229600" cy="4389437"/>
          </a:xfrm>
          <a:prstGeom prst="rect">
            <a:avLst/>
          </a:prstGeom>
          <a:noFill/>
          <a:ln w="9525">
            <a:noFill/>
            <a:round/>
            <a:headEnd/>
            <a:tailEnd/>
          </a:ln>
        </p:spPr>
        <p:txBody>
          <a:bodyPr/>
          <a:lstStyle/>
          <a:p>
            <a:pPr marL="273050" indent="-271463">
              <a:spcBef>
                <a:spcPts val="650"/>
              </a:spcBef>
              <a:buClrTx/>
              <a:buSzPct val="95000"/>
              <a:buFontTx/>
              <a:buNone/>
              <a:tabLst>
                <a:tab pos="912813" algn="l"/>
                <a:tab pos="1827213" algn="l"/>
                <a:tab pos="2741613" algn="l"/>
                <a:tab pos="3656013" algn="l"/>
                <a:tab pos="4570413" algn="l"/>
                <a:tab pos="5484813" algn="l"/>
                <a:tab pos="6399213" algn="l"/>
                <a:tab pos="7313613" algn="l"/>
                <a:tab pos="8228013" algn="l"/>
                <a:tab pos="9142413" algn="l"/>
                <a:tab pos="10056813" algn="l"/>
              </a:tabLst>
            </a:pPr>
            <a:endParaRPr lang="it-IT" sz="2600" dirty="0">
              <a:solidFill>
                <a:srgbClr val="000000"/>
              </a:solidFill>
              <a:latin typeface="Constantia" pitchFamily="18" charset="0"/>
            </a:endParaRPr>
          </a:p>
          <a:p>
            <a:pPr marL="273050" indent="-271463">
              <a:spcBef>
                <a:spcPts val="650"/>
              </a:spcBef>
              <a:buClr>
                <a:srgbClr val="0BD0D9"/>
              </a:buClr>
              <a:buSzPct val="95000"/>
              <a:buFont typeface="Wingdings 2" pitchFamily="18" charset="2"/>
              <a:buChar char=""/>
              <a:tabLst>
                <a:tab pos="912813" algn="l"/>
                <a:tab pos="1827213" algn="l"/>
                <a:tab pos="2741613" algn="l"/>
                <a:tab pos="3656013" algn="l"/>
                <a:tab pos="4570413" algn="l"/>
                <a:tab pos="5484813" algn="l"/>
                <a:tab pos="6399213" algn="l"/>
                <a:tab pos="7313613" algn="l"/>
                <a:tab pos="8228013" algn="l"/>
                <a:tab pos="9142413" algn="l"/>
                <a:tab pos="10056813" algn="l"/>
              </a:tabLst>
            </a:pPr>
            <a:r>
              <a:rPr lang="it-IT" sz="2600" dirty="0" smtClean="0">
                <a:solidFill>
                  <a:srgbClr val="002060"/>
                </a:solidFill>
                <a:latin typeface="Constantia" pitchFamily="18" charset="0"/>
              </a:rPr>
              <a:t>M. Ambrosini, </a:t>
            </a:r>
            <a:r>
              <a:rPr lang="it-IT" sz="2600" i="1" dirty="0" smtClean="0">
                <a:solidFill>
                  <a:srgbClr val="002060"/>
                </a:solidFill>
                <a:latin typeface="Constantia" pitchFamily="18" charset="0"/>
              </a:rPr>
              <a:t>Migrazioni</a:t>
            </a:r>
            <a:r>
              <a:rPr lang="it-IT" sz="2600" dirty="0" smtClean="0">
                <a:solidFill>
                  <a:srgbClr val="002060"/>
                </a:solidFill>
                <a:latin typeface="Constantia" pitchFamily="18" charset="0"/>
              </a:rPr>
              <a:t>, EGEA.</a:t>
            </a:r>
          </a:p>
          <a:p>
            <a:pPr marL="273050" indent="-271463">
              <a:spcBef>
                <a:spcPts val="650"/>
              </a:spcBef>
              <a:buClr>
                <a:srgbClr val="0BD0D9"/>
              </a:buClr>
              <a:buSzPct val="95000"/>
              <a:buFont typeface="Wingdings 2" pitchFamily="18" charset="2"/>
              <a:buChar char=""/>
              <a:tabLst>
                <a:tab pos="912813" algn="l"/>
                <a:tab pos="1827213" algn="l"/>
                <a:tab pos="2741613" algn="l"/>
                <a:tab pos="3656013" algn="l"/>
                <a:tab pos="4570413" algn="l"/>
                <a:tab pos="5484813" algn="l"/>
                <a:tab pos="6399213" algn="l"/>
                <a:tab pos="7313613" algn="l"/>
                <a:tab pos="8228013" algn="l"/>
                <a:tab pos="9142413" algn="l"/>
                <a:tab pos="10056813" algn="l"/>
              </a:tabLst>
            </a:pPr>
            <a:r>
              <a:rPr lang="it-IT" sz="2600" dirty="0" smtClean="0">
                <a:solidFill>
                  <a:srgbClr val="002060"/>
                </a:solidFill>
                <a:latin typeface="Constantia" pitchFamily="18" charset="0"/>
              </a:rPr>
              <a:t>M. Ambrosini</a:t>
            </a:r>
            <a:r>
              <a:rPr lang="it-IT" sz="2600" i="1" dirty="0" smtClean="0">
                <a:solidFill>
                  <a:srgbClr val="002060"/>
                </a:solidFill>
                <a:latin typeface="Constantia" pitchFamily="18" charset="0"/>
              </a:rPr>
              <a:t>, Non passa lo straniero?</a:t>
            </a:r>
            <a:r>
              <a:rPr lang="it-IT" sz="2600" dirty="0" smtClean="0">
                <a:solidFill>
                  <a:srgbClr val="002060"/>
                </a:solidFill>
                <a:latin typeface="Constantia" pitchFamily="18" charset="0"/>
              </a:rPr>
              <a:t>, Cittadella</a:t>
            </a:r>
          </a:p>
          <a:p>
            <a:pPr marL="273050" indent="-271463">
              <a:spcBef>
                <a:spcPts val="650"/>
              </a:spcBef>
              <a:buClr>
                <a:srgbClr val="0BD0D9"/>
              </a:buClr>
              <a:buSzPct val="95000"/>
              <a:buFont typeface="Wingdings 2" pitchFamily="18" charset="2"/>
              <a:buChar char=""/>
              <a:tabLst>
                <a:tab pos="912813" algn="l"/>
                <a:tab pos="1827213" algn="l"/>
                <a:tab pos="2741613" algn="l"/>
                <a:tab pos="3656013" algn="l"/>
                <a:tab pos="4570413" algn="l"/>
                <a:tab pos="5484813" algn="l"/>
                <a:tab pos="6399213" algn="l"/>
                <a:tab pos="7313613" algn="l"/>
                <a:tab pos="8228013" algn="l"/>
                <a:tab pos="9142413" algn="l"/>
                <a:tab pos="10056813" algn="l"/>
              </a:tabLst>
            </a:pPr>
            <a:r>
              <a:rPr lang="it-IT" sz="2600" dirty="0" smtClean="0">
                <a:solidFill>
                  <a:srgbClr val="002060"/>
                </a:solidFill>
                <a:latin typeface="Constantia" pitchFamily="18" charset="0"/>
              </a:rPr>
              <a:t>M. Ambrosini, </a:t>
            </a:r>
            <a:r>
              <a:rPr lang="it-IT" sz="2600" i="1" dirty="0" smtClean="0">
                <a:solidFill>
                  <a:srgbClr val="002060"/>
                </a:solidFill>
                <a:latin typeface="Constantia" pitchFamily="18" charset="0"/>
              </a:rPr>
              <a:t>Immigrazione irregolare e welfare invisibile. Il lavoro di cura oltre le frontiere</a:t>
            </a:r>
            <a:r>
              <a:rPr lang="it-IT" sz="2600" dirty="0" smtClean="0">
                <a:solidFill>
                  <a:srgbClr val="002060"/>
                </a:solidFill>
                <a:latin typeface="Constantia" pitchFamily="18" charset="0"/>
              </a:rPr>
              <a:t>, Il Mulino</a:t>
            </a:r>
          </a:p>
          <a:p>
            <a:pPr marL="273050" indent="-271463">
              <a:spcBef>
                <a:spcPts val="650"/>
              </a:spcBef>
              <a:buClr>
                <a:srgbClr val="0BD0D9"/>
              </a:buClr>
              <a:buSzPct val="95000"/>
              <a:buFont typeface="Wingdings 2" pitchFamily="18" charset="2"/>
              <a:buChar char=""/>
              <a:tabLst>
                <a:tab pos="912813" algn="l"/>
                <a:tab pos="1827213" algn="l"/>
                <a:tab pos="2741613" algn="l"/>
                <a:tab pos="3656013" algn="l"/>
                <a:tab pos="4570413" algn="l"/>
                <a:tab pos="5484813" algn="l"/>
                <a:tab pos="6399213" algn="l"/>
                <a:tab pos="7313613" algn="l"/>
                <a:tab pos="8228013" algn="l"/>
                <a:tab pos="9142413" algn="l"/>
                <a:tab pos="10056813" algn="l"/>
              </a:tabLst>
            </a:pPr>
            <a:r>
              <a:rPr lang="it-IT" sz="2600" dirty="0" smtClean="0">
                <a:solidFill>
                  <a:srgbClr val="002060"/>
                </a:solidFill>
                <a:latin typeface="Constantia" pitchFamily="18" charset="0"/>
              </a:rPr>
              <a:t>M. Ambrosini, </a:t>
            </a:r>
            <a:r>
              <a:rPr lang="it-IT" sz="2600" i="1" dirty="0" smtClean="0">
                <a:solidFill>
                  <a:srgbClr val="002060"/>
                </a:solidFill>
                <a:latin typeface="Constantia" pitchFamily="18" charset="0"/>
              </a:rPr>
              <a:t>Sociologia delle migrazioni</a:t>
            </a:r>
            <a:r>
              <a:rPr lang="it-IT" sz="2600" dirty="0" smtClean="0">
                <a:solidFill>
                  <a:srgbClr val="002060"/>
                </a:solidFill>
                <a:latin typeface="Constantia" pitchFamily="18" charset="0"/>
              </a:rPr>
              <a:t>, Il Mulino</a:t>
            </a:r>
          </a:p>
          <a:p>
            <a:pPr marL="273050" indent="-271463">
              <a:spcBef>
                <a:spcPts val="650"/>
              </a:spcBef>
              <a:buClr>
                <a:srgbClr val="0BD0D9"/>
              </a:buClr>
              <a:buSzPct val="95000"/>
              <a:buFont typeface="Wingdings 2" pitchFamily="18" charset="2"/>
              <a:buChar char=""/>
              <a:tabLst>
                <a:tab pos="912813" algn="l"/>
                <a:tab pos="1827213" algn="l"/>
                <a:tab pos="2741613" algn="l"/>
                <a:tab pos="3656013" algn="l"/>
                <a:tab pos="4570413" algn="l"/>
                <a:tab pos="5484813" algn="l"/>
                <a:tab pos="6399213" algn="l"/>
                <a:tab pos="7313613" algn="l"/>
                <a:tab pos="8228013" algn="l"/>
                <a:tab pos="9142413" algn="l"/>
                <a:tab pos="10056813" algn="l"/>
              </a:tabLst>
            </a:pPr>
            <a:r>
              <a:rPr lang="it-IT" sz="2600" dirty="0" smtClean="0">
                <a:solidFill>
                  <a:srgbClr val="002060"/>
                </a:solidFill>
                <a:latin typeface="Constantia" pitchFamily="18" charset="0"/>
              </a:rPr>
              <a:t>Rivista </a:t>
            </a:r>
            <a:r>
              <a:rPr lang="it-IT" sz="2600" dirty="0">
                <a:solidFill>
                  <a:srgbClr val="002060"/>
                </a:solidFill>
                <a:latin typeface="Constantia" pitchFamily="18" charset="0"/>
              </a:rPr>
              <a:t>“Mondi migranti”, ed. </a:t>
            </a:r>
            <a:r>
              <a:rPr lang="it-IT" sz="2600" dirty="0" err="1">
                <a:solidFill>
                  <a:srgbClr val="002060"/>
                </a:solidFill>
                <a:latin typeface="Constantia" pitchFamily="18" charset="0"/>
              </a:rPr>
              <a:t>FrancoAngeli</a:t>
            </a:r>
            <a:endParaRPr lang="it-IT" sz="2600" dirty="0">
              <a:solidFill>
                <a:srgbClr val="002060"/>
              </a:solidFill>
              <a:latin typeface="Constantia" pitchFamily="18" charset="0"/>
            </a:endParaRPr>
          </a:p>
        </p:txBody>
      </p:sp>
    </p:spTree>
    <p:extLst>
      <p:ext uri="{BB962C8B-B14F-4D97-AF65-F5344CB8AC3E}">
        <p14:creationId xmlns:p14="http://schemas.microsoft.com/office/powerpoint/2010/main" val="3687587590"/>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0"/>
            <a:ext cx="8229600" cy="1268760"/>
          </a:xfrm>
        </p:spPr>
        <p:txBody>
          <a:bodyPr/>
          <a:lstStyle/>
          <a:p>
            <a:r>
              <a:rPr lang="it-IT" dirty="0">
                <a:solidFill>
                  <a:srgbClr val="00B0F0"/>
                </a:solidFill>
              </a:rPr>
              <a:t>Rappresentazioni e realtà dell’immigrazione</a:t>
            </a:r>
          </a:p>
        </p:txBody>
      </p:sp>
      <p:sp>
        <p:nvSpPr>
          <p:cNvPr id="3" name="Segnaposto contenuto 2"/>
          <p:cNvSpPr>
            <a:spLocks noGrp="1"/>
          </p:cNvSpPr>
          <p:nvPr>
            <p:ph sz="half" idx="1"/>
          </p:nvPr>
        </p:nvSpPr>
        <p:spPr>
          <a:xfrm>
            <a:off x="457200" y="1412776"/>
            <a:ext cx="4038600" cy="4713387"/>
          </a:xfrm>
        </p:spPr>
        <p:txBody>
          <a:bodyPr/>
          <a:lstStyle/>
          <a:p>
            <a:pPr marL="0" indent="0">
              <a:buNone/>
            </a:pPr>
            <a:r>
              <a:rPr lang="it-IT" dirty="0" smtClean="0">
                <a:solidFill>
                  <a:srgbClr val="FF3399"/>
                </a:solidFill>
              </a:rPr>
              <a:t>Rappresentazione</a:t>
            </a:r>
            <a:r>
              <a:rPr lang="it-IT" dirty="0" smtClean="0"/>
              <a:t>:</a:t>
            </a:r>
          </a:p>
          <a:p>
            <a:r>
              <a:rPr lang="it-IT" dirty="0" smtClean="0">
                <a:solidFill>
                  <a:srgbClr val="002060"/>
                </a:solidFill>
              </a:rPr>
              <a:t>Immigrazione in aumento drammatico</a:t>
            </a:r>
          </a:p>
          <a:p>
            <a:r>
              <a:rPr lang="it-IT" dirty="0" smtClean="0">
                <a:solidFill>
                  <a:srgbClr val="002060"/>
                </a:solidFill>
              </a:rPr>
              <a:t>Asilo come ragione prevalente</a:t>
            </a:r>
          </a:p>
          <a:p>
            <a:r>
              <a:rPr lang="it-IT" dirty="0" smtClean="0">
                <a:solidFill>
                  <a:srgbClr val="002060"/>
                </a:solidFill>
              </a:rPr>
              <a:t>Proveniente da Africa e Medio Oriente</a:t>
            </a:r>
          </a:p>
          <a:p>
            <a:r>
              <a:rPr lang="it-IT" dirty="0" smtClean="0">
                <a:solidFill>
                  <a:srgbClr val="002060"/>
                </a:solidFill>
              </a:rPr>
              <a:t>Largamente maschile</a:t>
            </a:r>
          </a:p>
          <a:p>
            <a:r>
              <a:rPr lang="it-IT" dirty="0" smtClean="0">
                <a:solidFill>
                  <a:srgbClr val="002060"/>
                </a:solidFill>
              </a:rPr>
              <a:t>Di religione mussulmana	</a:t>
            </a:r>
          </a:p>
          <a:p>
            <a:endParaRPr lang="it-IT" dirty="0"/>
          </a:p>
        </p:txBody>
      </p:sp>
      <p:sp>
        <p:nvSpPr>
          <p:cNvPr id="4" name="Segnaposto contenuto 3"/>
          <p:cNvSpPr>
            <a:spLocks noGrp="1"/>
          </p:cNvSpPr>
          <p:nvPr>
            <p:ph sz="half" idx="2"/>
          </p:nvPr>
        </p:nvSpPr>
        <p:spPr>
          <a:xfrm>
            <a:off x="4501896" y="1523925"/>
            <a:ext cx="4642104" cy="4713387"/>
          </a:xfrm>
        </p:spPr>
        <p:txBody>
          <a:bodyPr/>
          <a:lstStyle/>
          <a:p>
            <a:pPr marL="0" indent="0">
              <a:buNone/>
            </a:pPr>
            <a:r>
              <a:rPr lang="it-IT" dirty="0" smtClean="0">
                <a:solidFill>
                  <a:srgbClr val="FF3399"/>
                </a:solidFill>
              </a:rPr>
              <a:t>Evidenza statistica</a:t>
            </a:r>
            <a:r>
              <a:rPr lang="it-IT" dirty="0" smtClean="0"/>
              <a:t>:</a:t>
            </a:r>
          </a:p>
          <a:p>
            <a:r>
              <a:rPr lang="it-IT" dirty="0" smtClean="0">
                <a:solidFill>
                  <a:srgbClr val="002060"/>
                </a:solidFill>
              </a:rPr>
              <a:t>Immigrazione stazionaria </a:t>
            </a:r>
            <a:r>
              <a:rPr lang="it-IT" dirty="0">
                <a:solidFill>
                  <a:srgbClr val="002060"/>
                </a:solidFill>
              </a:rPr>
              <a:t>(</a:t>
            </a:r>
            <a:r>
              <a:rPr lang="it-IT" dirty="0" err="1">
                <a:solidFill>
                  <a:srgbClr val="002060"/>
                </a:solidFill>
              </a:rPr>
              <a:t>ca</a:t>
            </a:r>
            <a:r>
              <a:rPr lang="it-IT" dirty="0">
                <a:solidFill>
                  <a:srgbClr val="002060"/>
                </a:solidFill>
              </a:rPr>
              <a:t> </a:t>
            </a:r>
            <a:r>
              <a:rPr lang="it-IT" dirty="0" smtClean="0">
                <a:solidFill>
                  <a:srgbClr val="002060"/>
                </a:solidFill>
              </a:rPr>
              <a:t>5,3 </a:t>
            </a:r>
            <a:r>
              <a:rPr lang="it-IT" dirty="0" smtClean="0">
                <a:solidFill>
                  <a:srgbClr val="002060"/>
                </a:solidFill>
              </a:rPr>
              <a:t>MLN</a:t>
            </a:r>
            <a:r>
              <a:rPr lang="it-IT" dirty="0" smtClean="0">
                <a:solidFill>
                  <a:srgbClr val="002060"/>
                </a:solidFill>
              </a:rPr>
              <a:t>) + 4-500.00 irregolari</a:t>
            </a:r>
            <a:endParaRPr lang="it-IT" dirty="0" smtClean="0">
              <a:solidFill>
                <a:srgbClr val="002060"/>
              </a:solidFill>
            </a:endParaRPr>
          </a:p>
          <a:p>
            <a:r>
              <a:rPr lang="it-IT" dirty="0" smtClean="0">
                <a:solidFill>
                  <a:srgbClr val="002060"/>
                </a:solidFill>
              </a:rPr>
              <a:t>Lavoro e famiglia prevalenti, asilo marginale (circa 0,350 MLN</a:t>
            </a:r>
            <a:r>
              <a:rPr lang="it-IT" dirty="0" smtClean="0">
                <a:solidFill>
                  <a:srgbClr val="002060"/>
                </a:solidFill>
              </a:rPr>
              <a:t>)</a:t>
            </a:r>
          </a:p>
          <a:p>
            <a:r>
              <a:rPr lang="it-IT" dirty="0" smtClean="0">
                <a:solidFill>
                  <a:srgbClr val="002060"/>
                </a:solidFill>
              </a:rPr>
              <a:t>Oltre 1 mln minorenni</a:t>
            </a:r>
            <a:endParaRPr lang="it-IT" dirty="0" smtClean="0">
              <a:solidFill>
                <a:srgbClr val="002060"/>
              </a:solidFill>
            </a:endParaRPr>
          </a:p>
          <a:p>
            <a:r>
              <a:rPr lang="it-IT" dirty="0" smtClean="0">
                <a:solidFill>
                  <a:srgbClr val="002060"/>
                </a:solidFill>
              </a:rPr>
              <a:t>In maggioranza, europea, femminile, cristiana</a:t>
            </a:r>
            <a:endParaRPr lang="it-IT" dirty="0">
              <a:solidFill>
                <a:srgbClr val="002060"/>
              </a:solidFill>
            </a:endParaRPr>
          </a:p>
        </p:txBody>
      </p:sp>
    </p:spTree>
    <p:extLst>
      <p:ext uri="{BB962C8B-B14F-4D97-AF65-F5344CB8AC3E}">
        <p14:creationId xmlns:p14="http://schemas.microsoft.com/office/powerpoint/2010/main" val="155598717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0" y="0"/>
            <a:ext cx="9144000" cy="1417638"/>
          </a:xfrm>
        </p:spPr>
        <p:txBody>
          <a:bodyPr/>
          <a:lstStyle/>
          <a:p>
            <a:r>
              <a:rPr lang="it-IT" dirty="0" smtClean="0">
                <a:solidFill>
                  <a:srgbClr val="00B0F0"/>
                </a:solidFill>
              </a:rPr>
              <a:t>Le rappresentazioni plasmano le politiche?</a:t>
            </a:r>
            <a:endParaRPr lang="it-IT" dirty="0">
              <a:solidFill>
                <a:srgbClr val="00B0F0"/>
              </a:solidFill>
            </a:endParaRPr>
          </a:p>
        </p:txBody>
      </p:sp>
      <p:sp>
        <p:nvSpPr>
          <p:cNvPr id="3" name="Segnaposto contenuto 2"/>
          <p:cNvSpPr>
            <a:spLocks noGrp="1"/>
          </p:cNvSpPr>
          <p:nvPr>
            <p:ph idx="1"/>
          </p:nvPr>
        </p:nvSpPr>
        <p:spPr>
          <a:xfrm>
            <a:off x="0" y="1418774"/>
            <a:ext cx="9144000" cy="4818538"/>
          </a:xfrm>
        </p:spPr>
        <p:txBody>
          <a:bodyPr/>
          <a:lstStyle/>
          <a:p>
            <a:r>
              <a:rPr lang="it-IT" sz="3000" dirty="0" smtClean="0">
                <a:solidFill>
                  <a:srgbClr val="002060"/>
                </a:solidFill>
              </a:rPr>
              <a:t>Nei sondaggi, gli italiani sistematicamente sovrastimano  di parecchio il numero degli immigrati e dei richiedenti asilo: percezione al 26%, contro realtà al 9% (IPSOS)</a:t>
            </a:r>
          </a:p>
          <a:p>
            <a:r>
              <a:rPr lang="it-IT" sz="3000" dirty="0" smtClean="0">
                <a:solidFill>
                  <a:srgbClr val="002060"/>
                </a:solidFill>
              </a:rPr>
              <a:t>Idem per l’aiuto che ricevono: i 2,4 milioni di occupati pagano tasse e contributi. Lo Stato italiano riceve più di quanto </a:t>
            </a:r>
            <a:r>
              <a:rPr lang="it-IT" sz="3000" dirty="0" smtClean="0">
                <a:solidFill>
                  <a:srgbClr val="002060"/>
                </a:solidFill>
              </a:rPr>
              <a:t>spende (stima: tra 1,3 e 3 MLD di saldo attivo)</a:t>
            </a:r>
            <a:endParaRPr lang="it-IT" sz="3000" dirty="0" smtClean="0">
              <a:solidFill>
                <a:srgbClr val="002060"/>
              </a:solidFill>
            </a:endParaRPr>
          </a:p>
          <a:p>
            <a:r>
              <a:rPr lang="it-IT" sz="3000" dirty="0" smtClean="0">
                <a:solidFill>
                  <a:srgbClr val="002060"/>
                </a:solidFill>
              </a:rPr>
              <a:t>Non così a livello locale, salvo i contributi per l’asilo (500 euro all’anno per ogni richiedente)</a:t>
            </a:r>
          </a:p>
        </p:txBody>
      </p:sp>
    </p:spTree>
    <p:extLst>
      <p:ext uri="{BB962C8B-B14F-4D97-AF65-F5344CB8AC3E}">
        <p14:creationId xmlns:p14="http://schemas.microsoft.com/office/powerpoint/2010/main" val="23381957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solidFill>
                  <a:srgbClr val="00B0F0"/>
                </a:solidFill>
              </a:rPr>
              <a:t>Il caso dell’asilo</a:t>
            </a:r>
            <a:endParaRPr lang="it-IT" dirty="0">
              <a:solidFill>
                <a:srgbClr val="00B0F0"/>
              </a:solidFill>
            </a:endParaRPr>
          </a:p>
        </p:txBody>
      </p:sp>
      <p:sp>
        <p:nvSpPr>
          <p:cNvPr id="3" name="Segnaposto contenuto 2"/>
          <p:cNvSpPr>
            <a:spLocks noGrp="1"/>
          </p:cNvSpPr>
          <p:nvPr>
            <p:ph idx="1"/>
          </p:nvPr>
        </p:nvSpPr>
        <p:spPr/>
        <p:txBody>
          <a:bodyPr/>
          <a:lstStyle/>
          <a:p>
            <a:r>
              <a:rPr lang="it-IT" dirty="0">
                <a:solidFill>
                  <a:srgbClr val="002060"/>
                </a:solidFill>
              </a:rPr>
              <a:t>I richiedenti asilo arrivano in gruppi, sono giovani maschi ben distinguibili</a:t>
            </a:r>
          </a:p>
          <a:p>
            <a:r>
              <a:rPr lang="it-IT" dirty="0">
                <a:solidFill>
                  <a:srgbClr val="002060"/>
                </a:solidFill>
              </a:rPr>
              <a:t>Appaiono il caso esemplare dell’immigrazione più temuta: non richiesti, arrivano spontaneamente, chiedono assistenza</a:t>
            </a:r>
          </a:p>
          <a:p>
            <a:endParaRPr lang="it-IT" dirty="0"/>
          </a:p>
        </p:txBody>
      </p:sp>
    </p:spTree>
    <p:extLst>
      <p:ext uri="{BB962C8B-B14F-4D97-AF65-F5344CB8AC3E}">
        <p14:creationId xmlns:p14="http://schemas.microsoft.com/office/powerpoint/2010/main" val="13136643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smtClean="0">
                <a:solidFill>
                  <a:srgbClr val="00B0F0"/>
                </a:solidFill>
              </a:rPr>
              <a:t>Noi e gli immigrati</a:t>
            </a:r>
            <a:endParaRPr lang="it-IT" dirty="0">
              <a:solidFill>
                <a:srgbClr val="00B0F0"/>
              </a:solidFill>
            </a:endParaRPr>
          </a:p>
        </p:txBody>
      </p:sp>
      <p:sp>
        <p:nvSpPr>
          <p:cNvPr id="3" name="Segnaposto contenuto 2"/>
          <p:cNvSpPr>
            <a:spLocks noGrp="1"/>
          </p:cNvSpPr>
          <p:nvPr>
            <p:ph idx="1"/>
          </p:nvPr>
        </p:nvSpPr>
        <p:spPr>
          <a:xfrm>
            <a:off x="0" y="1124744"/>
            <a:ext cx="9144000" cy="5001419"/>
          </a:xfrm>
        </p:spPr>
        <p:txBody>
          <a:bodyPr/>
          <a:lstStyle/>
          <a:p>
            <a:r>
              <a:rPr lang="it-IT" dirty="0" smtClean="0">
                <a:solidFill>
                  <a:srgbClr val="002060"/>
                </a:solidFill>
              </a:rPr>
              <a:t>In Italia 7 sanatorie in 25 anni, l’ultima nel 2012, più altre minori o nascoste</a:t>
            </a:r>
          </a:p>
          <a:p>
            <a:r>
              <a:rPr lang="it-IT" dirty="0">
                <a:solidFill>
                  <a:srgbClr val="002060"/>
                </a:solidFill>
              </a:rPr>
              <a:t>Le sanatorie concepite come concessioni nei confronti dei datori di lavoro </a:t>
            </a:r>
            <a:r>
              <a:rPr lang="it-IT" dirty="0" smtClean="0">
                <a:solidFill>
                  <a:srgbClr val="002060"/>
                </a:solidFill>
              </a:rPr>
              <a:t>italiani</a:t>
            </a:r>
          </a:p>
          <a:p>
            <a:r>
              <a:rPr lang="it-IT" dirty="0" smtClean="0">
                <a:solidFill>
                  <a:srgbClr val="002060"/>
                </a:solidFill>
              </a:rPr>
              <a:t>La maggior parte degli immigrati adulti sono stati irregolari per un periodo e poi «sanati»</a:t>
            </a:r>
          </a:p>
          <a:p>
            <a:r>
              <a:rPr lang="it-IT" dirty="0" smtClean="0">
                <a:solidFill>
                  <a:srgbClr val="002060"/>
                </a:solidFill>
              </a:rPr>
              <a:t>Ne hanno fatte governi di ogni colore, ma in modo particolare di centro-destra: Bossi-Fini nel 2002-2003 (oltre 600.000 sanati), Maroni nel 2009 (circa 300.000)</a:t>
            </a:r>
          </a:p>
        </p:txBody>
      </p:sp>
    </p:spTree>
    <p:extLst>
      <p:ext uri="{BB962C8B-B14F-4D97-AF65-F5344CB8AC3E}">
        <p14:creationId xmlns:p14="http://schemas.microsoft.com/office/powerpoint/2010/main" val="4000215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0" y="0"/>
            <a:ext cx="8686800" cy="1417638"/>
          </a:xfrm>
        </p:spPr>
        <p:txBody>
          <a:bodyPr/>
          <a:lstStyle/>
          <a:p>
            <a:r>
              <a:rPr lang="it-IT" dirty="0" smtClean="0">
                <a:solidFill>
                  <a:srgbClr val="00B0F0"/>
                </a:solidFill>
              </a:rPr>
              <a:t>I canali dell’immigrazione non autorizzata</a:t>
            </a:r>
            <a:endParaRPr lang="it-IT" dirty="0">
              <a:solidFill>
                <a:srgbClr val="00B0F0"/>
              </a:solidFill>
            </a:endParaRPr>
          </a:p>
        </p:txBody>
      </p:sp>
      <p:sp>
        <p:nvSpPr>
          <p:cNvPr id="3" name="Segnaposto contenuto 2"/>
          <p:cNvSpPr>
            <a:spLocks noGrp="1"/>
          </p:cNvSpPr>
          <p:nvPr>
            <p:ph idx="1"/>
          </p:nvPr>
        </p:nvSpPr>
        <p:spPr/>
        <p:txBody>
          <a:bodyPr/>
          <a:lstStyle/>
          <a:p>
            <a:r>
              <a:rPr lang="it-IT" dirty="0" smtClean="0">
                <a:solidFill>
                  <a:srgbClr val="002060"/>
                </a:solidFill>
              </a:rPr>
              <a:t>Gli sbarchi sono la forma più visibile e drammatica d’ingresso, ma in realtà anche quella più monitorata</a:t>
            </a:r>
          </a:p>
          <a:p>
            <a:r>
              <a:rPr lang="it-IT" dirty="0" smtClean="0">
                <a:solidFill>
                  <a:srgbClr val="002060"/>
                </a:solidFill>
              </a:rPr>
              <a:t>In Europa gli ingressi irregolari avvengono principalmente mediante il canale degli ingressi turistici </a:t>
            </a:r>
          </a:p>
          <a:p>
            <a:r>
              <a:rPr lang="it-IT" dirty="0" smtClean="0">
                <a:solidFill>
                  <a:srgbClr val="002060"/>
                </a:solidFill>
              </a:rPr>
              <a:t>La maggior parte dei soggiornanti irregolari entrano in modo regolare, poi si fermano</a:t>
            </a:r>
            <a:endParaRPr lang="it-IT" dirty="0">
              <a:solidFill>
                <a:srgbClr val="002060"/>
              </a:solidFill>
            </a:endParaRPr>
          </a:p>
        </p:txBody>
      </p:sp>
    </p:spTree>
    <p:extLst>
      <p:ext uri="{BB962C8B-B14F-4D97-AF65-F5344CB8AC3E}">
        <p14:creationId xmlns:p14="http://schemas.microsoft.com/office/powerpoint/2010/main" val="7395353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457200" y="0"/>
            <a:ext cx="8229600" cy="836712"/>
          </a:xfrm>
        </p:spPr>
        <p:txBody>
          <a:bodyPr/>
          <a:lstStyle/>
          <a:p>
            <a:r>
              <a:rPr lang="it-IT" dirty="0" smtClean="0">
                <a:solidFill>
                  <a:srgbClr val="00B0F0"/>
                </a:solidFill>
              </a:rPr>
              <a:t>Retoriche e pratiche</a:t>
            </a:r>
            <a:endParaRPr lang="it-IT" dirty="0">
              <a:solidFill>
                <a:srgbClr val="00B0F0"/>
              </a:solidFill>
            </a:endParaRPr>
          </a:p>
        </p:txBody>
      </p:sp>
      <p:sp>
        <p:nvSpPr>
          <p:cNvPr id="3" name="Segnaposto contenuto 2"/>
          <p:cNvSpPr>
            <a:spLocks noGrp="1"/>
          </p:cNvSpPr>
          <p:nvPr>
            <p:ph idx="1"/>
          </p:nvPr>
        </p:nvSpPr>
        <p:spPr>
          <a:xfrm>
            <a:off x="35496" y="764704"/>
            <a:ext cx="9289032" cy="5361459"/>
          </a:xfrm>
        </p:spPr>
        <p:txBody>
          <a:bodyPr/>
          <a:lstStyle/>
          <a:p>
            <a:r>
              <a:rPr lang="it-IT" sz="3000" dirty="0" smtClean="0">
                <a:solidFill>
                  <a:srgbClr val="002060"/>
                </a:solidFill>
              </a:rPr>
              <a:t>Malgrado le promesse di chiusura, un effettivo blocco degli ingressi è contrastato da altri interessi:</a:t>
            </a:r>
          </a:p>
          <a:p>
            <a:r>
              <a:rPr lang="it-IT" sz="3000" dirty="0" smtClean="0">
                <a:solidFill>
                  <a:srgbClr val="002060"/>
                </a:solidFill>
              </a:rPr>
              <a:t>Economici: il mercato del lavoro (imprese e famiglie)</a:t>
            </a:r>
          </a:p>
          <a:p>
            <a:r>
              <a:rPr lang="it-IT" sz="3000" dirty="0" smtClean="0">
                <a:solidFill>
                  <a:srgbClr val="002060"/>
                </a:solidFill>
              </a:rPr>
              <a:t>Interessi di altri settori: anzitutto il turismo</a:t>
            </a:r>
          </a:p>
          <a:p>
            <a:r>
              <a:rPr lang="it-IT" sz="3000" dirty="0" smtClean="0">
                <a:solidFill>
                  <a:srgbClr val="002060"/>
                </a:solidFill>
              </a:rPr>
              <a:t>Culturali (in primis, l’attrazione di studenti)</a:t>
            </a:r>
          </a:p>
          <a:p>
            <a:r>
              <a:rPr lang="it-IT" sz="3000" dirty="0" smtClean="0">
                <a:solidFill>
                  <a:srgbClr val="002060"/>
                </a:solidFill>
              </a:rPr>
              <a:t>Politici (allargamento dell’UE, rapporti con i discendenti degli emigranti italiani)</a:t>
            </a:r>
          </a:p>
          <a:p>
            <a:r>
              <a:rPr lang="it-IT" sz="3000" dirty="0" smtClean="0">
                <a:solidFill>
                  <a:srgbClr val="002060"/>
                </a:solidFill>
              </a:rPr>
              <a:t>Religiosi (pellegrinaggi, giubilei)</a:t>
            </a:r>
          </a:p>
          <a:p>
            <a:r>
              <a:rPr lang="it-IT" sz="3000" dirty="0" smtClean="0">
                <a:solidFill>
                  <a:srgbClr val="002060"/>
                </a:solidFill>
              </a:rPr>
              <a:t>A loro volta i diritti umani entrano in contrasto con chiusure più rigide</a:t>
            </a:r>
          </a:p>
        </p:txBody>
      </p:sp>
    </p:spTree>
    <p:extLst>
      <p:ext uri="{BB962C8B-B14F-4D97-AF65-F5344CB8AC3E}">
        <p14:creationId xmlns:p14="http://schemas.microsoft.com/office/powerpoint/2010/main" val="2755011634"/>
      </p:ext>
    </p:extLst>
  </p:cSld>
  <p:clrMapOvr>
    <a:masterClrMapping/>
  </p:clrMapOvr>
  <p:timing>
    <p:tnLst>
      <p:par>
        <p:cTn id="1" dur="indefinite" restart="never" nodeType="tmRoot"/>
      </p:par>
    </p:tnLst>
  </p:timing>
</p:sld>
</file>

<file path=ppt/theme/theme1.xml><?xml version="1.0" encoding="utf-8"?>
<a:theme xmlns:a="http://schemas.openxmlformats.org/drawingml/2006/main" name="PPT">
  <a:themeElements>
    <a:clrScheme name="Presentazione vuot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arta">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it-IT" sz="2400" b="0" i="0" u="none" strike="noStrike" cap="none" normalizeH="0" baseline="0">
            <a:ln>
              <a:noFill/>
            </a:ln>
            <a:solidFill>
              <a:schemeClr val="tx1"/>
            </a:solidFill>
            <a:effectLst/>
            <a:latin typeface="Arial" pitchFamily="-105" charset="0"/>
            <a:ea typeface="ＭＳ Ｐゴシック" pitchFamily="-105" charset="-128"/>
            <a:cs typeface="ＭＳ Ｐゴシック" pitchFamily="-105"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it-IT" sz="2400" b="0" i="0" u="none" strike="noStrike" cap="none" normalizeH="0" baseline="0">
            <a:ln>
              <a:noFill/>
            </a:ln>
            <a:solidFill>
              <a:schemeClr val="tx1"/>
            </a:solidFill>
            <a:effectLst/>
            <a:latin typeface="Arial" pitchFamily="-105" charset="0"/>
            <a:ea typeface="ＭＳ Ｐゴシック" pitchFamily="-105" charset="-128"/>
            <a:cs typeface="ＭＳ Ｐゴシック" pitchFamily="-105" charset="-128"/>
          </a:defRPr>
        </a:defPPr>
      </a:lstStyle>
    </a:lnDef>
  </a:objectDefaults>
  <a:extraClrSchemeLst>
    <a:extraClrScheme>
      <a:clrScheme name="Presentazione vuota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resentazione vuota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resentazione vuota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resentazione vuota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resentazione vuota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resentazione vuota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resentazione vuota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resentazione vuota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resentazione vuota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resentazione vuota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resentazione vuota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resentazione vuota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3">
  <a:themeElements>
    <a:clrScheme name="Gradazioni di grigio">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Carta">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Tema di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PPT.pot</Template>
  <TotalTime>24745</TotalTime>
  <Words>2136</Words>
  <Application>Microsoft Office PowerPoint</Application>
  <PresentationFormat>Presentazione su schermo (4:3)</PresentationFormat>
  <Paragraphs>199</Paragraphs>
  <Slides>32</Slides>
  <Notes>8</Notes>
  <HiddenSlides>0</HiddenSlides>
  <MMClips>0</MMClips>
  <ScaleCrop>false</ScaleCrop>
  <HeadingPairs>
    <vt:vector size="6" baseType="variant">
      <vt:variant>
        <vt:lpstr>Caratteri utilizzati</vt:lpstr>
      </vt:variant>
      <vt:variant>
        <vt:i4>9</vt:i4>
      </vt:variant>
      <vt:variant>
        <vt:lpstr>Tema</vt:lpstr>
      </vt:variant>
      <vt:variant>
        <vt:i4>3</vt:i4>
      </vt:variant>
      <vt:variant>
        <vt:lpstr>Titoli diapositive</vt:lpstr>
      </vt:variant>
      <vt:variant>
        <vt:i4>32</vt:i4>
      </vt:variant>
    </vt:vector>
  </HeadingPairs>
  <TitlesOfParts>
    <vt:vector size="44" baseType="lpstr">
      <vt:lpstr>Microsoft YaHei</vt:lpstr>
      <vt:lpstr>ＭＳ Ｐゴシック</vt:lpstr>
      <vt:lpstr>Arial</vt:lpstr>
      <vt:lpstr>Calibri</vt:lpstr>
      <vt:lpstr>Constantia</vt:lpstr>
      <vt:lpstr>Times New Roman</vt:lpstr>
      <vt:lpstr>Trebuchet MS</vt:lpstr>
      <vt:lpstr>Wingdings</vt:lpstr>
      <vt:lpstr>Wingdings 2</vt:lpstr>
      <vt:lpstr>PPT</vt:lpstr>
      <vt:lpstr>3</vt:lpstr>
      <vt:lpstr>Tema di Office</vt:lpstr>
      <vt:lpstr>     Maurizio Ambrosini, università di Milano, direttore della rivista “Mondi migranti”</vt:lpstr>
      <vt:lpstr>La conoscenza e la governance dei fenomeni sociali</vt:lpstr>
      <vt:lpstr>Presentazione standard di PowerPoint</vt:lpstr>
      <vt:lpstr>Rappresentazioni e realtà dell’immigrazione</vt:lpstr>
      <vt:lpstr>Le rappresentazioni plasmano le politiche?</vt:lpstr>
      <vt:lpstr>Il caso dell’asilo</vt:lpstr>
      <vt:lpstr>Noi e gli immigrati</vt:lpstr>
      <vt:lpstr>I canali dell’immigrazione non autorizzata</vt:lpstr>
      <vt:lpstr>Retoriche e pratiche</vt:lpstr>
      <vt:lpstr>Autorizzazione e riconoscimento</vt:lpstr>
      <vt:lpstr>Presentazione standard di PowerPoint</vt:lpstr>
      <vt:lpstr>Presentazione standard di PowerPoint</vt:lpstr>
      <vt:lpstr>Perché allora vediamo tanti immigrati poveri?</vt:lpstr>
      <vt:lpstr>Presentazione standard di PowerPoint</vt:lpstr>
      <vt:lpstr>Presentazione standard di PowerPoint</vt:lpstr>
      <vt:lpstr>Le crisi ambientali provocano migrazioni forzate?</vt:lpstr>
      <vt:lpstr>Scritta a Ellis Island, attribuita a un anonimo emigrante italiano</vt:lpstr>
      <vt:lpstr>Le politiche dei rifugiati</vt:lpstr>
      <vt:lpstr>I rifugiati ci stanno invadendo?</vt:lpstr>
      <vt:lpstr>Primi sette paesi al mondo per accoglienza dei rifugiati</vt:lpstr>
      <vt:lpstr>Sono i paesi ricchi ad accogliere?</vt:lpstr>
      <vt:lpstr>Sbarchi e richiedenti asilo</vt:lpstr>
      <vt:lpstr>Le domande della gente comune</vt:lpstr>
      <vt:lpstr>Le argomentazioni del rifiuto</vt:lpstr>
      <vt:lpstr>Contenimento contro accoglienza</vt:lpstr>
      <vt:lpstr>I rifugiati sono persone</vt:lpstr>
      <vt:lpstr>I limiti e i nodi irrisolti della politica europea</vt:lpstr>
      <vt:lpstr>Trump e l’Europa</vt:lpstr>
      <vt:lpstr>La questione della regolazione politica delle migrazioni</vt:lpstr>
      <vt:lpstr>Presentazione standard di PowerPoint</vt:lpstr>
      <vt:lpstr>Presentazione standard di PowerPoint</vt:lpstr>
      <vt:lpstr>Presentazione standard di PowerPoint</vt:lpstr>
    </vt:vector>
  </TitlesOfParts>
  <Company>unimi</Company>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Daniela Tagliaferro</dc:creator>
  <cp:lastModifiedBy>maurizio ambrosini</cp:lastModifiedBy>
  <cp:revision>115</cp:revision>
  <dcterms:created xsi:type="dcterms:W3CDTF">2013-01-11T11:10:20Z</dcterms:created>
  <dcterms:modified xsi:type="dcterms:W3CDTF">2018-11-07T11:57:31Z</dcterms:modified>
</cp:coreProperties>
</file>