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54F"/>
    <a:srgbClr val="003399"/>
    <a:srgbClr val="A7D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146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337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167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508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906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0137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3233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26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763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97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541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5F007-14B3-4218-A291-03CC73A04E87}" type="datetimeFigureOut">
              <a:rPr lang="it-IT" smtClean="0"/>
              <a:t>08/11/2018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8A275-FD5E-43AA-B37C-6DC8EBA89C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8649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516" y="0"/>
            <a:ext cx="41369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17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51348" y="3280538"/>
            <a:ext cx="8305015" cy="2681784"/>
          </a:xfrm>
        </p:spPr>
        <p:txBody>
          <a:bodyPr>
            <a:normAutofit/>
          </a:bodyPr>
          <a:lstStyle/>
          <a:p>
            <a:pPr algn="just"/>
            <a:endParaRPr lang="it-IT" sz="700" dirty="0" smtClean="0">
              <a:solidFill>
                <a:schemeClr val="tx2"/>
              </a:solidFill>
              <a:latin typeface="Gotham Light"/>
            </a:endParaRPr>
          </a:p>
          <a:p>
            <a:r>
              <a:rPr lang="it-IT" dirty="0" smtClean="0">
                <a:solidFill>
                  <a:schemeClr val="tx2"/>
                </a:solidFill>
                <a:latin typeface="Gotham Light"/>
              </a:rPr>
              <a:t>Conclusioni</a:t>
            </a:r>
          </a:p>
          <a:p>
            <a:endParaRPr lang="it-IT" sz="600" dirty="0" smtClean="0">
              <a:solidFill>
                <a:schemeClr val="tx2"/>
              </a:solidFill>
              <a:latin typeface="Gotham Light"/>
            </a:endParaRPr>
          </a:p>
          <a:p>
            <a:pPr>
              <a:lnSpc>
                <a:spcPct val="110000"/>
              </a:lnSpc>
              <a:spcAft>
                <a:spcPts val="800"/>
              </a:spcAft>
              <a:tabLst>
                <a:tab pos="1724025" algn="l"/>
              </a:tabLst>
            </a:pPr>
            <a:r>
              <a:rPr lang="it-IT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Vanno rafforzati piani di intervento per </a:t>
            </a:r>
            <a:r>
              <a:rPr lang="it-IT" dirty="0" err="1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l’age</a:t>
            </a:r>
            <a:r>
              <a:rPr lang="it-IT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 sensibilizzando i responsabili delle Risorse Umane delle aziende</a:t>
            </a:r>
            <a:endParaRPr lang="it-IT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dirty="0" smtClean="0"/>
          </a:p>
          <a:p>
            <a:pPr algn="just"/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11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51348" y="3280538"/>
            <a:ext cx="8305015" cy="2681784"/>
          </a:xfrm>
        </p:spPr>
        <p:txBody>
          <a:bodyPr>
            <a:normAutofit/>
          </a:bodyPr>
          <a:lstStyle/>
          <a:p>
            <a:pPr algn="just"/>
            <a:endParaRPr lang="it-IT" sz="700" dirty="0" smtClean="0">
              <a:solidFill>
                <a:schemeClr val="tx2"/>
              </a:solidFill>
              <a:latin typeface="Gotham Light"/>
            </a:endParaRPr>
          </a:p>
          <a:p>
            <a:pPr algn="just"/>
            <a:r>
              <a:rPr lang="it-IT" sz="2800" dirty="0" smtClean="0">
                <a:solidFill>
                  <a:schemeClr val="tx2"/>
                </a:solidFill>
                <a:latin typeface="Gotham Light"/>
              </a:rPr>
              <a:t>        Grazie!</a:t>
            </a:r>
          </a:p>
          <a:p>
            <a:pPr algn="just"/>
            <a:r>
              <a:rPr lang="it-IT" sz="2600" i="1" dirty="0" smtClean="0">
                <a:solidFill>
                  <a:schemeClr val="tx2"/>
                </a:solidFill>
              </a:rPr>
              <a:t>                                                 Armando </a:t>
            </a:r>
            <a:r>
              <a:rPr lang="it-IT" sz="2600" i="1" dirty="0" err="1" smtClean="0">
                <a:solidFill>
                  <a:schemeClr val="tx2"/>
                </a:solidFill>
              </a:rPr>
              <a:t>Occhipinti</a:t>
            </a:r>
            <a:endParaRPr lang="it-IT" sz="2600" i="1" dirty="0" smtClean="0">
              <a:solidFill>
                <a:schemeClr val="tx2"/>
              </a:solidFill>
            </a:endParaRPr>
          </a:p>
          <a:p>
            <a:pPr algn="just"/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69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897742" y="2313837"/>
            <a:ext cx="3833091" cy="687968"/>
          </a:xfrm>
        </p:spPr>
        <p:txBody>
          <a:bodyPr>
            <a:normAutofit/>
          </a:bodyPr>
          <a:lstStyle/>
          <a:p>
            <a:r>
              <a:rPr lang="it-IT" sz="2800" i="1" dirty="0" smtClean="0">
                <a:solidFill>
                  <a:schemeClr val="tx2"/>
                </a:solidFill>
                <a:latin typeface="Gotham Light"/>
              </a:rPr>
              <a:t>Age Management </a:t>
            </a:r>
            <a:endParaRPr lang="it-IT" sz="2800" i="1" dirty="0">
              <a:solidFill>
                <a:schemeClr val="tx2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13524" y="3445162"/>
            <a:ext cx="7943276" cy="2147441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2"/>
                </a:solidFill>
                <a:latin typeface="Gotham Light"/>
              </a:rPr>
              <a:t>Premessa</a:t>
            </a:r>
          </a:p>
          <a:p>
            <a:pPr algn="just">
              <a:lnSpc>
                <a:spcPct val="110000"/>
              </a:lnSpc>
            </a:pPr>
            <a:r>
              <a:rPr lang="it-IT" sz="2200" dirty="0" smtClean="0">
                <a:solidFill>
                  <a:schemeClr val="tx2"/>
                </a:solidFill>
              </a:rPr>
              <a:t>Le riflessioni che seguono partono dalle esperienze condotte dagli enti della bilateralità manageriale delle PMI, associazioni di settore promosse dal sistema di rappresentanza di </a:t>
            </a:r>
            <a:r>
              <a:rPr lang="it-IT" sz="2200" dirty="0" err="1" smtClean="0">
                <a:solidFill>
                  <a:schemeClr val="tx2"/>
                </a:solidFill>
              </a:rPr>
              <a:t>Confapi</a:t>
            </a:r>
            <a:r>
              <a:rPr lang="it-IT" sz="2200" dirty="0" smtClean="0">
                <a:solidFill>
                  <a:schemeClr val="tx2"/>
                </a:solidFill>
              </a:rPr>
              <a:t> e </a:t>
            </a:r>
            <a:r>
              <a:rPr lang="it-IT" sz="2200" dirty="0" err="1" smtClean="0">
                <a:solidFill>
                  <a:schemeClr val="tx2"/>
                </a:solidFill>
              </a:rPr>
              <a:t>Federmanager</a:t>
            </a:r>
            <a:endParaRPr lang="it-IT" sz="2200" dirty="0" smtClean="0">
              <a:solidFill>
                <a:schemeClr val="tx2"/>
              </a:solidFill>
            </a:endParaRP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66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89056" y="2488678"/>
            <a:ext cx="7967744" cy="326167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it-IT" dirty="0">
                <a:solidFill>
                  <a:schemeClr val="tx2"/>
                </a:solidFill>
                <a:latin typeface="Gotham Light"/>
              </a:rPr>
              <a:t>Iniziativa di </a:t>
            </a:r>
            <a:r>
              <a:rPr lang="it-IT" dirty="0" smtClean="0">
                <a:solidFill>
                  <a:schemeClr val="tx2"/>
                </a:solidFill>
                <a:latin typeface="Gotham Light"/>
              </a:rPr>
              <a:t>riferimento</a:t>
            </a:r>
          </a:p>
          <a:p>
            <a:pPr>
              <a:lnSpc>
                <a:spcPct val="100000"/>
              </a:lnSpc>
            </a:pPr>
            <a:endParaRPr lang="it-IT" sz="600" dirty="0" smtClean="0">
              <a:solidFill>
                <a:schemeClr val="tx2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it-IT" sz="2200" dirty="0" smtClean="0">
                <a:solidFill>
                  <a:schemeClr val="tx2"/>
                </a:solidFill>
              </a:rPr>
              <a:t>L’esigenza </a:t>
            </a:r>
            <a:r>
              <a:rPr lang="it-IT" sz="2200" dirty="0">
                <a:solidFill>
                  <a:schemeClr val="tx2"/>
                </a:solidFill>
              </a:rPr>
              <a:t>di integrare i servizi di welfare erogati dallo Stato ha convinto </a:t>
            </a:r>
            <a:r>
              <a:rPr lang="it-IT" sz="2200" dirty="0" err="1">
                <a:solidFill>
                  <a:schemeClr val="tx2"/>
                </a:solidFill>
              </a:rPr>
              <a:t>Confapi</a:t>
            </a:r>
            <a:r>
              <a:rPr lang="it-IT" sz="2200" dirty="0">
                <a:solidFill>
                  <a:schemeClr val="tx2"/>
                </a:solidFill>
              </a:rPr>
              <a:t> e </a:t>
            </a:r>
            <a:r>
              <a:rPr lang="it-IT" sz="2200" dirty="0" err="1">
                <a:solidFill>
                  <a:schemeClr val="tx2"/>
                </a:solidFill>
              </a:rPr>
              <a:t>Federmanager</a:t>
            </a:r>
            <a:r>
              <a:rPr lang="it-IT" sz="2200" dirty="0">
                <a:solidFill>
                  <a:schemeClr val="tx2"/>
                </a:solidFill>
              </a:rPr>
              <a:t> ad istituire alcuni Enti Bilaterali in tema di previdenza tutele assistenziali sanità integrativa formazione e dal 2017 sul welfare con la costituzione di un Fondo specifico, denominato “PMI Welfare Manager</a:t>
            </a:r>
            <a:r>
              <a:rPr lang="it-IT" sz="2200" dirty="0" smtClean="0">
                <a:solidFill>
                  <a:schemeClr val="tx2"/>
                </a:solidFill>
              </a:rPr>
              <a:t>“</a:t>
            </a:r>
            <a:endParaRPr lang="it-IT" sz="2200" dirty="0">
              <a:solidFill>
                <a:schemeClr val="tx2"/>
              </a:solidFill>
            </a:endParaRP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3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13524" y="2879373"/>
            <a:ext cx="7943276" cy="3024895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tx2"/>
                </a:solidFill>
                <a:latin typeface="Gotham Light"/>
              </a:rPr>
              <a:t>Finalità </a:t>
            </a:r>
            <a:r>
              <a:rPr lang="it-IT" dirty="0" smtClean="0">
                <a:solidFill>
                  <a:schemeClr val="tx2"/>
                </a:solidFill>
                <a:latin typeface="Gotham Light"/>
              </a:rPr>
              <a:t>dell’iniziativa</a:t>
            </a:r>
          </a:p>
          <a:p>
            <a:endParaRPr lang="it-IT" sz="600" dirty="0" smtClean="0">
              <a:solidFill>
                <a:schemeClr val="tx2"/>
              </a:solidFill>
              <a:latin typeface="Gotham Light"/>
            </a:endParaRPr>
          </a:p>
          <a:p>
            <a:pPr algn="just">
              <a:lnSpc>
                <a:spcPct val="110000"/>
              </a:lnSpc>
            </a:pPr>
            <a:r>
              <a:rPr lang="it-IT" sz="2200" dirty="0" smtClean="0">
                <a:solidFill>
                  <a:schemeClr val="tx2"/>
                </a:solidFill>
              </a:rPr>
              <a:t>Il </a:t>
            </a:r>
            <a:r>
              <a:rPr lang="it-IT" sz="2200" dirty="0">
                <a:solidFill>
                  <a:schemeClr val="tx2"/>
                </a:solidFill>
              </a:rPr>
              <a:t>nuovo Ente, istituisce contrattualmente tutele con strumenti di sostegno al reddito per la ricollocazione lavorativa di dirigenti e quadri superiori involontariamente disoccupati e strumenti innovativi di politica attiva</a:t>
            </a: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13524" y="2832247"/>
            <a:ext cx="7943276" cy="2385355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2"/>
                </a:solidFill>
                <a:latin typeface="Gotham Light"/>
              </a:rPr>
              <a:t>Il progetto</a:t>
            </a:r>
          </a:p>
          <a:p>
            <a:endParaRPr lang="it-IT" sz="600" dirty="0" smtClean="0">
              <a:solidFill>
                <a:schemeClr val="tx2"/>
              </a:solidFill>
              <a:latin typeface="Gotham Light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  <a:tabLst>
                <a:tab pos="1724025" algn="l"/>
              </a:tabLst>
            </a:pP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L’iniziativa si basa inoltre sulla realizzazione di percorsi formativi volti alla riqualificazione e alle certificazione delle competenze di figure innovative adeguate ai fabbisogni professionali espressi dalle piccole e medie aziende </a:t>
            </a:r>
            <a:endParaRPr lang="it-IT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44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13524" y="2898224"/>
            <a:ext cx="7943276" cy="2763667"/>
          </a:xfrm>
        </p:spPr>
        <p:txBody>
          <a:bodyPr>
            <a:normAutofit/>
          </a:bodyPr>
          <a:lstStyle/>
          <a:p>
            <a:r>
              <a:rPr lang="it-IT" sz="2200" dirty="0" smtClean="0">
                <a:solidFill>
                  <a:srgbClr val="44546A"/>
                </a:solidFill>
                <a:effectLst/>
                <a:latin typeface="Gotham Light"/>
                <a:ea typeface="Calibri" panose="020F0502020204030204" pitchFamily="34" charset="0"/>
                <a:cs typeface="Times New Roman" panose="02020603050405020304" pitchFamily="18" charset="0"/>
              </a:rPr>
              <a:t>La certificazione aziendale </a:t>
            </a:r>
            <a:endParaRPr lang="it-IT" sz="2200" dirty="0" smtClean="0">
              <a:solidFill>
                <a:schemeClr val="tx2"/>
              </a:solidFill>
              <a:latin typeface="Gotham Light"/>
            </a:endParaRPr>
          </a:p>
          <a:p>
            <a:endParaRPr lang="it-IT" sz="600" dirty="0" smtClean="0">
              <a:solidFill>
                <a:schemeClr val="tx2"/>
              </a:solidFill>
              <a:latin typeface="Gotham Light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  <a:tabLst>
                <a:tab pos="1724025" algn="l"/>
              </a:tabLst>
            </a:pPr>
            <a:r>
              <a:rPr lang="it-IT" sz="2200" dirty="0" smtClean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certificazione </a:t>
            </a: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delle </a:t>
            </a: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competenze </a:t>
            </a:r>
            <a:r>
              <a:rPr lang="it-IT" sz="2200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riguarda i profili professionali in </a:t>
            </a:r>
            <a:r>
              <a:rPr lang="it-IT" sz="2200" dirty="0" smtClean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 di </a:t>
            </a:r>
            <a:r>
              <a:rPr lang="it-IT" sz="2200" dirty="0" err="1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Temporary</a:t>
            </a: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 </a:t>
            </a:r>
            <a:r>
              <a:rPr lang="it-IT" sz="2200" dirty="0" err="1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Innovation</a:t>
            </a: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manager </a:t>
            </a:r>
            <a:r>
              <a:rPr lang="it-IT" sz="2200" dirty="0" err="1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</a:t>
            </a: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rete e Export manager utilizzando il sistema Rina, ente di certificazione con norme UNI </a:t>
            </a:r>
            <a:endParaRPr lang="it-IT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63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13524" y="1930400"/>
            <a:ext cx="7943276" cy="3029528"/>
          </a:xfrm>
        </p:spPr>
        <p:txBody>
          <a:bodyPr>
            <a:noAutofit/>
          </a:bodyPr>
          <a:lstStyle/>
          <a:p>
            <a:endParaRPr lang="it-IT" sz="2600" dirty="0" smtClean="0">
              <a:solidFill>
                <a:srgbClr val="44546A"/>
              </a:solidFill>
              <a:effectLst/>
              <a:latin typeface="Gotham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200" dirty="0" smtClean="0">
                <a:solidFill>
                  <a:srgbClr val="44546A"/>
                </a:solidFill>
                <a:effectLst/>
                <a:latin typeface="Gotham Light"/>
                <a:ea typeface="Calibri" panose="020F0502020204030204" pitchFamily="34" charset="0"/>
                <a:cs typeface="Times New Roman" panose="02020603050405020304" pitchFamily="18" charset="0"/>
              </a:rPr>
              <a:t>Il ruolo dell’Osservatorio sulla bilateralità e i soggetti coinvolti</a:t>
            </a:r>
            <a:endParaRPr lang="it-IT" sz="2200" dirty="0" smtClean="0">
              <a:solidFill>
                <a:schemeClr val="tx2"/>
              </a:solidFill>
              <a:latin typeface="Gotham Light"/>
            </a:endParaRPr>
          </a:p>
          <a:p>
            <a:endParaRPr lang="it-IT" sz="700" dirty="0" smtClean="0">
              <a:solidFill>
                <a:schemeClr val="tx2"/>
              </a:solidFill>
              <a:latin typeface="Gotham Light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  <a:tabLst>
                <a:tab pos="1724025" algn="l"/>
              </a:tabLst>
            </a:pPr>
            <a:r>
              <a:rPr lang="it-IT" sz="2200" dirty="0" smtClean="0">
                <a:solidFill>
                  <a:srgbClr val="44546A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Il progetto è stato realizzato dall’ Osservatorio PMI sulla bilateralità e ha coinvolto oltre 100 manager disoccupati attraverso il sostegno al reddito e allo sviluppo di politiche attive del lavoro volte al rafforzamento della managerialità del sistema delle piccole e medie imprese </a:t>
            </a:r>
            <a:endParaRPr lang="it-IT" sz="22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7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13524" y="2456735"/>
            <a:ext cx="7943276" cy="2681784"/>
          </a:xfrm>
        </p:spPr>
        <p:txBody>
          <a:bodyPr>
            <a:noAutofit/>
          </a:bodyPr>
          <a:lstStyle/>
          <a:p>
            <a:r>
              <a:rPr lang="it-IT" sz="2200" dirty="0" smtClean="0">
                <a:solidFill>
                  <a:srgbClr val="44546A"/>
                </a:solidFill>
                <a:effectLst/>
                <a:latin typeface="Gotham Light"/>
                <a:ea typeface="Calibri" panose="020F0502020204030204" pitchFamily="34" charset="0"/>
                <a:cs typeface="Times New Roman" panose="02020603050405020304" pitchFamily="18" charset="0"/>
              </a:rPr>
              <a:t>Le fasi del progetto</a:t>
            </a:r>
            <a:endParaRPr lang="it-IT" sz="2200" dirty="0" smtClean="0">
              <a:effectLst/>
              <a:latin typeface="Gotham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700" dirty="0" smtClean="0">
              <a:solidFill>
                <a:schemeClr val="tx2"/>
              </a:solidFill>
              <a:latin typeface="Gotham Light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  <a:tabLst>
                <a:tab pos="1724025" algn="l"/>
              </a:tabLst>
            </a:pP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percorso formativo si è articolato in due fasi: durante la prima è stato proposto un servizio di bilancio di competenze disponibile anche su piattaforma web; nella seconda fase facilitatori e formatori aziendali hanno provveduto alla redazione del bilancio e del relativo piano di formazione individuale </a:t>
            </a:r>
            <a:endParaRPr lang="it-IT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9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57347" y="2350081"/>
            <a:ext cx="8305015" cy="2681784"/>
          </a:xfrm>
        </p:spPr>
        <p:txBody>
          <a:bodyPr>
            <a:noAutofit/>
          </a:bodyPr>
          <a:lstStyle/>
          <a:p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Alcune considerazioni finali </a:t>
            </a:r>
            <a:endParaRPr lang="it-IT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sz="600" dirty="0" smtClean="0">
              <a:solidFill>
                <a:schemeClr val="tx2"/>
              </a:solidFill>
              <a:latin typeface="Gotham Light"/>
            </a:endParaRPr>
          </a:p>
          <a:p>
            <a:pPr marL="342900" lvl="0" indent="-342900" algn="just">
              <a:lnSpc>
                <a:spcPct val="7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724025" algn="l"/>
              </a:tabLst>
            </a:pP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processo di selezione del personale costituisce un elemento di riflessione di grande rilevanza</a:t>
            </a:r>
            <a:endParaRPr lang="it-IT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7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724025" algn="l"/>
              </a:tabLst>
            </a:pP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valori e le motivazioni del personale nel contesto delle PMI  rivestono un ruolo di primaria importanza poiché determinano il successo  delle organizzazioni produttive</a:t>
            </a:r>
            <a:endParaRPr lang="it-IT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7000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1724025" algn="l"/>
              </a:tabLst>
            </a:pP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politiche di </a:t>
            </a:r>
            <a:r>
              <a:rPr lang="it-IT" sz="2200" dirty="0" err="1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it-IT" sz="220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 non sono ancora così diffuse nei contesti aziendali</a:t>
            </a:r>
            <a:endParaRPr lang="it-IT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dirty="0" smtClean="0"/>
          </a:p>
          <a:p>
            <a:pPr algn="just"/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898" y="494854"/>
            <a:ext cx="9371486" cy="537530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487" y="2447642"/>
            <a:ext cx="18477" cy="36575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14036" y="5661891"/>
            <a:ext cx="11203709" cy="46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olo 1"/>
          <p:cNvSpPr txBox="1">
            <a:spLocks/>
          </p:cNvSpPr>
          <p:nvPr/>
        </p:nvSpPr>
        <p:spPr>
          <a:xfrm>
            <a:off x="3837703" y="1034609"/>
            <a:ext cx="3833091" cy="687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rgbClr val="05054F"/>
                </a:solidFill>
                <a:latin typeface="Gotham Light"/>
              </a:rPr>
              <a:t>OSSERVATORIO PMI</a:t>
            </a:r>
            <a:endParaRPr lang="it-IT" sz="2400" dirty="0">
              <a:solidFill>
                <a:srgbClr val="0505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47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etro opac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382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Gotham Light</vt:lpstr>
      <vt:lpstr>Times New Roman</vt:lpstr>
      <vt:lpstr>Wingdings</vt:lpstr>
      <vt:lpstr>Tema di Office</vt:lpstr>
      <vt:lpstr>Presentazione standard di PowerPoint</vt:lpstr>
      <vt:lpstr>Age Management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Paola Barabesi</dc:creator>
  <cp:lastModifiedBy>Paola Barabesi</cp:lastModifiedBy>
  <cp:revision>13</cp:revision>
  <dcterms:created xsi:type="dcterms:W3CDTF">2018-11-08T13:45:27Z</dcterms:created>
  <dcterms:modified xsi:type="dcterms:W3CDTF">2018-11-08T15:12:14Z</dcterms:modified>
</cp:coreProperties>
</file>