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3" r:id="rId2"/>
    <p:sldId id="384" r:id="rId3"/>
    <p:sldId id="424" r:id="rId4"/>
    <p:sldId id="397" r:id="rId5"/>
    <p:sldId id="408" r:id="rId6"/>
    <p:sldId id="388" r:id="rId7"/>
    <p:sldId id="412" r:id="rId8"/>
    <p:sldId id="421" r:id="rId9"/>
    <p:sldId id="420" r:id="rId10"/>
    <p:sldId id="422" r:id="rId11"/>
    <p:sldId id="427" r:id="rId12"/>
    <p:sldId id="423" r:id="rId13"/>
    <p:sldId id="407" r:id="rId14"/>
    <p:sldId id="429" r:id="rId15"/>
    <p:sldId id="405" r:id="rId16"/>
    <p:sldId id="418" r:id="rId17"/>
    <p:sldId id="431" r:id="rId18"/>
    <p:sldId id="419" r:id="rId19"/>
    <p:sldId id="400" r:id="rId20"/>
    <p:sldId id="425" r:id="rId21"/>
  </p:sldIdLst>
  <p:sldSz cx="12192000" cy="6858000"/>
  <p:notesSz cx="6794500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390"/>
    <a:srgbClr val="43A390"/>
    <a:srgbClr val="368675"/>
    <a:srgbClr val="2F7364"/>
    <a:srgbClr val="9AD6C9"/>
    <a:srgbClr val="42A28E"/>
    <a:srgbClr val="A6A6A6"/>
    <a:srgbClr val="A3A6A3"/>
    <a:srgbClr val="232830"/>
    <a:srgbClr val="C0C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80" autoAdjust="0"/>
    <p:restoredTop sz="94040" autoAdjust="0"/>
  </p:normalViewPr>
  <p:slideViewPr>
    <p:cSldViewPr snapToGrid="0" snapToObjects="1">
      <p:cViewPr varScale="1">
        <p:scale>
          <a:sx n="71" d="100"/>
          <a:sy n="71" d="100"/>
        </p:scale>
        <p:origin x="88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3B16A-7968-438F-BF76-A823BD0521E6}" type="datetimeFigureOut">
              <a:rPr lang="it-IT" smtClean="0"/>
              <a:t>24/10/18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418BD-4793-44FB-A324-CB1C05911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688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3A4F5-A833-B849-A658-4C6AE9D8C0C2}" type="datetimeFigureOut">
              <a:rPr lang="it-IT" smtClean="0"/>
              <a:t>24/10/18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71765-826C-F447-A7C3-DD11EB676D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58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71765-826C-F447-A7C3-DD11EB676D3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68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71765-826C-F447-A7C3-DD11EB676D3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74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29140" y="417639"/>
            <a:ext cx="8059239" cy="703638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87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00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65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94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94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29140" y="1825625"/>
            <a:ext cx="9720001" cy="435133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229140" y="6356350"/>
            <a:ext cx="235226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38541" cy="365125"/>
          </a:xfrm>
        </p:spPr>
        <p:txBody>
          <a:bodyPr/>
          <a:lstStyle/>
          <a:p>
            <a:fld id="{F2D7A56A-CBD6-2A4F-B404-3F736CFD2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86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01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921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68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95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Pr>
        <a:solidFill>
          <a:srgbClr val="2F35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498875" y="6356350"/>
            <a:ext cx="2338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7A56A-CBD6-2A4F-B404-3F736CFD284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390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5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5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29140" y="417639"/>
            <a:ext cx="9720001" cy="703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29140" y="1825625"/>
            <a:ext cx="97200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29140" y="6356350"/>
            <a:ext cx="2352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38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7A56A-CBD6-2A4F-B404-3F736CFD284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227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Futura Medium" charset="0"/>
          <a:ea typeface="Futura Medium" charset="0"/>
          <a:cs typeface="Futura Medium" charset="0"/>
        </a:defRPr>
      </a:lvl1pPr>
    </p:titleStyle>
    <p:bodyStyle>
      <a:lvl1pPr marL="0" indent="-228600" algn="just" defTabSz="9144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2400" b="0" kern="1200">
          <a:solidFill>
            <a:schemeClr val="tx1"/>
          </a:solidFill>
          <a:latin typeface="Futura Medium" charset="0"/>
          <a:ea typeface="Futura Medium" charset="0"/>
          <a:cs typeface="Futura Medium" charset="0"/>
        </a:defRPr>
      </a:lvl1pPr>
      <a:lvl2pPr marL="0" indent="-228600" algn="just" defTabSz="9144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2000" b="0" kern="1200">
          <a:solidFill>
            <a:schemeClr val="tx1"/>
          </a:solidFill>
          <a:latin typeface="Futura Medium" charset="0"/>
          <a:ea typeface="Futura Medium" charset="0"/>
          <a:cs typeface="Futura Medium" charset="0"/>
        </a:defRPr>
      </a:lvl2pPr>
      <a:lvl3pPr marL="0" indent="-228600" algn="just" defTabSz="9144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800" b="0" kern="1200">
          <a:solidFill>
            <a:schemeClr val="tx1"/>
          </a:solidFill>
          <a:latin typeface="Futura Medium" charset="0"/>
          <a:ea typeface="Futura Medium" charset="0"/>
          <a:cs typeface="Futura Medium" charset="0"/>
        </a:defRPr>
      </a:lvl3pPr>
      <a:lvl4pPr marL="0" indent="-228600" algn="just" defTabSz="9144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600" b="0" kern="1200">
          <a:solidFill>
            <a:schemeClr val="tx1"/>
          </a:solidFill>
          <a:latin typeface="Futura Medium" charset="0"/>
          <a:ea typeface="Futura Medium" charset="0"/>
          <a:cs typeface="Futura Medium" charset="0"/>
        </a:defRPr>
      </a:lvl4pPr>
      <a:lvl5pPr marL="0" indent="-228600" algn="just" defTabSz="9144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600" b="0" kern="1200">
          <a:solidFill>
            <a:schemeClr val="tx1"/>
          </a:solidFill>
          <a:latin typeface="Futura Medium" charset="0"/>
          <a:ea typeface="Futura Medium" charset="0"/>
          <a:cs typeface="Futura Mediu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373500"/>
            <a:ext cx="12192000" cy="6858000"/>
          </a:xfrm>
          <a:prstGeom prst="rect">
            <a:avLst/>
          </a:prstGeom>
          <a:solidFill>
            <a:srgbClr val="2F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6" name="Ovale 85"/>
          <p:cNvSpPr>
            <a:spLocks noChangeAspect="1"/>
          </p:cNvSpPr>
          <p:nvPr/>
        </p:nvSpPr>
        <p:spPr>
          <a:xfrm>
            <a:off x="316716" y="5936780"/>
            <a:ext cx="684000" cy="684000"/>
          </a:xfrm>
          <a:prstGeom prst="ellipse">
            <a:avLst/>
          </a:prstGeom>
          <a:solidFill>
            <a:srgbClr val="44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Ovale 86"/>
          <p:cNvSpPr>
            <a:spLocks noChangeAspect="1"/>
          </p:cNvSpPr>
          <p:nvPr/>
        </p:nvSpPr>
        <p:spPr>
          <a:xfrm>
            <a:off x="6910080" y="5936780"/>
            <a:ext cx="684000" cy="684000"/>
          </a:xfrm>
          <a:prstGeom prst="ellipse">
            <a:avLst/>
          </a:prstGeom>
          <a:solidFill>
            <a:srgbClr val="44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Ovale 87"/>
          <p:cNvSpPr>
            <a:spLocks noChangeAspect="1"/>
          </p:cNvSpPr>
          <p:nvPr/>
        </p:nvSpPr>
        <p:spPr>
          <a:xfrm>
            <a:off x="8008974" y="5936780"/>
            <a:ext cx="684000" cy="684000"/>
          </a:xfrm>
          <a:prstGeom prst="ellipse">
            <a:avLst/>
          </a:prstGeom>
          <a:solidFill>
            <a:srgbClr val="44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Ovale 88"/>
          <p:cNvSpPr>
            <a:spLocks noChangeAspect="1"/>
          </p:cNvSpPr>
          <p:nvPr/>
        </p:nvSpPr>
        <p:spPr>
          <a:xfrm>
            <a:off x="9107868" y="5936780"/>
            <a:ext cx="684000" cy="684000"/>
          </a:xfrm>
          <a:prstGeom prst="ellipse">
            <a:avLst/>
          </a:prstGeom>
          <a:solidFill>
            <a:srgbClr val="4FA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Ovale 89"/>
          <p:cNvSpPr>
            <a:spLocks noChangeAspect="1"/>
          </p:cNvSpPr>
          <p:nvPr/>
        </p:nvSpPr>
        <p:spPr>
          <a:xfrm>
            <a:off x="10206762" y="5936780"/>
            <a:ext cx="684000" cy="684000"/>
          </a:xfrm>
          <a:prstGeom prst="ellipse">
            <a:avLst/>
          </a:prstGeom>
          <a:solidFill>
            <a:srgbClr val="44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Ovale 90"/>
          <p:cNvSpPr>
            <a:spLocks noChangeAspect="1"/>
          </p:cNvSpPr>
          <p:nvPr/>
        </p:nvSpPr>
        <p:spPr>
          <a:xfrm>
            <a:off x="3613398" y="5936780"/>
            <a:ext cx="684000" cy="684000"/>
          </a:xfrm>
          <a:prstGeom prst="ellipse">
            <a:avLst/>
          </a:prstGeom>
          <a:solidFill>
            <a:srgbClr val="44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Ovale 91"/>
          <p:cNvSpPr>
            <a:spLocks noChangeAspect="1"/>
          </p:cNvSpPr>
          <p:nvPr/>
        </p:nvSpPr>
        <p:spPr>
          <a:xfrm>
            <a:off x="4712292" y="5936780"/>
            <a:ext cx="684000" cy="684000"/>
          </a:xfrm>
          <a:prstGeom prst="ellipse">
            <a:avLst/>
          </a:prstGeom>
          <a:solidFill>
            <a:srgbClr val="4FA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Ovale 92"/>
          <p:cNvSpPr>
            <a:spLocks noChangeAspect="1"/>
          </p:cNvSpPr>
          <p:nvPr/>
        </p:nvSpPr>
        <p:spPr>
          <a:xfrm>
            <a:off x="5811186" y="5936780"/>
            <a:ext cx="684000" cy="684000"/>
          </a:xfrm>
          <a:prstGeom prst="ellipse">
            <a:avLst/>
          </a:prstGeom>
          <a:solidFill>
            <a:srgbClr val="44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Ovale 93"/>
          <p:cNvSpPr>
            <a:spLocks noChangeAspect="1"/>
          </p:cNvSpPr>
          <p:nvPr/>
        </p:nvSpPr>
        <p:spPr>
          <a:xfrm>
            <a:off x="1415610" y="5936780"/>
            <a:ext cx="684000" cy="684000"/>
          </a:xfrm>
          <a:prstGeom prst="ellipse">
            <a:avLst/>
          </a:prstGeom>
          <a:solidFill>
            <a:srgbClr val="44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Ovale 94"/>
          <p:cNvSpPr>
            <a:spLocks noChangeAspect="1"/>
          </p:cNvSpPr>
          <p:nvPr/>
        </p:nvSpPr>
        <p:spPr>
          <a:xfrm>
            <a:off x="2514504" y="5936780"/>
            <a:ext cx="684000" cy="684000"/>
          </a:xfrm>
          <a:prstGeom prst="ellipse">
            <a:avLst/>
          </a:prstGeom>
          <a:solidFill>
            <a:srgbClr val="4FA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" name="Rettangolo 105"/>
          <p:cNvSpPr/>
          <p:nvPr/>
        </p:nvSpPr>
        <p:spPr>
          <a:xfrm>
            <a:off x="3951302" y="3403346"/>
            <a:ext cx="7584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Futura Md BT" charset="0"/>
                <a:ea typeface="Futura Md BT" charset="0"/>
                <a:cs typeface="Futura Md BT" charset="0"/>
              </a:rPr>
              <a:t>Contributo di riflessione a partire dalle ricerche realizzate dall’ISRE</a:t>
            </a:r>
          </a:p>
        </p:txBody>
      </p:sp>
      <p:sp>
        <p:nvSpPr>
          <p:cNvPr id="113" name="Ovale 112"/>
          <p:cNvSpPr>
            <a:spLocks noChangeAspect="1"/>
          </p:cNvSpPr>
          <p:nvPr/>
        </p:nvSpPr>
        <p:spPr>
          <a:xfrm>
            <a:off x="11305656" y="5936780"/>
            <a:ext cx="684000" cy="684000"/>
          </a:xfrm>
          <a:prstGeom prst="ellipse">
            <a:avLst/>
          </a:prstGeom>
          <a:solidFill>
            <a:srgbClr val="44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378689" y="1524987"/>
            <a:ext cx="76751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>
                <a:solidFill>
                  <a:srgbClr val="4FAE9B"/>
                </a:solidFill>
                <a:latin typeface="Futura Md BT" charset="0"/>
                <a:ea typeface="Futura Md BT" charset="0"/>
                <a:cs typeface="Futura Md BT" charset="0"/>
              </a:rPr>
              <a:t>L’</a:t>
            </a:r>
            <a:r>
              <a:rPr lang="it-IT" sz="4800" b="1" dirty="0" err="1">
                <a:solidFill>
                  <a:srgbClr val="4FAE9B"/>
                </a:solidFill>
                <a:latin typeface="Futura Md BT" charset="0"/>
                <a:ea typeface="Futura Md BT" charset="0"/>
                <a:cs typeface="Futura Md BT" charset="0"/>
              </a:rPr>
              <a:t>intergenerazionalità</a:t>
            </a:r>
            <a:r>
              <a:rPr lang="it-IT" sz="4800" b="1" dirty="0">
                <a:solidFill>
                  <a:srgbClr val="4FAE9B"/>
                </a:solidFill>
                <a:latin typeface="Futura Md BT" charset="0"/>
                <a:ea typeface="Futura Md BT" charset="0"/>
                <a:cs typeface="Futura Md BT" charset="0"/>
              </a:rPr>
              <a:t> </a:t>
            </a:r>
          </a:p>
          <a:p>
            <a:r>
              <a:rPr lang="it-IT" sz="4800" b="1" dirty="0">
                <a:solidFill>
                  <a:srgbClr val="4FAE9B"/>
                </a:solidFill>
                <a:latin typeface="Futura Md BT" charset="0"/>
                <a:ea typeface="Futura Md BT" charset="0"/>
                <a:cs typeface="Futura Md BT" charset="0"/>
              </a:rPr>
              <a:t>nelle PMI venete</a:t>
            </a:r>
            <a:endParaRPr lang="it-IT" sz="4800" dirty="0"/>
          </a:p>
        </p:txBody>
      </p:sp>
      <p:sp>
        <p:nvSpPr>
          <p:cNvPr id="19" name="Rettangolo 18"/>
          <p:cNvSpPr/>
          <p:nvPr/>
        </p:nvSpPr>
        <p:spPr>
          <a:xfrm>
            <a:off x="4812244" y="5135639"/>
            <a:ext cx="661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Roma, 24 ottobre 2018</a:t>
            </a:r>
            <a:endParaRPr lang="it-IT" b="1" dirty="0">
              <a:solidFill>
                <a:schemeClr val="bg1">
                  <a:lumMod val="95000"/>
                </a:schemeClr>
              </a:solidFill>
              <a:latin typeface="Futura Md BT" charset="0"/>
              <a:ea typeface="Futura Md BT" charset="0"/>
              <a:cs typeface="Futura Md BT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10" y="712607"/>
            <a:ext cx="842494" cy="100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5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1" y="502665"/>
            <a:ext cx="93110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RISULTATI </a:t>
            </a:r>
            <a:r>
              <a:rPr lang="it-IT" sz="2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caratteristiche proprie del sistema PMI (1)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889969" y="1595658"/>
            <a:ext cx="25348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Per il mondo delle PMI è estremamente difficile pensare un modello unico e condiviso, tuttavia</a:t>
            </a:r>
            <a:r>
              <a:rPr lang="mr-IN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…</a:t>
            </a:r>
            <a:endParaRPr lang="it-IT" sz="2200" b="1" dirty="0">
              <a:solidFill>
                <a:schemeClr val="bg1"/>
              </a:solidFill>
              <a:latin typeface="Futura Lt BT Light" charset="0"/>
              <a:ea typeface="Futura Lt BT Light" charset="0"/>
              <a:cs typeface="Futura Lt BT Light" charset="0"/>
            </a:endParaRPr>
          </a:p>
        </p:txBody>
      </p:sp>
      <p:sp>
        <p:nvSpPr>
          <p:cNvPr id="23" name="Triangolo 22"/>
          <p:cNvSpPr/>
          <p:nvPr/>
        </p:nvSpPr>
        <p:spPr>
          <a:xfrm rot="5400000">
            <a:off x="3471418" y="2480849"/>
            <a:ext cx="952571" cy="770685"/>
          </a:xfrm>
          <a:prstGeom prst="triangle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10</a:t>
            </a:fld>
            <a:endParaRPr lang="it-IT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898" y="209734"/>
            <a:ext cx="842494" cy="1000815"/>
          </a:xfrm>
          <a:prstGeom prst="rect">
            <a:avLst/>
          </a:prstGeom>
        </p:spPr>
      </p:pic>
      <p:sp>
        <p:nvSpPr>
          <p:cNvPr id="25" name="Cornice 24"/>
          <p:cNvSpPr/>
          <p:nvPr/>
        </p:nvSpPr>
        <p:spPr>
          <a:xfrm>
            <a:off x="4512666" y="1210549"/>
            <a:ext cx="7128873" cy="4912465"/>
          </a:xfrm>
          <a:prstGeom prst="frame">
            <a:avLst>
              <a:gd name="adj1" fmla="val 6304"/>
            </a:avLst>
          </a:prstGeom>
          <a:pattFill prst="ltDnDiag">
            <a:fgClr>
              <a:srgbClr val="43A390"/>
            </a:fgClr>
            <a:bgClr>
              <a:srgbClr val="2F35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77167" y="1773954"/>
            <a:ext cx="63998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u="sng" dirty="0">
                <a:solidFill>
                  <a:srgbClr val="E7E6E6"/>
                </a:solidFill>
              </a:rPr>
              <a:t>I problemi connessi all’</a:t>
            </a:r>
            <a:r>
              <a:rPr lang="it-IT" sz="2400" u="sng" dirty="0" err="1">
                <a:solidFill>
                  <a:srgbClr val="E7E6E6"/>
                </a:solidFill>
              </a:rPr>
              <a:t>intergenerazionalità</a:t>
            </a:r>
            <a:r>
              <a:rPr lang="it-IT" sz="2400" u="sng" dirty="0">
                <a:solidFill>
                  <a:srgbClr val="E7E6E6"/>
                </a:solidFill>
              </a:rPr>
              <a:t> sono presenti, ma non sempre oggetto di puntuale gestione </a:t>
            </a:r>
            <a:r>
              <a:rPr lang="it-IT" sz="2400" dirty="0">
                <a:solidFill>
                  <a:srgbClr val="E7E6E6"/>
                </a:solidFill>
              </a:rPr>
              <a:t>per organizzazione non ottimale, mancanza di tempo.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solidFill>
                  <a:srgbClr val="E7E6E6"/>
                </a:solidFill>
              </a:rPr>
              <a:t>Le aziende detengono al proprio interno specifiche conoscenze, racchiuse spesso nella mente e nei comportamenti delle persone: </a:t>
            </a:r>
            <a:r>
              <a:rPr lang="it-IT" sz="2400" u="sng" dirty="0">
                <a:solidFill>
                  <a:srgbClr val="E7E6E6"/>
                </a:solidFill>
              </a:rPr>
              <a:t>competenze tacite e non espresse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solidFill>
                  <a:srgbClr val="E7E6E6"/>
                </a:solidFill>
              </a:rPr>
              <a:t>E’ molto difficile reperire risorse umane nel territorio circostante in tempi rapidi;</a:t>
            </a:r>
          </a:p>
        </p:txBody>
      </p:sp>
      <p:pic>
        <p:nvPicPr>
          <p:cNvPr id="4" name="Immagine 3" descr="comunicazio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4" y="4516927"/>
            <a:ext cx="2810007" cy="160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7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1" y="502665"/>
            <a:ext cx="9055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RISULTATI </a:t>
            </a:r>
            <a:r>
              <a:rPr lang="it-IT" sz="2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caratteristiche proprie del sistema PMI (2)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889969" y="1595658"/>
            <a:ext cx="25348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Per il mondo delle PMI è estremamente difficile pensare un modello unico e condiviso, tuttavia</a:t>
            </a:r>
            <a:r>
              <a:rPr lang="mr-IN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…</a:t>
            </a:r>
            <a:endParaRPr lang="it-IT" sz="2200" b="1" dirty="0">
              <a:solidFill>
                <a:schemeClr val="bg1"/>
              </a:solidFill>
              <a:latin typeface="Futura Lt BT Light" charset="0"/>
              <a:ea typeface="Futura Lt BT Light" charset="0"/>
              <a:cs typeface="Futura Lt BT Light" charset="0"/>
            </a:endParaRPr>
          </a:p>
        </p:txBody>
      </p:sp>
      <p:sp>
        <p:nvSpPr>
          <p:cNvPr id="23" name="Triangolo 22"/>
          <p:cNvSpPr/>
          <p:nvPr/>
        </p:nvSpPr>
        <p:spPr>
          <a:xfrm rot="5400000">
            <a:off x="3471418" y="2480849"/>
            <a:ext cx="952571" cy="770685"/>
          </a:xfrm>
          <a:prstGeom prst="triangle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11</a:t>
            </a:fld>
            <a:endParaRPr lang="it-IT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898" y="209734"/>
            <a:ext cx="842494" cy="1000815"/>
          </a:xfrm>
          <a:prstGeom prst="rect">
            <a:avLst/>
          </a:prstGeom>
        </p:spPr>
      </p:pic>
      <p:sp>
        <p:nvSpPr>
          <p:cNvPr id="25" name="Cornice 24"/>
          <p:cNvSpPr/>
          <p:nvPr/>
        </p:nvSpPr>
        <p:spPr>
          <a:xfrm>
            <a:off x="4512666" y="1210549"/>
            <a:ext cx="7128873" cy="5145801"/>
          </a:xfrm>
          <a:prstGeom prst="frame">
            <a:avLst>
              <a:gd name="adj1" fmla="val 6304"/>
            </a:avLst>
          </a:prstGeom>
          <a:pattFill prst="ltDnDiag">
            <a:fgClr>
              <a:srgbClr val="43A390"/>
            </a:fgClr>
            <a:bgClr>
              <a:srgbClr val="2F35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71839" y="1580270"/>
            <a:ext cx="6399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E7E6E6"/>
                </a:solidFill>
              </a:rPr>
              <a:t>4.</a:t>
            </a:r>
            <a:r>
              <a:rPr lang="it-IT" sz="2400" u="sng" dirty="0">
                <a:solidFill>
                  <a:srgbClr val="E7E6E6"/>
                </a:solidFill>
              </a:rPr>
              <a:t> I problemi connessi all’</a:t>
            </a:r>
            <a:r>
              <a:rPr lang="it-IT" sz="2400" u="sng" dirty="0" err="1">
                <a:solidFill>
                  <a:srgbClr val="E7E6E6"/>
                </a:solidFill>
              </a:rPr>
              <a:t>intergenerazionalità</a:t>
            </a:r>
            <a:r>
              <a:rPr lang="it-IT" sz="2400" u="sng" dirty="0">
                <a:solidFill>
                  <a:srgbClr val="E7E6E6"/>
                </a:solidFill>
              </a:rPr>
              <a:t> sono presenti, ma Risultano sconosciuti ai più i dispositivi che gestiscano l’inserimento programmato del personale</a:t>
            </a:r>
            <a:r>
              <a:rPr lang="it-IT" sz="2400" dirty="0">
                <a:solidFill>
                  <a:srgbClr val="E7E6E6"/>
                </a:solidFill>
              </a:rPr>
              <a:t>:  come </a:t>
            </a:r>
            <a:r>
              <a:rPr lang="it-IT" sz="2400" dirty="0" err="1">
                <a:solidFill>
                  <a:srgbClr val="E7E6E6"/>
                </a:solidFill>
              </a:rPr>
              <a:t>shadowing</a:t>
            </a:r>
            <a:r>
              <a:rPr lang="it-IT" sz="2400" dirty="0">
                <a:solidFill>
                  <a:srgbClr val="E7E6E6"/>
                </a:solidFill>
              </a:rPr>
              <a:t>, affiancamento, socializzazione al lavoro </a:t>
            </a:r>
          </a:p>
          <a:p>
            <a:r>
              <a:rPr lang="it-IT" sz="2400" dirty="0">
                <a:solidFill>
                  <a:srgbClr val="E7E6E6"/>
                </a:solidFill>
              </a:rPr>
              <a:t>5. C’è un </a:t>
            </a:r>
            <a:r>
              <a:rPr lang="it-IT" sz="2400" u="sng" dirty="0">
                <a:solidFill>
                  <a:srgbClr val="E7E6E6"/>
                </a:solidFill>
              </a:rPr>
              <a:t>bisogno molto forte di formazione per i quadri aziendali o responsabili di reparto </a:t>
            </a:r>
            <a:r>
              <a:rPr lang="it-IT" sz="2400" dirty="0">
                <a:solidFill>
                  <a:srgbClr val="E7E6E6"/>
                </a:solidFill>
              </a:rPr>
              <a:t>.</a:t>
            </a:r>
          </a:p>
          <a:p>
            <a:r>
              <a:rPr lang="it-IT" sz="2400" dirty="0">
                <a:solidFill>
                  <a:srgbClr val="E7E6E6"/>
                </a:solidFill>
              </a:rPr>
              <a:t>6.</a:t>
            </a:r>
            <a:r>
              <a:rPr lang="it-IT" sz="2400" u="sng" dirty="0">
                <a:solidFill>
                  <a:srgbClr val="E7E6E6"/>
                </a:solidFill>
              </a:rPr>
              <a:t> Nelle </a:t>
            </a:r>
            <a:r>
              <a:rPr lang="it-IT" sz="2400" u="sng" dirty="0" err="1">
                <a:solidFill>
                  <a:srgbClr val="E7E6E6"/>
                </a:solidFill>
              </a:rPr>
              <a:t>Pmi</a:t>
            </a:r>
            <a:r>
              <a:rPr lang="it-IT" sz="2400" u="sng" dirty="0">
                <a:solidFill>
                  <a:srgbClr val="E7E6E6"/>
                </a:solidFill>
              </a:rPr>
              <a:t> risulta  molto difficile, nonostante una diffusa consapevolezza,  investire nel “buon lavoro”,</a:t>
            </a:r>
            <a:r>
              <a:rPr lang="it-IT" sz="2400" dirty="0">
                <a:solidFill>
                  <a:srgbClr val="E7E6E6"/>
                </a:solidFill>
              </a:rPr>
              <a:t> negli spazi idonei, nell’ergonomia, nella rotazione delle mansioni, in politiche specifiche di welfare aziendale.</a:t>
            </a:r>
          </a:p>
        </p:txBody>
      </p:sp>
      <p:pic>
        <p:nvPicPr>
          <p:cNvPr id="4" name="Immagine 3" descr="comunicazio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4" y="4516927"/>
            <a:ext cx="2810007" cy="160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1" y="502665"/>
            <a:ext cx="9450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Alcuni elementi di comparazione</a:t>
            </a:r>
            <a:endParaRPr lang="it-IT" sz="2000" b="1" dirty="0">
              <a:solidFill>
                <a:schemeClr val="bg1"/>
              </a:solidFill>
              <a:latin typeface="Futura Md BT" charset="0"/>
              <a:ea typeface="Futura Md BT" charset="0"/>
              <a:cs typeface="Futura Md BT" charset="0"/>
            </a:endParaRP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885559" y="1751479"/>
            <a:ext cx="25348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Le aree di progettazione e realizzazione degli interventi nelle PMI</a:t>
            </a:r>
          </a:p>
          <a:p>
            <a:pPr algn="ctr"/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(cfr. ricerca </a:t>
            </a:r>
            <a:r>
              <a:rPr lang="it-IT" sz="2200" b="1" dirty="0" err="1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Compeu</a:t>
            </a:r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)</a:t>
            </a:r>
          </a:p>
        </p:txBody>
      </p:sp>
      <p:sp>
        <p:nvSpPr>
          <p:cNvPr id="23" name="Triangolo 22"/>
          <p:cNvSpPr/>
          <p:nvPr/>
        </p:nvSpPr>
        <p:spPr>
          <a:xfrm rot="5400000">
            <a:off x="3471418" y="2480849"/>
            <a:ext cx="952571" cy="770685"/>
          </a:xfrm>
          <a:prstGeom prst="triangle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12</a:t>
            </a:fld>
            <a:endParaRPr lang="it-IT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898" y="209734"/>
            <a:ext cx="842494" cy="1000815"/>
          </a:xfrm>
          <a:prstGeom prst="rect">
            <a:avLst/>
          </a:prstGeom>
        </p:spPr>
      </p:pic>
      <p:sp>
        <p:nvSpPr>
          <p:cNvPr id="25" name="Cornice 24"/>
          <p:cNvSpPr/>
          <p:nvPr/>
        </p:nvSpPr>
        <p:spPr>
          <a:xfrm>
            <a:off x="4512665" y="1325056"/>
            <a:ext cx="7128873" cy="4895334"/>
          </a:xfrm>
          <a:prstGeom prst="frame">
            <a:avLst>
              <a:gd name="adj1" fmla="val 6304"/>
            </a:avLst>
          </a:prstGeom>
          <a:pattFill prst="ltDnDiag">
            <a:fgClr>
              <a:srgbClr val="43A390"/>
            </a:fgClr>
            <a:bgClr>
              <a:srgbClr val="2F35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77167" y="1580269"/>
            <a:ext cx="63998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solidFill>
                  <a:srgbClr val="E7E6E6"/>
                </a:solidFill>
              </a:rPr>
              <a:t>Grado di incidenza delle singole aree nelle politiche di </a:t>
            </a:r>
            <a:r>
              <a:rPr lang="it-IT" sz="2500" dirty="0" err="1">
                <a:solidFill>
                  <a:srgbClr val="E7E6E6"/>
                </a:solidFill>
              </a:rPr>
              <a:t>age</a:t>
            </a:r>
            <a:r>
              <a:rPr lang="it-IT" sz="2500" dirty="0">
                <a:solidFill>
                  <a:srgbClr val="E7E6E6"/>
                </a:solidFill>
              </a:rPr>
              <a:t> </a:t>
            </a:r>
            <a:r>
              <a:rPr lang="it-IT" sz="2500" dirty="0" err="1">
                <a:solidFill>
                  <a:srgbClr val="E7E6E6"/>
                </a:solidFill>
              </a:rPr>
              <a:t>managemt</a:t>
            </a:r>
            <a:r>
              <a:rPr lang="it-IT" sz="2500" dirty="0">
                <a:solidFill>
                  <a:srgbClr val="E7E6E6"/>
                </a:solidFill>
              </a:rPr>
              <a:t> delle PMI</a:t>
            </a:r>
          </a:p>
          <a:p>
            <a:endParaRPr lang="it-IT" sz="2500" dirty="0">
              <a:solidFill>
                <a:srgbClr val="E7E6E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E7E6E6"/>
                </a:solidFill>
              </a:rPr>
              <a:t>Selezione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E7E6E6"/>
                </a:solidFill>
              </a:rPr>
              <a:t>Life long  </a:t>
            </a:r>
            <a:r>
              <a:rPr lang="it-IT" sz="2500" dirty="0" err="1">
                <a:solidFill>
                  <a:srgbClr val="E7E6E6"/>
                </a:solidFill>
              </a:rPr>
              <a:t>learning</a:t>
            </a:r>
            <a:r>
              <a:rPr lang="it-IT" sz="2500" dirty="0">
                <a:solidFill>
                  <a:srgbClr val="E7E6E6"/>
                </a:solidFill>
              </a:rPr>
              <a:t>			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E7E6E6"/>
                </a:solidFill>
              </a:rPr>
              <a:t>Sviluppo di carriera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E7E6E6"/>
                </a:solidFill>
              </a:rPr>
              <a:t>Gestione flessibile del lavoro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E7E6E6"/>
                </a:solidFill>
              </a:rPr>
              <a:t>Tutela promozione della salute, work design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E7E6E6"/>
                </a:solidFill>
              </a:rPr>
              <a:t>Reimpiego in una differente mansione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E7E6E6"/>
                </a:solidFill>
              </a:rPr>
              <a:t>Uscita dal lavoro e transizione al ritiro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E7E6E6"/>
                </a:solidFill>
              </a:rPr>
              <a:t>Approcci omnicomprensivi</a:t>
            </a:r>
          </a:p>
          <a:p>
            <a:pPr marL="285750" indent="-285750">
              <a:buFontTx/>
              <a:buChar char="-"/>
            </a:pPr>
            <a:endParaRPr lang="it-IT" sz="2500" dirty="0">
              <a:solidFill>
                <a:srgbClr val="E7E6E6"/>
              </a:solidFill>
            </a:endParaRPr>
          </a:p>
        </p:txBody>
      </p:sp>
      <p:sp>
        <p:nvSpPr>
          <p:cNvPr id="7" name="Freccia su 6"/>
          <p:cNvSpPr/>
          <p:nvPr/>
        </p:nvSpPr>
        <p:spPr>
          <a:xfrm>
            <a:off x="6716975" y="2857603"/>
            <a:ext cx="136479" cy="2277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su 11"/>
          <p:cNvSpPr/>
          <p:nvPr/>
        </p:nvSpPr>
        <p:spPr>
          <a:xfrm>
            <a:off x="7799577" y="3228586"/>
            <a:ext cx="136479" cy="2277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su 12"/>
          <p:cNvSpPr/>
          <p:nvPr/>
        </p:nvSpPr>
        <p:spPr>
          <a:xfrm>
            <a:off x="7940622" y="3570872"/>
            <a:ext cx="136479" cy="2277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Uguale 7"/>
          <p:cNvSpPr/>
          <p:nvPr/>
        </p:nvSpPr>
        <p:spPr>
          <a:xfrm>
            <a:off x="11074066" y="4400288"/>
            <a:ext cx="241704" cy="2430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Uguale 15"/>
          <p:cNvSpPr/>
          <p:nvPr/>
        </p:nvSpPr>
        <p:spPr>
          <a:xfrm flipH="1" flipV="1">
            <a:off x="9159132" y="3979214"/>
            <a:ext cx="247527" cy="25840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Freccia giù 8"/>
          <p:cNvSpPr/>
          <p:nvPr/>
        </p:nvSpPr>
        <p:spPr>
          <a:xfrm>
            <a:off x="10361686" y="4746823"/>
            <a:ext cx="143404" cy="286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giù 18"/>
          <p:cNvSpPr/>
          <p:nvPr/>
        </p:nvSpPr>
        <p:spPr>
          <a:xfrm>
            <a:off x="10364204" y="5111578"/>
            <a:ext cx="143404" cy="286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giù 19"/>
          <p:cNvSpPr/>
          <p:nvPr/>
        </p:nvSpPr>
        <p:spPr>
          <a:xfrm>
            <a:off x="9015728" y="5540854"/>
            <a:ext cx="143404" cy="286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 descr="135299688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4" y="4521832"/>
            <a:ext cx="3050671" cy="158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1" y="502665"/>
            <a:ext cx="8644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POSSIBILI LINEE D’AZIONE (1)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85198" y="1733266"/>
            <a:ext cx="253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Sono emerse alcune linee d’azioni comuni</a:t>
            </a:r>
          </a:p>
        </p:txBody>
      </p:sp>
      <p:sp>
        <p:nvSpPr>
          <p:cNvPr id="23" name="Triangolo 22"/>
          <p:cNvSpPr/>
          <p:nvPr/>
        </p:nvSpPr>
        <p:spPr>
          <a:xfrm rot="5400000">
            <a:off x="3471418" y="2480849"/>
            <a:ext cx="952571" cy="770685"/>
          </a:xfrm>
          <a:prstGeom prst="triangle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13</a:t>
            </a:fld>
            <a:endParaRPr lang="it-IT" dirty="0"/>
          </a:p>
        </p:txBody>
      </p:sp>
      <p:sp>
        <p:nvSpPr>
          <p:cNvPr id="16" name="Cornice 15"/>
          <p:cNvSpPr/>
          <p:nvPr/>
        </p:nvSpPr>
        <p:spPr>
          <a:xfrm>
            <a:off x="4333046" y="1518834"/>
            <a:ext cx="7203574" cy="4680488"/>
          </a:xfrm>
          <a:prstGeom prst="frame">
            <a:avLst>
              <a:gd name="adj1" fmla="val 6304"/>
            </a:avLst>
          </a:prstGeom>
          <a:pattFill prst="ltDnDiag">
            <a:fgClr>
              <a:srgbClr val="43A390"/>
            </a:fgClr>
            <a:bgClr>
              <a:srgbClr val="2F35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87521" y="1966252"/>
            <a:ext cx="6294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E7E6E6"/>
                </a:solidFill>
              </a:rPr>
              <a:t>Esse devono tener conto dell’esigenza di:</a:t>
            </a:r>
          </a:p>
          <a:p>
            <a:endParaRPr lang="it-IT" sz="2400" b="1" dirty="0">
              <a:solidFill>
                <a:srgbClr val="E7E6E6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2400" b="1" dirty="0">
                <a:solidFill>
                  <a:srgbClr val="E7E6E6"/>
                </a:solidFill>
              </a:rPr>
              <a:t>Identificare le conoscenze e competenze presenti attraverso strumenti quali </a:t>
            </a:r>
            <a:r>
              <a:rPr lang="it-IT" sz="2400" b="1" u="sng" dirty="0">
                <a:solidFill>
                  <a:srgbClr val="E7E6E6"/>
                </a:solidFill>
              </a:rPr>
              <a:t>il bilancio delle competenze</a:t>
            </a:r>
            <a:r>
              <a:rPr lang="it-IT" sz="2400" b="1" dirty="0">
                <a:solidFill>
                  <a:srgbClr val="E7E6E6"/>
                </a:solidFill>
              </a:rPr>
              <a:t>, che dev’essere parte fondamentale dei sistemi di gestione;</a:t>
            </a:r>
          </a:p>
          <a:p>
            <a:pPr marL="285750" indent="-285750">
              <a:buFont typeface="Arial" charset="0"/>
              <a:buChar char="•"/>
            </a:pPr>
            <a:endParaRPr lang="it-IT" sz="2400" b="1" dirty="0">
              <a:solidFill>
                <a:srgbClr val="E7E6E6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2400" b="1" dirty="0">
                <a:solidFill>
                  <a:srgbClr val="E7E6E6"/>
                </a:solidFill>
              </a:rPr>
              <a:t>Potenziare e </a:t>
            </a:r>
            <a:r>
              <a:rPr lang="it-IT" sz="2400" b="1" u="sng" dirty="0">
                <a:solidFill>
                  <a:srgbClr val="E7E6E6"/>
                </a:solidFill>
              </a:rPr>
              <a:t>mettere a valore forme esistenti di alternanza scuola lavoro</a:t>
            </a:r>
            <a:r>
              <a:rPr lang="it-IT" sz="2400" b="1" dirty="0">
                <a:solidFill>
                  <a:srgbClr val="E7E6E6"/>
                </a:solidFill>
              </a:rPr>
              <a:t>, prevedendo anche opportunità per tirocini;</a:t>
            </a:r>
          </a:p>
        </p:txBody>
      </p:sp>
      <p:sp>
        <p:nvSpPr>
          <p:cNvPr id="9" name="Rettangolo 8"/>
          <p:cNvSpPr/>
          <p:nvPr/>
        </p:nvSpPr>
        <p:spPr>
          <a:xfrm>
            <a:off x="3048000" y="-11876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pic>
        <p:nvPicPr>
          <p:cNvPr id="10" name="Immagine 9" descr="analis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4" y="4289484"/>
            <a:ext cx="2776891" cy="16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7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1" y="502665"/>
            <a:ext cx="8644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POSSIBILI LINEE D’AZIONE (2)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85198" y="1733266"/>
            <a:ext cx="253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Vengono individuate alcune linee d’azioni comuni</a:t>
            </a:r>
          </a:p>
        </p:txBody>
      </p:sp>
      <p:sp>
        <p:nvSpPr>
          <p:cNvPr id="23" name="Triangolo 22"/>
          <p:cNvSpPr/>
          <p:nvPr/>
        </p:nvSpPr>
        <p:spPr>
          <a:xfrm rot="5400000">
            <a:off x="3471418" y="2480849"/>
            <a:ext cx="952571" cy="770685"/>
          </a:xfrm>
          <a:prstGeom prst="triangle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14</a:t>
            </a:fld>
            <a:endParaRPr lang="it-IT" dirty="0"/>
          </a:p>
        </p:txBody>
      </p:sp>
      <p:sp>
        <p:nvSpPr>
          <p:cNvPr id="16" name="Cornice 15"/>
          <p:cNvSpPr/>
          <p:nvPr/>
        </p:nvSpPr>
        <p:spPr>
          <a:xfrm>
            <a:off x="4333046" y="1616181"/>
            <a:ext cx="7203574" cy="4740169"/>
          </a:xfrm>
          <a:prstGeom prst="frame">
            <a:avLst>
              <a:gd name="adj1" fmla="val 6304"/>
            </a:avLst>
          </a:prstGeom>
          <a:pattFill prst="ltDnDiag">
            <a:fgClr>
              <a:srgbClr val="43A390"/>
            </a:fgClr>
            <a:bgClr>
              <a:srgbClr val="2F35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87521" y="2093439"/>
            <a:ext cx="6294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400" b="1" u="sng" dirty="0">
                <a:solidFill>
                  <a:srgbClr val="E7E6E6"/>
                </a:solidFill>
              </a:rPr>
              <a:t>Promuovere il processo di consapevolezza rispetto al </a:t>
            </a:r>
            <a:r>
              <a:rPr lang="it-IT" sz="2400" b="1" u="sng" dirty="0" err="1">
                <a:solidFill>
                  <a:srgbClr val="E7E6E6"/>
                </a:solidFill>
              </a:rPr>
              <a:t>lifelong</a:t>
            </a:r>
            <a:r>
              <a:rPr lang="it-IT" sz="2400" b="1" u="sng" dirty="0">
                <a:solidFill>
                  <a:srgbClr val="E7E6E6"/>
                </a:solidFill>
              </a:rPr>
              <a:t> </a:t>
            </a:r>
            <a:r>
              <a:rPr lang="it-IT" sz="2400" b="1" u="sng" dirty="0" err="1">
                <a:solidFill>
                  <a:srgbClr val="E7E6E6"/>
                </a:solidFill>
              </a:rPr>
              <a:t>learning</a:t>
            </a:r>
            <a:r>
              <a:rPr lang="it-IT" sz="2400" b="1" dirty="0">
                <a:solidFill>
                  <a:srgbClr val="E7E6E6"/>
                </a:solidFill>
              </a:rPr>
              <a:t>, anche per quanto riguarda il valore della persona, la consapevolezza di se’ e l’esigenza di rapportarsi in team;</a:t>
            </a:r>
          </a:p>
          <a:p>
            <a:pPr marL="285750" indent="-285750">
              <a:buFont typeface="Arial" charset="0"/>
              <a:buChar char="•"/>
            </a:pPr>
            <a:endParaRPr lang="it-IT" sz="2400" b="1" u="sng" dirty="0">
              <a:solidFill>
                <a:srgbClr val="E7E6E6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2400" b="1" u="sng" dirty="0">
                <a:solidFill>
                  <a:srgbClr val="E7E6E6"/>
                </a:solidFill>
              </a:rPr>
              <a:t>Formare al </a:t>
            </a:r>
            <a:r>
              <a:rPr lang="it-IT" sz="2400" b="1" u="sng" dirty="0" err="1">
                <a:solidFill>
                  <a:srgbClr val="E7E6E6"/>
                </a:solidFill>
              </a:rPr>
              <a:t>mentoring</a:t>
            </a:r>
            <a:r>
              <a:rPr lang="it-IT" sz="2400" b="1" u="sng" dirty="0">
                <a:solidFill>
                  <a:srgbClr val="E7E6E6"/>
                </a:solidFill>
              </a:rPr>
              <a:t> le persone che detengono specifiche conoscenze (o fungono da </a:t>
            </a:r>
            <a:r>
              <a:rPr lang="it-IT" sz="2400" b="1" i="1" u="sng" dirty="0" err="1">
                <a:solidFill>
                  <a:srgbClr val="E7E6E6"/>
                </a:solidFill>
              </a:rPr>
              <a:t>key</a:t>
            </a:r>
            <a:r>
              <a:rPr lang="it-IT" sz="2400" b="1" i="1" u="sng" dirty="0">
                <a:solidFill>
                  <a:srgbClr val="E7E6E6"/>
                </a:solidFill>
              </a:rPr>
              <a:t> </a:t>
            </a:r>
            <a:r>
              <a:rPr lang="it-IT" sz="2400" b="1" i="1" u="sng" dirty="0" err="1">
                <a:solidFill>
                  <a:srgbClr val="E7E6E6"/>
                </a:solidFill>
              </a:rPr>
              <a:t>people</a:t>
            </a:r>
            <a:r>
              <a:rPr lang="it-IT" sz="2400" b="1" i="1" u="sng" dirty="0">
                <a:solidFill>
                  <a:srgbClr val="E7E6E6"/>
                </a:solidFill>
              </a:rPr>
              <a:t>)</a:t>
            </a:r>
            <a:r>
              <a:rPr lang="it-IT" sz="2400" b="1" dirty="0">
                <a:solidFill>
                  <a:srgbClr val="E7E6E6"/>
                </a:solidFill>
              </a:rPr>
              <a:t>, anche attivando iniziative di </a:t>
            </a:r>
            <a:r>
              <a:rPr lang="it-IT" sz="2400" b="1" i="1" dirty="0">
                <a:solidFill>
                  <a:srgbClr val="E7E6E6"/>
                </a:solidFill>
              </a:rPr>
              <a:t>reverse </a:t>
            </a:r>
            <a:r>
              <a:rPr lang="it-IT" sz="2400" b="1" i="1" dirty="0" err="1">
                <a:solidFill>
                  <a:srgbClr val="E7E6E6"/>
                </a:solidFill>
              </a:rPr>
              <a:t>mentoring</a:t>
            </a:r>
            <a:r>
              <a:rPr lang="it-IT" sz="2400" b="1" i="1" dirty="0">
                <a:solidFill>
                  <a:srgbClr val="E7E6E6"/>
                </a:solidFill>
              </a:rPr>
              <a:t> </a:t>
            </a:r>
            <a:r>
              <a:rPr lang="it-IT" sz="2400" b="1" dirty="0">
                <a:solidFill>
                  <a:srgbClr val="E7E6E6"/>
                </a:solidFill>
              </a:rPr>
              <a:t>con persone native digitali</a:t>
            </a:r>
          </a:p>
        </p:txBody>
      </p:sp>
      <p:sp>
        <p:nvSpPr>
          <p:cNvPr id="9" name="Rettangolo 8"/>
          <p:cNvSpPr/>
          <p:nvPr/>
        </p:nvSpPr>
        <p:spPr>
          <a:xfrm>
            <a:off x="3048000" y="-11876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pic>
        <p:nvPicPr>
          <p:cNvPr id="10" name="Immagine 9" descr="analis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4" y="4043819"/>
            <a:ext cx="2776891" cy="16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1" y="502665"/>
            <a:ext cx="8644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CONCLUSIONI (1)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52353" y="2142148"/>
            <a:ext cx="2679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COMPETENZE COME VALORE SOCIALE</a:t>
            </a:r>
          </a:p>
        </p:txBody>
      </p:sp>
      <p:sp>
        <p:nvSpPr>
          <p:cNvPr id="23" name="Triangolo 22"/>
          <p:cNvSpPr/>
          <p:nvPr/>
        </p:nvSpPr>
        <p:spPr>
          <a:xfrm rot="5400000">
            <a:off x="3471418" y="2480849"/>
            <a:ext cx="952571" cy="770685"/>
          </a:xfrm>
          <a:prstGeom prst="triangle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15</a:t>
            </a:fld>
            <a:endParaRPr lang="it-IT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195" y="267539"/>
            <a:ext cx="842494" cy="1000815"/>
          </a:xfrm>
          <a:prstGeom prst="rect">
            <a:avLst/>
          </a:prstGeom>
        </p:spPr>
      </p:pic>
      <p:sp>
        <p:nvSpPr>
          <p:cNvPr id="27" name="Cornice 26"/>
          <p:cNvSpPr/>
          <p:nvPr/>
        </p:nvSpPr>
        <p:spPr>
          <a:xfrm>
            <a:off x="4621134" y="1442150"/>
            <a:ext cx="7118214" cy="4377726"/>
          </a:xfrm>
          <a:prstGeom prst="frame">
            <a:avLst>
              <a:gd name="adj1" fmla="val 6304"/>
            </a:avLst>
          </a:prstGeom>
          <a:pattFill prst="ltDnDiag">
            <a:fgClr>
              <a:srgbClr val="43A390"/>
            </a:fgClr>
            <a:bgClr>
              <a:srgbClr val="2F35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002689" y="1789741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>
                <a:solidFill>
                  <a:schemeClr val="bg2"/>
                </a:solidFill>
              </a:rPr>
              <a:t>- </a:t>
            </a:r>
            <a:r>
              <a:rPr lang="it-IT" sz="2400" b="1" u="sng" dirty="0">
                <a:solidFill>
                  <a:schemeClr val="bg2"/>
                </a:solidFill>
              </a:rPr>
              <a:t>La messa in campo di set di competenze distintive per i senior</a:t>
            </a:r>
            <a:r>
              <a:rPr lang="it-IT" sz="2400" b="1" dirty="0">
                <a:solidFill>
                  <a:schemeClr val="bg2"/>
                </a:solidFill>
              </a:rPr>
              <a:t> </a:t>
            </a:r>
            <a:r>
              <a:rPr lang="it-IT" sz="2400" b="1" u="sng" dirty="0">
                <a:solidFill>
                  <a:schemeClr val="bg2"/>
                </a:solidFill>
              </a:rPr>
              <a:t>ha una dimensione e rilevanza sociale</a:t>
            </a:r>
            <a:r>
              <a:rPr lang="it-IT" sz="2400" b="1" dirty="0">
                <a:solidFill>
                  <a:schemeClr val="bg2"/>
                </a:solidFill>
              </a:rPr>
              <a:t>: la fabbrica non finisce con i “muri” ma ha connessioni con il territorio. Vi è una dimensione costruita nel tempo e nello spazio.</a:t>
            </a:r>
          </a:p>
          <a:p>
            <a:endParaRPr lang="it-IT" sz="2400" b="1" dirty="0">
              <a:solidFill>
                <a:schemeClr val="bg2"/>
              </a:solidFill>
            </a:endParaRPr>
          </a:p>
          <a:p>
            <a:r>
              <a:rPr lang="it-IT" sz="2400" b="1" dirty="0">
                <a:solidFill>
                  <a:schemeClr val="bg2"/>
                </a:solidFill>
              </a:rPr>
              <a:t>- Vi è inoltre la </a:t>
            </a:r>
            <a:r>
              <a:rPr lang="it-IT" sz="2400" b="1" u="sng" dirty="0">
                <a:solidFill>
                  <a:schemeClr val="bg2"/>
                </a:solidFill>
              </a:rPr>
              <a:t>necessità di assicurare VALORE, attraverso la “cultura” e la “memoria d’impresa”.</a:t>
            </a:r>
          </a:p>
        </p:txBody>
      </p:sp>
      <p:pic>
        <p:nvPicPr>
          <p:cNvPr id="8" name="Immagine 7" descr="valorizzazio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3" y="3892224"/>
            <a:ext cx="2810008" cy="19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8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1" y="502665"/>
            <a:ext cx="8644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CONCLUSIONI (2)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836727" y="1880426"/>
            <a:ext cx="2867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SKILLS e LORO TRASFERIBILITA’</a:t>
            </a:r>
          </a:p>
        </p:txBody>
      </p:sp>
      <p:sp>
        <p:nvSpPr>
          <p:cNvPr id="23" name="Triangolo 22"/>
          <p:cNvSpPr/>
          <p:nvPr/>
        </p:nvSpPr>
        <p:spPr>
          <a:xfrm rot="5400000">
            <a:off x="3686329" y="2693780"/>
            <a:ext cx="952571" cy="770685"/>
          </a:xfrm>
          <a:prstGeom prst="triangle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16</a:t>
            </a:fld>
            <a:endParaRPr lang="it-IT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195" y="267539"/>
            <a:ext cx="842494" cy="1000815"/>
          </a:xfrm>
          <a:prstGeom prst="rect">
            <a:avLst/>
          </a:prstGeom>
        </p:spPr>
      </p:pic>
      <p:sp>
        <p:nvSpPr>
          <p:cNvPr id="27" name="Cornice 26"/>
          <p:cNvSpPr/>
          <p:nvPr/>
        </p:nvSpPr>
        <p:spPr>
          <a:xfrm>
            <a:off x="4547957" y="1611824"/>
            <a:ext cx="7118214" cy="4613446"/>
          </a:xfrm>
          <a:prstGeom prst="frame">
            <a:avLst>
              <a:gd name="adj1" fmla="val 6304"/>
            </a:avLst>
          </a:prstGeom>
          <a:pattFill prst="ltDnDiag">
            <a:fgClr>
              <a:srgbClr val="43A390"/>
            </a:fgClr>
            <a:bgClr>
              <a:srgbClr val="2F35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002689" y="204556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b="1" u="sng" dirty="0">
                <a:solidFill>
                  <a:schemeClr val="bg2"/>
                </a:solidFill>
              </a:rPr>
              <a:t>La produttività dei lavoratori </a:t>
            </a:r>
            <a:r>
              <a:rPr lang="it-IT" sz="2400" b="1" u="sng" dirty="0" err="1">
                <a:solidFill>
                  <a:schemeClr val="bg2"/>
                </a:solidFill>
              </a:rPr>
              <a:t>aged</a:t>
            </a:r>
            <a:r>
              <a:rPr lang="it-IT" sz="2400" b="1" u="sng" dirty="0">
                <a:solidFill>
                  <a:schemeClr val="bg2"/>
                </a:solidFill>
              </a:rPr>
              <a:t> non è tanto legata all’età</a:t>
            </a:r>
            <a:r>
              <a:rPr lang="it-IT" sz="2400" b="1" dirty="0">
                <a:solidFill>
                  <a:schemeClr val="bg2"/>
                </a:solidFill>
              </a:rPr>
              <a:t>, quanto all’obsolescenza delle competenze;</a:t>
            </a:r>
          </a:p>
          <a:p>
            <a:pPr marL="285750" indent="-285750">
              <a:buFontTx/>
              <a:buChar char="-"/>
            </a:pPr>
            <a:r>
              <a:rPr lang="it-IT" sz="2400" b="1" dirty="0">
                <a:solidFill>
                  <a:schemeClr val="bg2"/>
                </a:solidFill>
              </a:rPr>
              <a:t>La loro presenza nel mercato del lavoro </a:t>
            </a:r>
            <a:r>
              <a:rPr lang="it-IT" sz="2400" b="1" u="sng" dirty="0">
                <a:solidFill>
                  <a:schemeClr val="bg2"/>
                </a:solidFill>
              </a:rPr>
              <a:t>dipende anche dalle opportunità di formazione e adattamento delle </a:t>
            </a:r>
            <a:r>
              <a:rPr lang="it-IT" sz="2400" b="1" u="sng" dirty="0" err="1">
                <a:solidFill>
                  <a:schemeClr val="bg2"/>
                </a:solidFill>
              </a:rPr>
              <a:t>skills</a:t>
            </a:r>
            <a:r>
              <a:rPr lang="it-IT" sz="2400" b="1" u="sng" dirty="0">
                <a:solidFill>
                  <a:schemeClr val="bg2"/>
                </a:solidFill>
              </a:rPr>
              <a:t> </a:t>
            </a:r>
            <a:r>
              <a:rPr lang="it-IT" sz="2400" b="1" dirty="0">
                <a:solidFill>
                  <a:schemeClr val="bg2"/>
                </a:solidFill>
              </a:rPr>
              <a:t>ai nuovi contesti produttivi;</a:t>
            </a:r>
          </a:p>
          <a:p>
            <a:pPr marL="285750" indent="-285750">
              <a:buFontTx/>
              <a:buChar char="-"/>
            </a:pPr>
            <a:r>
              <a:rPr lang="it-IT" sz="2400" b="1" dirty="0">
                <a:solidFill>
                  <a:schemeClr val="bg2"/>
                </a:solidFill>
              </a:rPr>
              <a:t>In generale </a:t>
            </a:r>
            <a:r>
              <a:rPr lang="it-IT" sz="2400" b="1" u="sng" dirty="0">
                <a:solidFill>
                  <a:schemeClr val="bg2"/>
                </a:solidFill>
              </a:rPr>
              <a:t>mancano o sono carenti strumenti di “valutazione” delle competenze nel percorsi di carriera</a:t>
            </a:r>
            <a:r>
              <a:rPr lang="it-IT" sz="2400" b="1" dirty="0">
                <a:solidFill>
                  <a:schemeClr val="bg2"/>
                </a:solidFill>
              </a:rPr>
              <a:t>;</a:t>
            </a:r>
          </a:p>
        </p:txBody>
      </p:sp>
      <p:pic>
        <p:nvPicPr>
          <p:cNvPr id="8" name="Immagine 7" descr="valorizzazio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4" y="3892224"/>
            <a:ext cx="2810008" cy="19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1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1" y="502665"/>
            <a:ext cx="8644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CONCLUSIONI (3)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836727" y="1880426"/>
            <a:ext cx="2867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SKILLS e LORO TRASFERIBILITA’</a:t>
            </a:r>
          </a:p>
        </p:txBody>
      </p:sp>
      <p:sp>
        <p:nvSpPr>
          <p:cNvPr id="23" name="Triangolo 22"/>
          <p:cNvSpPr/>
          <p:nvPr/>
        </p:nvSpPr>
        <p:spPr>
          <a:xfrm rot="5400000">
            <a:off x="3686329" y="2693780"/>
            <a:ext cx="952571" cy="770685"/>
          </a:xfrm>
          <a:prstGeom prst="triangle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17</a:t>
            </a:fld>
            <a:endParaRPr lang="it-IT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195" y="267539"/>
            <a:ext cx="842494" cy="1000815"/>
          </a:xfrm>
          <a:prstGeom prst="rect">
            <a:avLst/>
          </a:prstGeom>
        </p:spPr>
      </p:pic>
      <p:sp>
        <p:nvSpPr>
          <p:cNvPr id="27" name="Cornice 26"/>
          <p:cNvSpPr/>
          <p:nvPr/>
        </p:nvSpPr>
        <p:spPr>
          <a:xfrm>
            <a:off x="4547957" y="1611824"/>
            <a:ext cx="7118214" cy="4613446"/>
          </a:xfrm>
          <a:prstGeom prst="frame">
            <a:avLst>
              <a:gd name="adj1" fmla="val 6304"/>
            </a:avLst>
          </a:prstGeom>
          <a:pattFill prst="ltDnDiag">
            <a:fgClr>
              <a:srgbClr val="43A390"/>
            </a:fgClr>
            <a:bgClr>
              <a:srgbClr val="2F35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002689" y="204556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b="1" u="sng" dirty="0">
                <a:solidFill>
                  <a:schemeClr val="bg2"/>
                </a:solidFill>
              </a:rPr>
              <a:t>Non sempre chi sa fare, sa trasmettere il “fare”, </a:t>
            </a:r>
            <a:r>
              <a:rPr lang="it-IT" sz="2400" b="1" dirty="0">
                <a:solidFill>
                  <a:schemeClr val="bg2"/>
                </a:solidFill>
              </a:rPr>
              <a:t>o per scelta, o per gelosia, o per mancanza di capacità.</a:t>
            </a:r>
          </a:p>
          <a:p>
            <a:pPr marL="285750" indent="-285750">
              <a:buFontTx/>
              <a:buChar char="-"/>
            </a:pPr>
            <a:endParaRPr lang="it-IT" sz="2400" b="1" dirty="0">
              <a:solidFill>
                <a:schemeClr val="bg2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400" b="1" u="sng" dirty="0">
                <a:solidFill>
                  <a:schemeClr val="bg2"/>
                </a:solidFill>
              </a:rPr>
              <a:t>Il trasferimento di conoscenza è spesso ritenuto limitato alla sola conoscenza tecnica, </a:t>
            </a:r>
            <a:r>
              <a:rPr lang="it-IT" sz="2400" b="1" dirty="0">
                <a:solidFill>
                  <a:schemeClr val="bg2"/>
                </a:solidFill>
              </a:rPr>
              <a:t>ma assume significato più vasto quando prende in considerazione anche la dimensione individuale, sociale e organizzativa.</a:t>
            </a:r>
          </a:p>
        </p:txBody>
      </p:sp>
      <p:pic>
        <p:nvPicPr>
          <p:cNvPr id="8" name="Immagine 7" descr="valorizzazio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4" y="3892224"/>
            <a:ext cx="2810008" cy="19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1" y="502665"/>
            <a:ext cx="9364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RIFLESSIONE: da </a:t>
            </a:r>
            <a:r>
              <a:rPr lang="it-IT" sz="4000" b="1" dirty="0" err="1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Eurofound</a:t>
            </a:r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 2016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78771" y="1542575"/>
            <a:ext cx="253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IL MERCATO DEL LAVORO E’ IN STRETTA CONNESSIONE CON I SISTEMI DI WELFARE E LE CONDIZIONI DEL LAVORO STESSO</a:t>
            </a:r>
          </a:p>
        </p:txBody>
      </p:sp>
      <p:sp>
        <p:nvSpPr>
          <p:cNvPr id="23" name="Triangolo 22"/>
          <p:cNvSpPr/>
          <p:nvPr/>
        </p:nvSpPr>
        <p:spPr>
          <a:xfrm rot="5400000">
            <a:off x="3471418" y="2480849"/>
            <a:ext cx="952571" cy="770685"/>
          </a:xfrm>
          <a:prstGeom prst="triangle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18</a:t>
            </a:fld>
            <a:endParaRPr lang="it-IT" dirty="0"/>
          </a:p>
        </p:txBody>
      </p:sp>
      <p:sp>
        <p:nvSpPr>
          <p:cNvPr id="27" name="Cornice 26"/>
          <p:cNvSpPr/>
          <p:nvPr/>
        </p:nvSpPr>
        <p:spPr>
          <a:xfrm>
            <a:off x="4470621" y="1268355"/>
            <a:ext cx="7268727" cy="5453120"/>
          </a:xfrm>
          <a:prstGeom prst="frame">
            <a:avLst>
              <a:gd name="adj1" fmla="val 6304"/>
            </a:avLst>
          </a:prstGeom>
          <a:pattFill prst="ltDnDiag">
            <a:fgClr>
              <a:srgbClr val="43A390"/>
            </a:fgClr>
            <a:bgClr>
              <a:srgbClr val="2F35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002689" y="1712251"/>
            <a:ext cx="624908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00" b="1" dirty="0">
                <a:solidFill>
                  <a:schemeClr val="bg2"/>
                </a:solidFill>
              </a:rPr>
              <a:t>Nel settembre 2016 </a:t>
            </a:r>
            <a:r>
              <a:rPr lang="it-IT" sz="1900" b="1" dirty="0" err="1">
                <a:solidFill>
                  <a:schemeClr val="bg2"/>
                </a:solidFill>
              </a:rPr>
              <a:t>Eurofound</a:t>
            </a:r>
            <a:r>
              <a:rPr lang="it-IT" sz="1900" b="1" dirty="0">
                <a:solidFill>
                  <a:schemeClr val="bg2"/>
                </a:solidFill>
              </a:rPr>
              <a:t> (Fondazione europea per il miglioramento delle condizioni di vita e di lavoro) pubblica un report: “</a:t>
            </a:r>
            <a:r>
              <a:rPr lang="it-IT" sz="1900" b="1" dirty="0" err="1">
                <a:solidFill>
                  <a:schemeClr val="bg2"/>
                </a:solidFill>
              </a:rPr>
              <a:t>Extending</a:t>
            </a:r>
            <a:r>
              <a:rPr lang="it-IT" sz="1900" b="1" dirty="0">
                <a:solidFill>
                  <a:schemeClr val="bg2"/>
                </a:solidFill>
              </a:rPr>
              <a:t> </a:t>
            </a:r>
            <a:r>
              <a:rPr lang="it-IT" sz="1900" b="1" dirty="0" err="1">
                <a:solidFill>
                  <a:schemeClr val="bg2"/>
                </a:solidFill>
              </a:rPr>
              <a:t>working</a:t>
            </a:r>
            <a:r>
              <a:rPr lang="it-IT" sz="1900" b="1" dirty="0">
                <a:solidFill>
                  <a:schemeClr val="bg2"/>
                </a:solidFill>
              </a:rPr>
              <a:t> </a:t>
            </a:r>
            <a:r>
              <a:rPr lang="it-IT" sz="1900" b="1" dirty="0" err="1">
                <a:solidFill>
                  <a:schemeClr val="bg2"/>
                </a:solidFill>
              </a:rPr>
              <a:t>lives</a:t>
            </a:r>
            <a:r>
              <a:rPr lang="it-IT" sz="1900" b="1" dirty="0">
                <a:solidFill>
                  <a:schemeClr val="bg2"/>
                </a:solidFill>
              </a:rPr>
              <a:t> </a:t>
            </a:r>
            <a:r>
              <a:rPr lang="it-IT" sz="1900" b="1" dirty="0" err="1">
                <a:solidFill>
                  <a:schemeClr val="bg2"/>
                </a:solidFill>
              </a:rPr>
              <a:t>through</a:t>
            </a:r>
            <a:r>
              <a:rPr lang="it-IT" sz="1900" b="1" dirty="0">
                <a:solidFill>
                  <a:schemeClr val="bg2"/>
                </a:solidFill>
              </a:rPr>
              <a:t> </a:t>
            </a:r>
            <a:r>
              <a:rPr lang="it-IT" sz="1900" b="1" dirty="0" err="1">
                <a:solidFill>
                  <a:schemeClr val="bg2"/>
                </a:solidFill>
              </a:rPr>
              <a:t>flexible</a:t>
            </a:r>
            <a:r>
              <a:rPr lang="it-IT" sz="1900" b="1" dirty="0">
                <a:solidFill>
                  <a:schemeClr val="bg2"/>
                </a:solidFill>
              </a:rPr>
              <a:t> </a:t>
            </a:r>
            <a:r>
              <a:rPr lang="it-IT" sz="1900" b="1" dirty="0" err="1">
                <a:solidFill>
                  <a:schemeClr val="bg2"/>
                </a:solidFill>
              </a:rPr>
              <a:t>retirement</a:t>
            </a:r>
            <a:r>
              <a:rPr lang="it-IT" sz="1900" b="1" dirty="0">
                <a:solidFill>
                  <a:schemeClr val="bg2"/>
                </a:solidFill>
              </a:rPr>
              <a:t> </a:t>
            </a:r>
            <a:r>
              <a:rPr lang="it-IT" sz="1900" b="1" dirty="0" err="1">
                <a:solidFill>
                  <a:schemeClr val="bg2"/>
                </a:solidFill>
              </a:rPr>
              <a:t>scheme</a:t>
            </a:r>
            <a:r>
              <a:rPr lang="it-IT" sz="1900" b="1" dirty="0">
                <a:solidFill>
                  <a:schemeClr val="bg2"/>
                </a:solidFill>
              </a:rPr>
              <a:t>” che individua due modelli di flessibilità:</a:t>
            </a:r>
          </a:p>
          <a:p>
            <a:endParaRPr lang="it-IT" sz="1900" b="1" dirty="0">
              <a:solidFill>
                <a:schemeClr val="bg2"/>
              </a:solidFill>
            </a:endParaRPr>
          </a:p>
          <a:p>
            <a:r>
              <a:rPr lang="it-IT" sz="1900" b="1" dirty="0">
                <a:solidFill>
                  <a:schemeClr val="bg2"/>
                </a:solidFill>
              </a:rPr>
              <a:t>1 Rendere più semplice la possibilità di continuare a lavorare oltre l’età della pensione;</a:t>
            </a:r>
          </a:p>
          <a:p>
            <a:r>
              <a:rPr lang="it-IT" sz="1900" b="1" dirty="0">
                <a:solidFill>
                  <a:schemeClr val="bg2"/>
                </a:solidFill>
              </a:rPr>
              <a:t>2 Combinare il lavoro part time con la pensione part time;</a:t>
            </a:r>
          </a:p>
          <a:p>
            <a:endParaRPr lang="it-IT" sz="1900" b="1" dirty="0">
              <a:solidFill>
                <a:schemeClr val="bg2"/>
              </a:solidFill>
            </a:endParaRPr>
          </a:p>
          <a:p>
            <a:r>
              <a:rPr lang="it-IT" sz="1900" b="1" dirty="0">
                <a:solidFill>
                  <a:schemeClr val="bg2"/>
                </a:solidFill>
              </a:rPr>
              <a:t>OBIETTIVO: garantire un adeguato trasferimento di </a:t>
            </a:r>
            <a:r>
              <a:rPr lang="it-IT" sz="1900" b="1" dirty="0" err="1">
                <a:solidFill>
                  <a:schemeClr val="bg2"/>
                </a:solidFill>
              </a:rPr>
              <a:t>know</a:t>
            </a:r>
            <a:r>
              <a:rPr lang="it-IT" sz="1900" b="1" dirty="0">
                <a:solidFill>
                  <a:schemeClr val="bg2"/>
                </a:solidFill>
              </a:rPr>
              <a:t> out tra generazioni di lavoratori</a:t>
            </a:r>
          </a:p>
          <a:p>
            <a:endParaRPr lang="it-IT" sz="1900" b="1" dirty="0">
              <a:solidFill>
                <a:schemeClr val="bg2"/>
              </a:solidFill>
            </a:endParaRPr>
          </a:p>
          <a:p>
            <a:r>
              <a:rPr lang="it-IT" sz="1900" b="1" dirty="0">
                <a:solidFill>
                  <a:schemeClr val="bg2"/>
                </a:solidFill>
              </a:rPr>
              <a:t>CONDIZIONE: avere luoghi di lavoro vivibili, e situazioni logistiche, organizzative e contrattuali che ne favoriscano la permanenza.</a:t>
            </a:r>
          </a:p>
        </p:txBody>
      </p:sp>
      <p:pic>
        <p:nvPicPr>
          <p:cNvPr id="11" name="Immagine 10" descr="Innovazion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4" y="4370843"/>
            <a:ext cx="3032323" cy="194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Risultati immagini per run png"/>
          <p:cNvPicPr>
            <a:picLocks noChangeAspect="1" noChangeArrowheads="1"/>
          </p:cNvPicPr>
          <p:nvPr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065" y="2419814"/>
            <a:ext cx="3707922" cy="370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isultati immagini per run png"/>
          <p:cNvPicPr>
            <a:picLocks noChangeAspect="1" noChangeArrowheads="1"/>
          </p:cNvPicPr>
          <p:nvPr/>
        </p:nvPicPr>
        <p:blipFill>
          <a:blip r:embed="rId2" cstate="print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371" y="2426509"/>
            <a:ext cx="3707922" cy="370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38861" y="502665"/>
            <a:ext cx="11553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L’ESPERIENZA in </a:t>
            </a:r>
            <a:r>
              <a:rPr lang="it-IT" sz="3600" b="1" dirty="0" err="1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Sarrainen</a:t>
            </a:r>
            <a:r>
              <a:rPr lang="it-IT" sz="36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 – Tampere (FIN)</a:t>
            </a:r>
          </a:p>
        </p:txBody>
      </p:sp>
      <p:cxnSp>
        <p:nvCxnSpPr>
          <p:cNvPr id="3" name="Connettore diritto 2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Risultati immagini per run png"/>
          <p:cNvPicPr>
            <a:picLocks noChangeAspect="1" noChangeArrowheads="1"/>
          </p:cNvPicPr>
          <p:nvPr/>
        </p:nvPicPr>
        <p:blipFill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04" y="2419814"/>
            <a:ext cx="3707922" cy="370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entagono 19"/>
          <p:cNvSpPr/>
          <p:nvPr/>
        </p:nvSpPr>
        <p:spPr>
          <a:xfrm>
            <a:off x="14844" y="1643228"/>
            <a:ext cx="638861" cy="504000"/>
          </a:xfrm>
          <a:prstGeom prst="homePlate">
            <a:avLst/>
          </a:prstGeom>
          <a:solidFill>
            <a:srgbClr val="42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19</a:t>
            </a:fld>
            <a:endParaRPr lang="it-IT" dirty="0"/>
          </a:p>
        </p:txBody>
      </p:sp>
      <p:sp>
        <p:nvSpPr>
          <p:cNvPr id="28" name="Rettangolo 27"/>
          <p:cNvSpPr/>
          <p:nvPr/>
        </p:nvSpPr>
        <p:spPr>
          <a:xfrm>
            <a:off x="653705" y="1358518"/>
            <a:ext cx="11553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Azioni concrete attivate</a:t>
            </a:r>
          </a:p>
        </p:txBody>
      </p:sp>
      <p:sp>
        <p:nvSpPr>
          <p:cNvPr id="29" name="Pentagono 28"/>
          <p:cNvSpPr/>
          <p:nvPr/>
        </p:nvSpPr>
        <p:spPr>
          <a:xfrm>
            <a:off x="14844" y="4839444"/>
            <a:ext cx="638861" cy="504000"/>
          </a:xfrm>
          <a:prstGeom prst="homePlate">
            <a:avLst/>
          </a:prstGeom>
          <a:solidFill>
            <a:srgbClr val="42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1069383" y="1967881"/>
            <a:ext cx="105934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rgbClr val="FFFFFF"/>
                </a:solidFill>
              </a:rPr>
              <a:t>Il contratto di lavoro nazionale </a:t>
            </a:r>
            <a:r>
              <a:rPr lang="it-IT" sz="2200" dirty="0" err="1">
                <a:solidFill>
                  <a:srgbClr val="FFFFFF"/>
                </a:solidFill>
              </a:rPr>
              <a:t>rpevede</a:t>
            </a:r>
            <a:r>
              <a:rPr lang="it-IT" sz="2200" dirty="0">
                <a:solidFill>
                  <a:srgbClr val="FFFFFF"/>
                </a:solidFill>
              </a:rPr>
              <a:t> che: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200" dirty="0">
                <a:solidFill>
                  <a:srgbClr val="FFFFFF"/>
                </a:solidFill>
              </a:rPr>
              <a:t>Oltre i 50 anni si possa rifiutare il lavoro notturno;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200" dirty="0">
                <a:solidFill>
                  <a:srgbClr val="FFFFFF"/>
                </a:solidFill>
              </a:rPr>
              <a:t>L’azienda paghi 100 euro anno per trattamenti fisioterapici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200" dirty="0">
                <a:solidFill>
                  <a:srgbClr val="FFFFFF"/>
                </a:solidFill>
              </a:rPr>
              <a:t>Oltre i 68 anni si può continuare a lavorare se azienda e lavoratore sono d’accordo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200" dirty="0">
                <a:solidFill>
                  <a:srgbClr val="FFFFFF"/>
                </a:solidFill>
              </a:rPr>
              <a:t>La normativa finlandese permette di svolgere periodi di malattia attraverso se possibile, mansioni compatibili.</a:t>
            </a:r>
          </a:p>
          <a:p>
            <a:endParaRPr lang="it-IT" sz="2200" dirty="0">
              <a:solidFill>
                <a:srgbClr val="FFFFFF"/>
              </a:solidFill>
            </a:endParaRPr>
          </a:p>
          <a:p>
            <a:r>
              <a:rPr lang="it-IT" sz="2200" dirty="0" err="1">
                <a:solidFill>
                  <a:srgbClr val="FFFFFF"/>
                </a:solidFill>
              </a:rPr>
              <a:t>Sarrainen</a:t>
            </a:r>
            <a:r>
              <a:rPr lang="it-IT" sz="2200" dirty="0">
                <a:solidFill>
                  <a:srgbClr val="FFFFFF"/>
                </a:solidFill>
              </a:rPr>
              <a:t> (azienda di produzione di cibi precotti) aggiunge;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200" dirty="0">
                <a:solidFill>
                  <a:srgbClr val="FFFFFF"/>
                </a:solidFill>
              </a:rPr>
              <a:t>Possibilità di trasformare le due settimane pagate aggiuntive in estate (vedi la nostra 14^) in 15 giorni ulteriori di vacanza.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200" dirty="0">
                <a:solidFill>
                  <a:srgbClr val="FFFFFF"/>
                </a:solidFill>
              </a:rPr>
              <a:t>Possibilità di trasformare il bonus di anzianità in altre 2 settimane di ferie;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200" dirty="0">
                <a:solidFill>
                  <a:srgbClr val="FFFFFF"/>
                </a:solidFill>
              </a:rPr>
              <a:t>I lavoratori senior ogni due ore devono cambiare mansione in fabbrica, mantenendo però il salario della mansione più faticosa;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200" dirty="0">
                <a:solidFill>
                  <a:srgbClr val="FFFFFF"/>
                </a:solidFill>
              </a:rPr>
              <a:t>Attivare per i lavoratori oltre i 61 anni la possibilità di  svolgere part time lavoro-pensione</a:t>
            </a:r>
          </a:p>
        </p:txBody>
      </p:sp>
    </p:spTree>
    <p:extLst>
      <p:ext uri="{BB962C8B-B14F-4D97-AF65-F5344CB8AC3E}">
        <p14:creationId xmlns:p14="http://schemas.microsoft.com/office/powerpoint/2010/main" val="383034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147481" y="5753510"/>
            <a:ext cx="251992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dirty="0">
                <a:solidFill>
                  <a:schemeClr val="bg1">
                    <a:lumMod val="75000"/>
                  </a:schemeClr>
                </a:solidFill>
                <a:latin typeface="Futura Lt BT Light" charset="0"/>
                <a:ea typeface="Futura Lt BT Light" charset="0"/>
                <a:cs typeface="Futura Lt BT Light" charset="0"/>
              </a:rPr>
              <a:t>I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5A0F2A51-33DB-BF4F-B6B1-90A2875B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PREMESSA</a:t>
            </a:r>
            <a:endParaRPr lang="it-IT" sz="3200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9FE3EA89-27B9-4740-B293-D59030CB1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lnSpc>
                <a:spcPct val="120000"/>
              </a:lnSpc>
              <a:buNone/>
            </a:pPr>
            <a:r>
              <a:rPr lang="it-IT" sz="2800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Il </a:t>
            </a:r>
            <a:r>
              <a:rPr lang="it-IT" sz="2800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progetto</a:t>
            </a:r>
            <a:r>
              <a:rPr lang="it-IT" sz="2800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 di riferimento è stato concepito e sviluppato per iniziativa dell’</a:t>
            </a:r>
            <a:r>
              <a:rPr lang="it-IT" sz="28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ISRE – Istituto Superiore Internazionale Salesiano di Ricerca Educativa, </a:t>
            </a:r>
            <a:r>
              <a:rPr lang="it-IT" sz="2800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con sede a Venezia.</a:t>
            </a:r>
            <a:endParaRPr lang="it-IT" sz="2800" dirty="0">
              <a:solidFill>
                <a:schemeClr val="bg1"/>
              </a:solidFill>
              <a:latin typeface="Futura Lt BT Light" charset="0"/>
              <a:ea typeface="Futura Lt BT Light" charset="0"/>
              <a:cs typeface="Futura Lt BT Light" charset="0"/>
            </a:endParaRPr>
          </a:p>
          <a:p>
            <a:pPr indent="0">
              <a:lnSpc>
                <a:spcPct val="120000"/>
              </a:lnSpc>
              <a:buNone/>
            </a:pPr>
            <a:r>
              <a:rPr lang="it-IT" sz="3200" dirty="0">
                <a:solidFill>
                  <a:schemeClr val="bg1"/>
                </a:solidFill>
                <a:latin typeface="Futura Medium" panose="020B0602020204020303" pitchFamily="34" charset="-79"/>
                <a:ea typeface="Futura Lt BT Light" charset="0"/>
                <a:cs typeface="Futura Medium" panose="020B0602020204020303" pitchFamily="34" charset="-79"/>
              </a:rPr>
              <a:t>Il progetto ha avuto una durata complessiva di </a:t>
            </a:r>
            <a:r>
              <a:rPr lang="it-IT" sz="3200" dirty="0">
                <a:solidFill>
                  <a:schemeClr val="bg1"/>
                </a:solidFill>
                <a:latin typeface="Futura Medium" panose="020B0602020204020303" pitchFamily="34" charset="-79"/>
                <a:ea typeface="Futura Md BT" charset="0"/>
                <a:cs typeface="Futura Medium" panose="020B0602020204020303" pitchFamily="34" charset="-79"/>
              </a:rPr>
              <a:t>15 mesi</a:t>
            </a:r>
            <a:r>
              <a:rPr lang="it-IT" sz="3200" dirty="0">
                <a:solidFill>
                  <a:schemeClr val="bg1"/>
                </a:solidFill>
                <a:latin typeface="Futura Medium" panose="020B0602020204020303" pitchFamily="34" charset="-79"/>
                <a:ea typeface="Futura Lt BT Light" charset="0"/>
                <a:cs typeface="Futura Medium" panose="020B0602020204020303" pitchFamily="34" charset="-79"/>
              </a:rPr>
              <a:t>. Le attività si sono concluse nel mese di marzo 2018</a:t>
            </a:r>
          </a:p>
          <a:p>
            <a:pPr>
              <a:lnSpc>
                <a:spcPct val="120000"/>
              </a:lnSpc>
            </a:pPr>
            <a:endParaRPr lang="it-IT" sz="2800" b="1" dirty="0">
              <a:solidFill>
                <a:schemeClr val="bg1"/>
              </a:solidFill>
              <a:latin typeface="Futura Md BT" charset="0"/>
              <a:ea typeface="Futura Md BT" charset="0"/>
              <a:cs typeface="Futura Md BT" charset="0"/>
            </a:endParaRPr>
          </a:p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2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353221" y="25401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818" y="455951"/>
            <a:ext cx="842494" cy="100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62CD244-5EC9-A84C-B87B-C83A233E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RISULTATI: 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799C800-7EFF-1447-B4D5-2F6EB552B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600" dirty="0">
                <a:solidFill>
                  <a:srgbClr val="FFFFFF"/>
                </a:solidFill>
              </a:rPr>
              <a:t>Dei 250 lavoratori over 55, il 73% ha partecipato a queste misure;</a:t>
            </a:r>
          </a:p>
          <a:p>
            <a:endParaRPr lang="it-IT" sz="2600" dirty="0">
              <a:solidFill>
                <a:srgbClr val="FFFFFF"/>
              </a:solidFill>
            </a:endParaRPr>
          </a:p>
          <a:p>
            <a:r>
              <a:rPr lang="it-IT" sz="2600" dirty="0">
                <a:solidFill>
                  <a:srgbClr val="FFFFFF"/>
                </a:solidFill>
              </a:rPr>
              <a:t>Nel 2000 in pensione  a 60 anni di media , nel 2017 a 63 </a:t>
            </a:r>
            <a:r>
              <a:rPr lang="it-IT" sz="2600">
                <a:solidFill>
                  <a:srgbClr val="FFFFFF"/>
                </a:solidFill>
              </a:rPr>
              <a:t>e mezzo.</a:t>
            </a:r>
            <a:endParaRPr lang="it-IT" sz="2600" dirty="0">
              <a:solidFill>
                <a:srgbClr val="FFFFFF"/>
              </a:solidFill>
            </a:endParaRPr>
          </a:p>
          <a:p>
            <a:endParaRPr lang="it-IT" sz="2600" dirty="0">
              <a:solidFill>
                <a:srgbClr val="FFFFFF"/>
              </a:solidFill>
            </a:endParaRPr>
          </a:p>
          <a:p>
            <a:endParaRPr lang="it-IT" sz="26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3B73CF7-4243-D543-B2EA-389940B2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698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E83F813-2763-9F4A-A20A-0402210B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L’iniziativa regionale di riferimento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FD1D64-A2C0-2845-A62E-021B2AC17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140" y="1735810"/>
            <a:ext cx="9720001" cy="4441153"/>
          </a:xfrm>
        </p:spPr>
        <p:txBody>
          <a:bodyPr>
            <a:normAutofit fontScale="92500" lnSpcReduction="20000"/>
          </a:bodyPr>
          <a:lstStyle/>
          <a:p>
            <a:r>
              <a:rPr lang="it-IT" dirty="0">
                <a:solidFill>
                  <a:schemeClr val="bg1"/>
                </a:solidFill>
              </a:rPr>
              <a:t>la Regione Veneto (con la DGR 1285) ha voluto  individuare modelli e strumenti che che favoriscano il capitale di conoscenze e competenze rappresentato dai lavoratori </a:t>
            </a:r>
            <a:r>
              <a:rPr lang="it-IT" dirty="0" err="1">
                <a:solidFill>
                  <a:schemeClr val="bg1"/>
                </a:solidFill>
              </a:rPr>
              <a:t>aged</a:t>
            </a:r>
            <a:r>
              <a:rPr lang="it-IT" dirty="0">
                <a:solidFill>
                  <a:schemeClr val="bg1"/>
                </a:solidFill>
              </a:rPr>
              <a:t>, favorendo al contempo il necessario passaggio generazionale con l'inserimento di nuove risorse umane. </a:t>
            </a:r>
          </a:p>
          <a:p>
            <a:pPr indent="0">
              <a:buNone/>
            </a:pPr>
            <a:r>
              <a:rPr lang="it-IT" dirty="0">
                <a:solidFill>
                  <a:schemeClr val="bg1"/>
                </a:solidFill>
              </a:rPr>
              <a:t>La Direttiva ha individuato in particolare, all'interno della «Tipologia 1 -  “trasformazioni organizzative”, degli orientamenti operativi che, in fase di definizione dei fabbisogni formativi aziendali, sono stati  proposti alle aziende. </a:t>
            </a:r>
          </a:p>
          <a:p>
            <a:r>
              <a:rPr lang="it-IT" dirty="0">
                <a:solidFill>
                  <a:schemeClr val="bg1"/>
                </a:solidFill>
              </a:rPr>
              <a:t>Il confronto tra le proposte metodologiche della Regione e le realtà aziendali è stato estremamente interessante e ci ha permesso di definire </a:t>
            </a:r>
            <a:r>
              <a:rPr lang="it-IT" u="sng" dirty="0">
                <a:solidFill>
                  <a:schemeClr val="bg1"/>
                </a:solidFill>
              </a:rPr>
              <a:t>tre aree di intervento</a:t>
            </a:r>
            <a:r>
              <a:rPr lang="it-IT" dirty="0">
                <a:solidFill>
                  <a:schemeClr val="bg1"/>
                </a:solidFill>
              </a:rPr>
              <a:t>, individuando per ciascuna di esse gli interventi formativi più opportuni, congruenti attività di accompagnamento e un prodotto finale utilizzabile anche in futuro.</a:t>
            </a:r>
          </a:p>
          <a:p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050C598-62E0-D64D-BE63-5D6FC282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3</a:t>
            </a:fld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C8BEC5A-D77D-C946-A923-CF841A176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898" y="232816"/>
            <a:ext cx="842494" cy="100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6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1" y="502665"/>
            <a:ext cx="7015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AREE DELLA RICERCA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30855" t="15320" r="9952"/>
          <a:stretch/>
        </p:blipFill>
        <p:spPr>
          <a:xfrm>
            <a:off x="3262539" y="2667237"/>
            <a:ext cx="5418162" cy="423700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833381" y="4785741"/>
            <a:ext cx="486696" cy="582672"/>
          </a:xfrm>
          <a:prstGeom prst="rect">
            <a:avLst/>
          </a:prstGeom>
          <a:solidFill>
            <a:srgbClr val="2F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>
            <a:spLocks noChangeAspect="1"/>
          </p:cNvSpPr>
          <p:nvPr/>
        </p:nvSpPr>
        <p:spPr>
          <a:xfrm>
            <a:off x="3666686" y="3779591"/>
            <a:ext cx="1080000" cy="1080000"/>
          </a:xfrm>
          <a:prstGeom prst="ellipse">
            <a:avLst/>
          </a:prstGeom>
          <a:solidFill>
            <a:srgbClr val="42A38F"/>
          </a:solidFill>
          <a:ln>
            <a:solidFill>
              <a:srgbClr val="2F3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latin typeface="Futura Md BT" charset="0"/>
                <a:ea typeface="Futura Md BT" charset="0"/>
                <a:cs typeface="Futura Md BT" charset="0"/>
              </a:rPr>
              <a:t>1</a:t>
            </a:r>
          </a:p>
        </p:txBody>
      </p:sp>
      <p:sp>
        <p:nvSpPr>
          <p:cNvPr id="11" name="Ovale 10"/>
          <p:cNvSpPr>
            <a:spLocks noChangeAspect="1"/>
          </p:cNvSpPr>
          <p:nvPr/>
        </p:nvSpPr>
        <p:spPr>
          <a:xfrm>
            <a:off x="4695296" y="2646615"/>
            <a:ext cx="1080000" cy="1080000"/>
          </a:xfrm>
          <a:prstGeom prst="ellipse">
            <a:avLst/>
          </a:prstGeom>
          <a:solidFill>
            <a:srgbClr val="42A38F"/>
          </a:solidFill>
          <a:ln>
            <a:solidFill>
              <a:srgbClr val="2F3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dirty="0">
              <a:latin typeface="Futura Md BT" charset="0"/>
              <a:ea typeface="Futura Md BT" charset="0"/>
              <a:cs typeface="Futura Md BT" charset="0"/>
            </a:endParaRPr>
          </a:p>
        </p:txBody>
      </p:sp>
      <p:sp>
        <p:nvSpPr>
          <p:cNvPr id="12" name="Ovale 11"/>
          <p:cNvSpPr>
            <a:spLocks noChangeAspect="1"/>
          </p:cNvSpPr>
          <p:nvPr/>
        </p:nvSpPr>
        <p:spPr>
          <a:xfrm>
            <a:off x="6354749" y="2699591"/>
            <a:ext cx="1080000" cy="1080000"/>
          </a:xfrm>
          <a:prstGeom prst="ellipse">
            <a:avLst/>
          </a:prstGeom>
          <a:solidFill>
            <a:srgbClr val="42A38F"/>
          </a:solidFill>
          <a:ln>
            <a:solidFill>
              <a:srgbClr val="2F3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latin typeface="Futura Md BT" charset="0"/>
                <a:ea typeface="Futura Md BT" charset="0"/>
                <a:cs typeface="Futura Md BT" charset="0"/>
              </a:rPr>
              <a:t>2</a:t>
            </a:r>
          </a:p>
        </p:txBody>
      </p:sp>
      <p:sp>
        <p:nvSpPr>
          <p:cNvPr id="13" name="Ovale 12"/>
          <p:cNvSpPr>
            <a:spLocks noChangeAspect="1"/>
          </p:cNvSpPr>
          <p:nvPr/>
        </p:nvSpPr>
        <p:spPr>
          <a:xfrm>
            <a:off x="7321839" y="3823835"/>
            <a:ext cx="1080000" cy="1080000"/>
          </a:xfrm>
          <a:prstGeom prst="ellipse">
            <a:avLst/>
          </a:prstGeom>
          <a:solidFill>
            <a:srgbClr val="42A38F"/>
          </a:solidFill>
          <a:ln>
            <a:solidFill>
              <a:srgbClr val="2F3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latin typeface="Futura Md BT" charset="0"/>
                <a:ea typeface="Futura Md BT" charset="0"/>
                <a:cs typeface="Futura Md BT" charset="0"/>
              </a:rPr>
              <a:t>3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36350" y="1532822"/>
            <a:ext cx="337814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200" b="1" dirty="0">
                <a:solidFill>
                  <a:srgbClr val="FFFFFF"/>
                </a:solidFill>
              </a:rPr>
              <a:t>PRIMA ARE</a:t>
            </a:r>
            <a:r>
              <a:rPr lang="it-IT" sz="2200" b="1" dirty="0">
                <a:solidFill>
                  <a:schemeClr val="bg1"/>
                </a:solidFill>
              </a:rPr>
              <a:t>A: </a:t>
            </a:r>
            <a:r>
              <a:rPr lang="it-IT" sz="2200" dirty="0">
                <a:solidFill>
                  <a:schemeClr val="bg1"/>
                </a:solidFill>
              </a:rPr>
              <a:t>è dedicata al tema della </a:t>
            </a:r>
            <a:r>
              <a:rPr lang="it-IT" sz="2200" u="sng" dirty="0">
                <a:solidFill>
                  <a:schemeClr val="bg1"/>
                </a:solidFill>
              </a:rPr>
              <a:t>trasmissione e del riconoscimento delle competenze in ambito aziendale </a:t>
            </a:r>
            <a:r>
              <a:rPr lang="it-IT" sz="2200" dirty="0">
                <a:solidFill>
                  <a:schemeClr val="bg1"/>
                </a:solidFill>
              </a:rPr>
              <a:t>attraverso la creazione di una community aziendale con il compito di diffondere la conoscenza, di condividere le strategie aziendali e di </a:t>
            </a:r>
            <a:r>
              <a:rPr lang="it-IT" sz="2200" u="sng" dirty="0">
                <a:solidFill>
                  <a:schemeClr val="bg1"/>
                </a:solidFill>
              </a:rPr>
              <a:t>trasferire conoscenze tecniche tra i diversi reparti dell'azienda</a:t>
            </a:r>
            <a:r>
              <a:rPr lang="it-IT" sz="2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8676269" y="2955161"/>
            <a:ext cx="28634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chemeClr val="bg1"/>
                </a:solidFill>
              </a:rPr>
              <a:t>TERZA AREA </a:t>
            </a:r>
            <a:r>
              <a:rPr lang="it-IT" sz="2200" dirty="0">
                <a:solidFill>
                  <a:schemeClr val="bg1"/>
                </a:solidFill>
              </a:rPr>
              <a:t>ha invece approfondito </a:t>
            </a:r>
            <a:r>
              <a:rPr lang="it-IT" sz="2200" u="sng" dirty="0">
                <a:solidFill>
                  <a:schemeClr val="bg1"/>
                </a:solidFill>
              </a:rPr>
              <a:t>il tema del </a:t>
            </a:r>
            <a:r>
              <a:rPr lang="it-IT" sz="2200" u="sng" dirty="0" err="1">
                <a:solidFill>
                  <a:schemeClr val="bg1"/>
                </a:solidFill>
              </a:rPr>
              <a:t>mentoring</a:t>
            </a:r>
            <a:r>
              <a:rPr lang="it-IT" sz="2200" u="sng" dirty="0">
                <a:solidFill>
                  <a:schemeClr val="bg1"/>
                </a:solidFill>
              </a:rPr>
              <a:t>, </a:t>
            </a:r>
            <a:r>
              <a:rPr lang="it-IT" sz="2200" dirty="0">
                <a:solidFill>
                  <a:schemeClr val="bg1"/>
                </a:solidFill>
              </a:rPr>
              <a:t>analizzando i fenomeni possibili e calandoli nella realtà aziendale all'interno dei settori contabili e commerciali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746686" y="1530395"/>
            <a:ext cx="68527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chemeClr val="bg1"/>
                </a:solidFill>
              </a:rPr>
              <a:t>SECONDA AREA: </a:t>
            </a:r>
            <a:r>
              <a:rPr lang="it-IT" sz="2200" dirty="0">
                <a:solidFill>
                  <a:schemeClr val="bg1"/>
                </a:solidFill>
              </a:rPr>
              <a:t>affronta il tema delle </a:t>
            </a:r>
            <a:r>
              <a:rPr lang="it-IT" sz="2200" u="sng" dirty="0">
                <a:solidFill>
                  <a:schemeClr val="bg1"/>
                </a:solidFill>
              </a:rPr>
              <a:t>trasformazioni organizzative </a:t>
            </a:r>
            <a:r>
              <a:rPr lang="it-IT" sz="2200" dirty="0">
                <a:solidFill>
                  <a:schemeClr val="bg1"/>
                </a:solidFill>
              </a:rPr>
              <a:t>orientate ad un'ottica di </a:t>
            </a:r>
            <a:r>
              <a:rPr lang="it-IT" sz="2200" dirty="0" err="1">
                <a:solidFill>
                  <a:schemeClr val="bg1"/>
                </a:solidFill>
              </a:rPr>
              <a:t>age</a:t>
            </a:r>
            <a:r>
              <a:rPr lang="it-IT" sz="2200" dirty="0">
                <a:solidFill>
                  <a:schemeClr val="bg1"/>
                </a:solidFill>
              </a:rPr>
              <a:t> management.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7434749" y="6522913"/>
            <a:ext cx="1245952" cy="305958"/>
          </a:xfrm>
          <a:prstGeom prst="rect">
            <a:avLst/>
          </a:prstGeom>
          <a:solidFill>
            <a:srgbClr val="2F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4</a:t>
            </a:fld>
            <a:endParaRPr lang="it-IT" dirty="0"/>
          </a:p>
        </p:txBody>
      </p:sp>
      <p:sp>
        <p:nvSpPr>
          <p:cNvPr id="20" name="Ovale 19"/>
          <p:cNvSpPr>
            <a:spLocks noChangeAspect="1"/>
          </p:cNvSpPr>
          <p:nvPr/>
        </p:nvSpPr>
        <p:spPr>
          <a:xfrm>
            <a:off x="6076724" y="4670660"/>
            <a:ext cx="1080000" cy="1080000"/>
          </a:xfrm>
          <a:prstGeom prst="ellipse">
            <a:avLst/>
          </a:prstGeom>
          <a:solidFill>
            <a:srgbClr val="42A38F"/>
          </a:solidFill>
          <a:ln>
            <a:solidFill>
              <a:srgbClr val="2F3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dirty="0">
              <a:latin typeface="Futura Md BT" charset="0"/>
              <a:ea typeface="Futura Md BT" charset="0"/>
              <a:cs typeface="Futura Md BT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898" y="232816"/>
            <a:ext cx="842494" cy="100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0" y="502665"/>
            <a:ext cx="10820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Il progetto BRIDGE </a:t>
            </a:r>
            <a:r>
              <a:rPr lang="mr-IN" sz="32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–</a:t>
            </a:r>
            <a:r>
              <a:rPr lang="it-IT" sz="32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 </a:t>
            </a:r>
            <a:r>
              <a:rPr lang="it-IT" sz="3200" b="1" i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un ponte fra generazioni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1004354" y="1356373"/>
            <a:ext cx="10030439" cy="209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2200" b="1" dirty="0">
                <a:solidFill>
                  <a:schemeClr val="bg1">
                    <a:lumMod val="75000"/>
                  </a:schemeClr>
                </a:solidFill>
                <a:latin typeface="Futura Lt BT Light" charset="0"/>
                <a:ea typeface="Futura Lt BT Light" charset="0"/>
                <a:cs typeface="Futura Lt BT Light" charset="0"/>
              </a:rPr>
              <a:t>In particolare, nel progetto sono state </a:t>
            </a:r>
            <a:r>
              <a:rPr lang="it-IT" sz="2200" b="1" u="sng" dirty="0">
                <a:solidFill>
                  <a:schemeClr val="bg1">
                    <a:lumMod val="75000"/>
                  </a:schemeClr>
                </a:solidFill>
                <a:latin typeface="Futura Lt BT Light" charset="0"/>
                <a:ea typeface="Futura Lt BT Light" charset="0"/>
                <a:cs typeface="Futura Lt BT Light" charset="0"/>
              </a:rPr>
              <a:t>coinvolte 4 imprese PMI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  <a:latin typeface="Futura Lt BT Light" charset="0"/>
                <a:ea typeface="Futura Lt BT Light" charset="0"/>
                <a:cs typeface="Futura Lt BT Light" charset="0"/>
              </a:rPr>
              <a:t> pilota, ovvero BIOS LINE, NICE, VERTIV e SLIM FUSINA ROLLIN, delle quali sono stati analizzati modelli e e strumenti relativi ai seguenti aspetti:</a:t>
            </a:r>
          </a:p>
          <a:p>
            <a:pPr algn="just">
              <a:lnSpc>
                <a:spcPct val="120000"/>
              </a:lnSpc>
            </a:pPr>
            <a:endParaRPr lang="it-IT" sz="2200" b="1" dirty="0">
              <a:solidFill>
                <a:schemeClr val="bg1">
                  <a:lumMod val="75000"/>
                </a:schemeClr>
              </a:solidFill>
              <a:latin typeface="Futura Lt BT Light" charset="0"/>
              <a:ea typeface="Futura Lt BT Light" charset="0"/>
              <a:cs typeface="Futura Lt BT Light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004354" y="3001918"/>
            <a:ext cx="10030439" cy="36009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Politiche aziendali di </a:t>
            </a:r>
            <a:r>
              <a:rPr lang="it-IT" sz="2400" dirty="0" err="1">
                <a:latin typeface="Futura Lt BT Light" charset="0"/>
                <a:ea typeface="Futura Lt BT Light" charset="0"/>
                <a:cs typeface="Futura Lt BT Light" charset="0"/>
              </a:rPr>
              <a:t>age</a:t>
            </a: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 management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Valore e applicazione della staffetta generazionale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Il ruolo della Academy aziendale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Il ruolo del lavoratore “</a:t>
            </a:r>
            <a:r>
              <a:rPr lang="it-IT" sz="2400" dirty="0" err="1">
                <a:latin typeface="Futura Lt BT Light" charset="0"/>
                <a:ea typeface="Futura Lt BT Light" charset="0"/>
                <a:cs typeface="Futura Lt BT Light" charset="0"/>
              </a:rPr>
              <a:t>aged</a:t>
            </a: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” come formatore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Le tecniche di JOB </a:t>
            </a:r>
            <a:r>
              <a:rPr lang="it-IT" sz="2400" dirty="0" err="1">
                <a:latin typeface="Futura Lt BT Light" charset="0"/>
                <a:ea typeface="Futura Lt BT Light" charset="0"/>
                <a:cs typeface="Futura Lt BT Light" charset="0"/>
              </a:rPr>
              <a:t>Shadowing</a:t>
            </a: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 per l’apprendimento tra generazioni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L’uso della certificazione delle competenze in ambito aziendale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Il </a:t>
            </a:r>
            <a:r>
              <a:rPr lang="it-IT" sz="2400" dirty="0" err="1">
                <a:latin typeface="Futura Lt BT Light" charset="0"/>
                <a:ea typeface="Futura Lt BT Light" charset="0"/>
                <a:cs typeface="Futura Lt BT Light" charset="0"/>
              </a:rPr>
              <a:t>mentoring</a:t>
            </a: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 e il reverse </a:t>
            </a:r>
            <a:r>
              <a:rPr lang="it-IT" sz="2400" dirty="0" err="1">
                <a:latin typeface="Futura Lt BT Light" charset="0"/>
                <a:ea typeface="Futura Lt BT Light" charset="0"/>
                <a:cs typeface="Futura Lt BT Light" charset="0"/>
              </a:rPr>
              <a:t>mentoring</a:t>
            </a:r>
            <a:endParaRPr lang="it-IT" sz="2400" dirty="0">
              <a:latin typeface="Futura Lt BT Light" charset="0"/>
              <a:ea typeface="Futura Lt BT Light" charset="0"/>
              <a:cs typeface="Futura Lt BT Light" charset="0"/>
            </a:endParaRP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Il </a:t>
            </a:r>
            <a:r>
              <a:rPr lang="it-IT" sz="2400" dirty="0" err="1">
                <a:latin typeface="Futura Lt BT Light" charset="0"/>
                <a:ea typeface="Futura Lt BT Light" charset="0"/>
                <a:cs typeface="Futura Lt BT Light" charset="0"/>
              </a:rPr>
              <a:t>coaching</a:t>
            </a: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 e la consulenza individuali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753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1" y="502665"/>
            <a:ext cx="7370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LE FASI DEL PROGETTO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638861" y="1328410"/>
            <a:ext cx="103477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u="sng" dirty="0">
                <a:solidFill>
                  <a:schemeClr val="bg1">
                    <a:lumMod val="75000"/>
                  </a:schemeClr>
                </a:solidFill>
                <a:latin typeface="Futura Lt BT Light" charset="0"/>
                <a:ea typeface="Futura Lt BT Light" charset="0"/>
                <a:cs typeface="Futura Lt BT Light" charset="0"/>
              </a:rPr>
              <a:t>Il progetto si è articolato in </a:t>
            </a:r>
            <a:r>
              <a:rPr lang="it-IT" sz="2200" u="sng" dirty="0">
                <a:solidFill>
                  <a:schemeClr val="bg1">
                    <a:lumMod val="75000"/>
                  </a:schemeClr>
                </a:solidFill>
                <a:latin typeface="Futura Md BT" charset="0"/>
                <a:ea typeface="Futura Md BT" charset="0"/>
                <a:cs typeface="Futura Md BT" charset="0"/>
              </a:rPr>
              <a:t>5 </a:t>
            </a:r>
            <a:r>
              <a:rPr lang="it-IT" sz="2200" u="sng" dirty="0" err="1">
                <a:solidFill>
                  <a:schemeClr val="bg1">
                    <a:lumMod val="75000"/>
                  </a:schemeClr>
                </a:solidFill>
                <a:latin typeface="Futura Md BT" charset="0"/>
                <a:ea typeface="Futura Md BT" charset="0"/>
                <a:cs typeface="Futura Md BT" charset="0"/>
              </a:rPr>
              <a:t>step</a:t>
            </a:r>
            <a:r>
              <a:rPr lang="it-IT" sz="2200" u="sng" dirty="0">
                <a:solidFill>
                  <a:schemeClr val="bg1">
                    <a:lumMod val="75000"/>
                  </a:schemeClr>
                </a:solidFill>
                <a:latin typeface="Futura Md BT" charset="0"/>
                <a:ea typeface="Futura Md BT" charset="0"/>
                <a:cs typeface="Futura Md BT" charset="0"/>
              </a:rPr>
              <a:t> fondamentali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  <a:latin typeface="Futura Lt BT Light" charset="0"/>
                <a:ea typeface="Futura Lt BT Light" charset="0"/>
                <a:cs typeface="Futura Lt BT Light" charset="0"/>
              </a:rPr>
              <a:t>, che hanno coniugato attività di analisi e di ricerca ad alcune attività formative e pratiche.</a:t>
            </a:r>
          </a:p>
          <a:p>
            <a:r>
              <a:rPr lang="it-IT" sz="2200" u="sng" dirty="0">
                <a:solidFill>
                  <a:schemeClr val="bg1">
                    <a:lumMod val="75000"/>
                  </a:schemeClr>
                </a:solidFill>
                <a:latin typeface="Futura Lt BT Light" charset="0"/>
                <a:ea typeface="Futura Lt BT Light" charset="0"/>
                <a:cs typeface="Futura Lt BT Light" charset="0"/>
              </a:rPr>
              <a:t>Sono state coinvolte complessivamente 30 aziende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845268" y="4878103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Futura Md BT" charset="0"/>
                <a:ea typeface="Futura Md BT" charset="0"/>
                <a:cs typeface="Futura Md BT" charset="0"/>
              </a:rPr>
              <a:t>Analisi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255967" y="4878103"/>
            <a:ext cx="208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Futura Md BT" charset="0"/>
                <a:ea typeface="Futura Md BT" charset="0"/>
                <a:cs typeface="Futura Md BT" charset="0"/>
              </a:rPr>
              <a:t>Ricerca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336548" y="4879526"/>
            <a:ext cx="176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Futura Md BT" charset="0"/>
                <a:ea typeface="Futura Md BT" charset="0"/>
                <a:cs typeface="Futura Md BT" charset="0"/>
              </a:rPr>
              <a:t>Azione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898727" y="4878103"/>
            <a:ext cx="212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chemeClr val="bg1">
                    <a:lumMod val="85000"/>
                  </a:schemeClr>
                </a:solidFill>
                <a:latin typeface="Futura Md BT" charset="0"/>
                <a:ea typeface="Futura Md BT" charset="0"/>
                <a:cs typeface="Futura Md BT" charset="0"/>
              </a:rPr>
              <a:t>Valorizzazione</a:t>
            </a:r>
            <a:endParaRPr lang="it-IT" b="1" dirty="0">
              <a:solidFill>
                <a:schemeClr val="bg1">
                  <a:lumMod val="85000"/>
                </a:schemeClr>
              </a:solidFill>
              <a:latin typeface="Futura Md BT" charset="0"/>
              <a:ea typeface="Futura Md BT" charset="0"/>
              <a:cs typeface="Futura Md BT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9001956" y="4878103"/>
            <a:ext cx="223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43A390"/>
                </a:solidFill>
                <a:latin typeface="Futura Md BT" charset="0"/>
                <a:ea typeface="Futura Md BT" charset="0"/>
                <a:cs typeface="Futura Md BT" charset="0"/>
              </a:rPr>
              <a:t>Comunicazione</a:t>
            </a:r>
          </a:p>
        </p:txBody>
      </p:sp>
      <p:grpSp>
        <p:nvGrpSpPr>
          <p:cNvPr id="20" name="Gruppo 19"/>
          <p:cNvGrpSpPr/>
          <p:nvPr/>
        </p:nvGrpSpPr>
        <p:grpSpPr>
          <a:xfrm>
            <a:off x="2264050" y="2524228"/>
            <a:ext cx="914400" cy="914400"/>
            <a:chOff x="7385316" y="1676544"/>
            <a:chExt cx="914400" cy="914400"/>
          </a:xfrm>
        </p:grpSpPr>
        <p:grpSp>
          <p:nvGrpSpPr>
            <p:cNvPr id="17" name="Gruppo 16"/>
            <p:cNvGrpSpPr/>
            <p:nvPr/>
          </p:nvGrpSpPr>
          <p:grpSpPr>
            <a:xfrm rot="8091465">
              <a:off x="7385316" y="1676544"/>
              <a:ext cx="914400" cy="914400"/>
              <a:chOff x="7297390" y="850232"/>
              <a:chExt cx="914400" cy="914400"/>
            </a:xfrm>
          </p:grpSpPr>
          <p:sp>
            <p:nvSpPr>
              <p:cNvPr id="15" name="Goccia 14"/>
              <p:cNvSpPr/>
              <p:nvPr/>
            </p:nvSpPr>
            <p:spPr>
              <a:xfrm>
                <a:off x="7297390" y="850232"/>
                <a:ext cx="914400" cy="914400"/>
              </a:xfrm>
              <a:prstGeom prst="teardrop">
                <a:avLst/>
              </a:prstGeom>
              <a:solidFill>
                <a:srgbClr val="232830"/>
              </a:solidFill>
              <a:ln>
                <a:solidFill>
                  <a:srgbClr val="2328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Ovale 15"/>
              <p:cNvSpPr>
                <a:spLocks noChangeAspect="1"/>
              </p:cNvSpPr>
              <p:nvPr/>
            </p:nvSpPr>
            <p:spPr>
              <a:xfrm>
                <a:off x="7385316" y="920544"/>
                <a:ext cx="756000" cy="756000"/>
              </a:xfrm>
              <a:prstGeom prst="ellipse">
                <a:avLst/>
              </a:prstGeom>
              <a:solidFill>
                <a:srgbClr val="2F3540"/>
              </a:solidFill>
              <a:ln>
                <a:solidFill>
                  <a:srgbClr val="2F35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9" name="CasellaDiTesto 18"/>
            <p:cNvSpPr txBox="1"/>
            <p:nvPr/>
          </p:nvSpPr>
          <p:spPr>
            <a:xfrm>
              <a:off x="7459353" y="1895217"/>
              <a:ext cx="79865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b="1" dirty="0">
                  <a:solidFill>
                    <a:srgbClr val="979AA0"/>
                  </a:solidFill>
                  <a:latin typeface="Futura Md BT" charset="0"/>
                  <a:ea typeface="Futura Md BT" charset="0"/>
                  <a:cs typeface="Futura Md BT" charset="0"/>
                </a:rPr>
                <a:t>01</a:t>
              </a: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4029500" y="2524228"/>
            <a:ext cx="914400" cy="914400"/>
            <a:chOff x="7385316" y="1676544"/>
            <a:chExt cx="914400" cy="914400"/>
          </a:xfrm>
        </p:grpSpPr>
        <p:grpSp>
          <p:nvGrpSpPr>
            <p:cNvPr id="22" name="Gruppo 21"/>
            <p:cNvGrpSpPr/>
            <p:nvPr/>
          </p:nvGrpSpPr>
          <p:grpSpPr>
            <a:xfrm rot="8091465">
              <a:off x="7385316" y="1676544"/>
              <a:ext cx="914400" cy="914400"/>
              <a:chOff x="7297390" y="850232"/>
              <a:chExt cx="914400" cy="914400"/>
            </a:xfrm>
          </p:grpSpPr>
          <p:sp>
            <p:nvSpPr>
              <p:cNvPr id="25" name="Goccia 24"/>
              <p:cNvSpPr/>
              <p:nvPr/>
            </p:nvSpPr>
            <p:spPr>
              <a:xfrm>
                <a:off x="7297390" y="850232"/>
                <a:ext cx="914400" cy="914400"/>
              </a:xfrm>
              <a:prstGeom prst="teardrop">
                <a:avLst/>
              </a:prstGeom>
              <a:solidFill>
                <a:srgbClr val="232830"/>
              </a:solidFill>
              <a:ln>
                <a:solidFill>
                  <a:srgbClr val="2328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Ovale 25"/>
              <p:cNvSpPr>
                <a:spLocks noChangeAspect="1"/>
              </p:cNvSpPr>
              <p:nvPr/>
            </p:nvSpPr>
            <p:spPr>
              <a:xfrm>
                <a:off x="7385316" y="920544"/>
                <a:ext cx="756000" cy="756000"/>
              </a:xfrm>
              <a:prstGeom prst="ellipse">
                <a:avLst/>
              </a:prstGeom>
              <a:solidFill>
                <a:srgbClr val="2F3540"/>
              </a:solidFill>
              <a:ln>
                <a:solidFill>
                  <a:srgbClr val="2F35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4" name="CasellaDiTesto 23"/>
            <p:cNvSpPr txBox="1"/>
            <p:nvPr/>
          </p:nvSpPr>
          <p:spPr>
            <a:xfrm>
              <a:off x="7441678" y="1889386"/>
              <a:ext cx="79865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b="1" dirty="0">
                  <a:solidFill>
                    <a:srgbClr val="979AA0"/>
                  </a:solidFill>
                  <a:latin typeface="Futura Md BT" charset="0"/>
                  <a:ea typeface="Futura Md BT" charset="0"/>
                  <a:cs typeface="Futura Md BT" charset="0"/>
                </a:rPr>
                <a:t>02</a:t>
              </a: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7560400" y="2524228"/>
            <a:ext cx="914400" cy="914400"/>
            <a:chOff x="7385316" y="1676544"/>
            <a:chExt cx="914400" cy="914400"/>
          </a:xfrm>
        </p:grpSpPr>
        <p:grpSp>
          <p:nvGrpSpPr>
            <p:cNvPr id="28" name="Gruppo 27"/>
            <p:cNvGrpSpPr/>
            <p:nvPr/>
          </p:nvGrpSpPr>
          <p:grpSpPr>
            <a:xfrm rot="8091465">
              <a:off x="7385316" y="1676544"/>
              <a:ext cx="914400" cy="914400"/>
              <a:chOff x="7297390" y="850232"/>
              <a:chExt cx="914400" cy="914400"/>
            </a:xfrm>
          </p:grpSpPr>
          <p:sp>
            <p:nvSpPr>
              <p:cNvPr id="31" name="Goccia 30"/>
              <p:cNvSpPr/>
              <p:nvPr/>
            </p:nvSpPr>
            <p:spPr>
              <a:xfrm>
                <a:off x="7297390" y="850232"/>
                <a:ext cx="914400" cy="914400"/>
              </a:xfrm>
              <a:prstGeom prst="teardrop">
                <a:avLst/>
              </a:prstGeom>
              <a:solidFill>
                <a:srgbClr val="232830"/>
              </a:solidFill>
              <a:ln>
                <a:solidFill>
                  <a:srgbClr val="2328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Ovale 31"/>
              <p:cNvSpPr>
                <a:spLocks noChangeAspect="1"/>
              </p:cNvSpPr>
              <p:nvPr/>
            </p:nvSpPr>
            <p:spPr>
              <a:xfrm>
                <a:off x="7385316" y="920544"/>
                <a:ext cx="756000" cy="756000"/>
              </a:xfrm>
              <a:prstGeom prst="ellipse">
                <a:avLst/>
              </a:prstGeom>
              <a:solidFill>
                <a:srgbClr val="2F3540"/>
              </a:solidFill>
              <a:ln>
                <a:solidFill>
                  <a:srgbClr val="2F35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0" name="CasellaDiTesto 29"/>
            <p:cNvSpPr txBox="1"/>
            <p:nvPr/>
          </p:nvSpPr>
          <p:spPr>
            <a:xfrm>
              <a:off x="7406334" y="1895217"/>
              <a:ext cx="84495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b="1" dirty="0">
                  <a:solidFill>
                    <a:srgbClr val="979AA0"/>
                  </a:solidFill>
                  <a:latin typeface="Futura Md BT" charset="0"/>
                  <a:ea typeface="Futura Md BT" charset="0"/>
                  <a:cs typeface="Futura Md BT" charset="0"/>
                </a:rPr>
                <a:t>04</a:t>
              </a:r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5794950" y="2524228"/>
            <a:ext cx="914400" cy="914400"/>
            <a:chOff x="7385316" y="1676544"/>
            <a:chExt cx="914400" cy="914400"/>
          </a:xfrm>
        </p:grpSpPr>
        <p:grpSp>
          <p:nvGrpSpPr>
            <p:cNvPr id="34" name="Gruppo 33"/>
            <p:cNvGrpSpPr/>
            <p:nvPr/>
          </p:nvGrpSpPr>
          <p:grpSpPr>
            <a:xfrm rot="8091465">
              <a:off x="7385316" y="1676544"/>
              <a:ext cx="914400" cy="914400"/>
              <a:chOff x="7297390" y="850232"/>
              <a:chExt cx="914400" cy="914400"/>
            </a:xfrm>
          </p:grpSpPr>
          <p:sp>
            <p:nvSpPr>
              <p:cNvPr id="37" name="Goccia 36"/>
              <p:cNvSpPr/>
              <p:nvPr/>
            </p:nvSpPr>
            <p:spPr>
              <a:xfrm>
                <a:off x="7297390" y="850232"/>
                <a:ext cx="914400" cy="914400"/>
              </a:xfrm>
              <a:prstGeom prst="teardrop">
                <a:avLst/>
              </a:prstGeom>
              <a:solidFill>
                <a:srgbClr val="232830"/>
              </a:solidFill>
              <a:ln>
                <a:solidFill>
                  <a:srgbClr val="2328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Ovale 37"/>
              <p:cNvSpPr>
                <a:spLocks noChangeAspect="1"/>
              </p:cNvSpPr>
              <p:nvPr/>
            </p:nvSpPr>
            <p:spPr>
              <a:xfrm>
                <a:off x="7385316" y="920544"/>
                <a:ext cx="756000" cy="756000"/>
              </a:xfrm>
              <a:prstGeom prst="ellipse">
                <a:avLst/>
              </a:prstGeom>
              <a:solidFill>
                <a:srgbClr val="2F3540"/>
              </a:solidFill>
              <a:ln>
                <a:solidFill>
                  <a:srgbClr val="2F35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6" name="CasellaDiTesto 35"/>
            <p:cNvSpPr txBox="1"/>
            <p:nvPr/>
          </p:nvSpPr>
          <p:spPr>
            <a:xfrm>
              <a:off x="7412432" y="1883555"/>
              <a:ext cx="85652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b="1" dirty="0">
                  <a:solidFill>
                    <a:srgbClr val="979AA0"/>
                  </a:solidFill>
                  <a:latin typeface="Futura Md BT" charset="0"/>
                  <a:ea typeface="Futura Md BT" charset="0"/>
                  <a:cs typeface="Futura Md BT" charset="0"/>
                </a:rPr>
                <a:t>03</a:t>
              </a:r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9316325" y="2524228"/>
            <a:ext cx="914400" cy="914400"/>
            <a:chOff x="7385316" y="1676544"/>
            <a:chExt cx="914400" cy="914400"/>
          </a:xfrm>
        </p:grpSpPr>
        <p:grpSp>
          <p:nvGrpSpPr>
            <p:cNvPr id="40" name="Gruppo 39"/>
            <p:cNvGrpSpPr/>
            <p:nvPr/>
          </p:nvGrpSpPr>
          <p:grpSpPr>
            <a:xfrm rot="8091465">
              <a:off x="7385316" y="1676544"/>
              <a:ext cx="914400" cy="914400"/>
              <a:chOff x="7297390" y="850232"/>
              <a:chExt cx="914400" cy="914400"/>
            </a:xfrm>
          </p:grpSpPr>
          <p:sp>
            <p:nvSpPr>
              <p:cNvPr id="43" name="Goccia 42"/>
              <p:cNvSpPr/>
              <p:nvPr/>
            </p:nvSpPr>
            <p:spPr>
              <a:xfrm>
                <a:off x="7297390" y="850232"/>
                <a:ext cx="914400" cy="914400"/>
              </a:xfrm>
              <a:prstGeom prst="teardrop">
                <a:avLst/>
              </a:prstGeom>
              <a:solidFill>
                <a:srgbClr val="42A28E"/>
              </a:solidFill>
              <a:ln>
                <a:solidFill>
                  <a:srgbClr val="41A3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Ovale 43"/>
              <p:cNvSpPr>
                <a:spLocks noChangeAspect="1"/>
              </p:cNvSpPr>
              <p:nvPr/>
            </p:nvSpPr>
            <p:spPr>
              <a:xfrm>
                <a:off x="7385316" y="920544"/>
                <a:ext cx="756000" cy="756000"/>
              </a:xfrm>
              <a:prstGeom prst="ellipse">
                <a:avLst/>
              </a:prstGeom>
              <a:solidFill>
                <a:srgbClr val="2F3540"/>
              </a:solidFill>
              <a:ln>
                <a:solidFill>
                  <a:srgbClr val="2F35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42" name="CasellaDiTesto 41"/>
            <p:cNvSpPr txBox="1"/>
            <p:nvPr/>
          </p:nvSpPr>
          <p:spPr>
            <a:xfrm>
              <a:off x="7421335" y="1907672"/>
              <a:ext cx="82180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b="1" dirty="0">
                  <a:solidFill>
                    <a:srgbClr val="43A390"/>
                  </a:solidFill>
                  <a:latin typeface="Futura Md BT" charset="0"/>
                  <a:ea typeface="Futura Md BT" charset="0"/>
                  <a:cs typeface="Futura Md BT" charset="0"/>
                </a:rPr>
                <a:t>05</a:t>
              </a:r>
            </a:p>
          </p:txBody>
        </p:sp>
      </p:grpSp>
      <p:grpSp>
        <p:nvGrpSpPr>
          <p:cNvPr id="52" name="Gruppo 51"/>
          <p:cNvGrpSpPr/>
          <p:nvPr/>
        </p:nvGrpSpPr>
        <p:grpSpPr>
          <a:xfrm>
            <a:off x="1838456" y="4195193"/>
            <a:ext cx="8584054" cy="545248"/>
            <a:chOff x="1871069" y="4315512"/>
            <a:chExt cx="8071108" cy="545248"/>
          </a:xfrm>
          <a:solidFill>
            <a:srgbClr val="42A390"/>
          </a:solidFill>
        </p:grpSpPr>
        <p:pic>
          <p:nvPicPr>
            <p:cNvPr id="45" name="Immagine 44"/>
            <p:cNvPicPr>
              <a:picLocks noChangeAspect="1"/>
            </p:cNvPicPr>
            <p:nvPr/>
          </p:nvPicPr>
          <p:blipFill rotWithShape="1">
            <a:blip r:embed="rId2"/>
            <a:srcRect l="8281" t="57706" r="21898" b="34073"/>
            <a:stretch/>
          </p:blipFill>
          <p:spPr>
            <a:xfrm>
              <a:off x="1871069" y="4315512"/>
              <a:ext cx="8071108" cy="545248"/>
            </a:xfrm>
            <a:prstGeom prst="rect">
              <a:avLst/>
            </a:prstGeom>
            <a:grpFill/>
          </p:spPr>
        </p:pic>
        <p:sp>
          <p:nvSpPr>
            <p:cNvPr id="47" name="Rettangolo 46"/>
            <p:cNvSpPr/>
            <p:nvPr/>
          </p:nvSpPr>
          <p:spPr>
            <a:xfrm>
              <a:off x="2480086" y="4352209"/>
              <a:ext cx="432215" cy="128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ettangolo 47"/>
            <p:cNvSpPr/>
            <p:nvPr/>
          </p:nvSpPr>
          <p:spPr>
            <a:xfrm>
              <a:off x="4088323" y="4344278"/>
              <a:ext cx="432215" cy="128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/>
            <p:cNvSpPr/>
            <p:nvPr/>
          </p:nvSpPr>
          <p:spPr>
            <a:xfrm>
              <a:off x="5846623" y="4348169"/>
              <a:ext cx="432215" cy="128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ttangolo 49"/>
            <p:cNvSpPr/>
            <p:nvPr/>
          </p:nvSpPr>
          <p:spPr>
            <a:xfrm>
              <a:off x="7437959" y="4352209"/>
              <a:ext cx="432215" cy="128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54" name="Connettore diritto 53"/>
          <p:cNvCxnSpPr/>
          <p:nvPr/>
        </p:nvCxnSpPr>
        <p:spPr>
          <a:xfrm>
            <a:off x="8009004" y="3637944"/>
            <a:ext cx="0" cy="720000"/>
          </a:xfrm>
          <a:prstGeom prst="line">
            <a:avLst/>
          </a:prstGeom>
          <a:ln w="15875">
            <a:solidFill>
              <a:srgbClr val="232830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/>
          <p:cNvCxnSpPr/>
          <p:nvPr/>
        </p:nvCxnSpPr>
        <p:spPr>
          <a:xfrm>
            <a:off x="6256512" y="3628005"/>
            <a:ext cx="0" cy="720000"/>
          </a:xfrm>
          <a:prstGeom prst="line">
            <a:avLst/>
          </a:prstGeom>
          <a:ln w="15875">
            <a:solidFill>
              <a:srgbClr val="232830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/>
          <p:cNvCxnSpPr/>
          <p:nvPr/>
        </p:nvCxnSpPr>
        <p:spPr>
          <a:xfrm>
            <a:off x="4484247" y="3628005"/>
            <a:ext cx="0" cy="720000"/>
          </a:xfrm>
          <a:prstGeom prst="line">
            <a:avLst/>
          </a:prstGeom>
          <a:ln w="15875">
            <a:solidFill>
              <a:srgbClr val="232830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/>
          <p:cNvCxnSpPr/>
          <p:nvPr/>
        </p:nvCxnSpPr>
        <p:spPr>
          <a:xfrm>
            <a:off x="2711982" y="3628005"/>
            <a:ext cx="0" cy="720000"/>
          </a:xfrm>
          <a:prstGeom prst="line">
            <a:avLst/>
          </a:prstGeom>
          <a:ln w="15875">
            <a:solidFill>
              <a:srgbClr val="232830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tangolo 57"/>
          <p:cNvSpPr/>
          <p:nvPr/>
        </p:nvSpPr>
        <p:spPr>
          <a:xfrm>
            <a:off x="2525488" y="4234007"/>
            <a:ext cx="364761" cy="163168"/>
          </a:xfrm>
          <a:prstGeom prst="rect">
            <a:avLst/>
          </a:prstGeom>
          <a:solidFill>
            <a:srgbClr val="A6A6A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/>
          <p:cNvSpPr/>
          <p:nvPr/>
        </p:nvSpPr>
        <p:spPr>
          <a:xfrm>
            <a:off x="4323885" y="4227271"/>
            <a:ext cx="364761" cy="163168"/>
          </a:xfrm>
          <a:prstGeom prst="rect">
            <a:avLst/>
          </a:prstGeom>
          <a:solidFill>
            <a:srgbClr val="A6A6A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ttangolo 59"/>
          <p:cNvSpPr/>
          <p:nvPr/>
        </p:nvSpPr>
        <p:spPr>
          <a:xfrm>
            <a:off x="6078246" y="4225451"/>
            <a:ext cx="364761" cy="163168"/>
          </a:xfrm>
          <a:prstGeom prst="rect">
            <a:avLst/>
          </a:prstGeom>
          <a:solidFill>
            <a:srgbClr val="A6A6A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Rettangolo 60"/>
          <p:cNvSpPr/>
          <p:nvPr/>
        </p:nvSpPr>
        <p:spPr>
          <a:xfrm>
            <a:off x="7852339" y="4237898"/>
            <a:ext cx="364761" cy="163168"/>
          </a:xfrm>
          <a:prstGeom prst="rect">
            <a:avLst/>
          </a:prstGeom>
          <a:solidFill>
            <a:srgbClr val="A6A6A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1" name="Connettore diritto 70"/>
          <p:cNvCxnSpPr/>
          <p:nvPr/>
        </p:nvCxnSpPr>
        <p:spPr>
          <a:xfrm>
            <a:off x="9773525" y="3612933"/>
            <a:ext cx="0" cy="720000"/>
          </a:xfrm>
          <a:prstGeom prst="line">
            <a:avLst/>
          </a:prstGeom>
          <a:ln w="15875">
            <a:solidFill>
              <a:srgbClr val="42A28E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ttangolo 72"/>
          <p:cNvSpPr/>
          <p:nvPr/>
        </p:nvSpPr>
        <p:spPr>
          <a:xfrm>
            <a:off x="9502810" y="4223959"/>
            <a:ext cx="364761" cy="163168"/>
          </a:xfrm>
          <a:prstGeom prst="rect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4" name="Connettore diritto 73"/>
          <p:cNvCxnSpPr/>
          <p:nvPr/>
        </p:nvCxnSpPr>
        <p:spPr>
          <a:xfrm>
            <a:off x="9770178" y="4212487"/>
            <a:ext cx="0" cy="144000"/>
          </a:xfrm>
          <a:prstGeom prst="line">
            <a:avLst/>
          </a:prstGeom>
          <a:ln w="15875">
            <a:solidFill>
              <a:srgbClr val="2F7364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/>
          <p:cNvSpPr txBox="1"/>
          <p:nvPr/>
        </p:nvSpPr>
        <p:spPr>
          <a:xfrm>
            <a:off x="3381765" y="5392453"/>
            <a:ext cx="1795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Indagine teorica e confronto sul campo con 4 aziende venete</a:t>
            </a:r>
          </a:p>
        </p:txBody>
      </p:sp>
      <p:sp>
        <p:nvSpPr>
          <p:cNvPr id="64" name="CasellaDiTesto 63"/>
          <p:cNvSpPr txBox="1"/>
          <p:nvPr/>
        </p:nvSpPr>
        <p:spPr>
          <a:xfrm>
            <a:off x="5133278" y="5228152"/>
            <a:ext cx="19686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Interventi di formazione metodologica e di accompagnamento a favore di 30 PMI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7221781" y="5228152"/>
            <a:ext cx="1780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Sostegno alle realtà partecipanti e implementazione di strumenti e modelli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8993943" y="5196142"/>
            <a:ext cx="22729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Presentazione e condivisione del percorso di valorizzazione sui temi della ricerca e sulle esperienze più significative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6</a:t>
            </a:fld>
            <a:endParaRPr lang="it-IT" dirty="0"/>
          </a:p>
        </p:txBody>
      </p:sp>
      <p:pic>
        <p:nvPicPr>
          <p:cNvPr id="68" name="Immagine 6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922" y="305840"/>
            <a:ext cx="842494" cy="1000815"/>
          </a:xfrm>
          <a:prstGeom prst="rect">
            <a:avLst/>
          </a:prstGeom>
        </p:spPr>
      </p:pic>
      <p:sp>
        <p:nvSpPr>
          <p:cNvPr id="67" name="CasellaDiTesto 66"/>
          <p:cNvSpPr txBox="1"/>
          <p:nvPr/>
        </p:nvSpPr>
        <p:spPr>
          <a:xfrm>
            <a:off x="914400" y="5297302"/>
            <a:ext cx="2495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Confronto delle </a:t>
            </a:r>
            <a:r>
              <a:rPr lang="it-IT" sz="1400" b="1" i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best </a:t>
            </a:r>
            <a:r>
              <a:rPr lang="it-IT" sz="1400" b="1" i="1" dirty="0" err="1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practices</a:t>
            </a:r>
            <a:r>
              <a:rPr lang="it-IT" sz="1400" b="1" i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, </a:t>
            </a:r>
            <a:r>
              <a:rPr lang="it-IT" sz="14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anche attraverso uno sguardo internazionale e definizione delle problematiche</a:t>
            </a:r>
          </a:p>
        </p:txBody>
      </p:sp>
    </p:spTree>
    <p:extLst>
      <p:ext uri="{BB962C8B-B14F-4D97-AF65-F5344CB8AC3E}">
        <p14:creationId xmlns:p14="http://schemas.microsoft.com/office/powerpoint/2010/main" val="39438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1" y="502665"/>
            <a:ext cx="10992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Le azioni intraprese e qualche numero 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549050" y="1804362"/>
            <a:ext cx="29982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FORMAZIONE: </a:t>
            </a:r>
          </a:p>
          <a:p>
            <a:pPr algn="ctr"/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800 ore di formazione </a:t>
            </a:r>
          </a:p>
          <a:p>
            <a:pPr algn="ctr"/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per 140 persone di cui 50% senior, 40% con ruoli direttivi</a:t>
            </a:r>
          </a:p>
        </p:txBody>
      </p:sp>
      <p:sp>
        <p:nvSpPr>
          <p:cNvPr id="23" name="Triangolo 22"/>
          <p:cNvSpPr/>
          <p:nvPr/>
        </p:nvSpPr>
        <p:spPr>
          <a:xfrm rot="5400000">
            <a:off x="3471418" y="2480849"/>
            <a:ext cx="952571" cy="770685"/>
          </a:xfrm>
          <a:prstGeom prst="triangle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7</a:t>
            </a:fld>
            <a:endParaRPr lang="it-IT" dirty="0"/>
          </a:p>
        </p:txBody>
      </p:sp>
      <p:sp>
        <p:nvSpPr>
          <p:cNvPr id="25" name="Cornice 24"/>
          <p:cNvSpPr/>
          <p:nvPr/>
        </p:nvSpPr>
        <p:spPr>
          <a:xfrm>
            <a:off x="4512667" y="1395217"/>
            <a:ext cx="7118214" cy="4757610"/>
          </a:xfrm>
          <a:prstGeom prst="frame">
            <a:avLst>
              <a:gd name="adj1" fmla="val 6304"/>
            </a:avLst>
          </a:prstGeom>
          <a:pattFill prst="ltDnDiag">
            <a:fgClr>
              <a:srgbClr val="43A390"/>
            </a:fgClr>
            <a:bgClr>
              <a:srgbClr val="2F35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71839" y="1705959"/>
            <a:ext cx="63998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E7E6E6"/>
                </a:solidFill>
              </a:rPr>
              <a:t>TEMI:</a:t>
            </a:r>
          </a:p>
          <a:p>
            <a:r>
              <a:rPr lang="it-IT" sz="2400" b="1" dirty="0">
                <a:solidFill>
                  <a:srgbClr val="E7E6E6"/>
                </a:solidFill>
              </a:rPr>
              <a:t>- Il lavoratore </a:t>
            </a:r>
            <a:r>
              <a:rPr lang="it-IT" sz="2400" b="1" dirty="0" err="1">
                <a:solidFill>
                  <a:srgbClr val="E7E6E6"/>
                </a:solidFill>
              </a:rPr>
              <a:t>aged</a:t>
            </a:r>
            <a:r>
              <a:rPr lang="it-IT" sz="2400" b="1" dirty="0">
                <a:solidFill>
                  <a:srgbClr val="E7E6E6"/>
                </a:solidFill>
              </a:rPr>
              <a:t> come formatore</a:t>
            </a:r>
          </a:p>
          <a:p>
            <a:pPr marL="285750" indent="-285750">
              <a:buFontTx/>
              <a:buChar char="-"/>
            </a:pPr>
            <a:r>
              <a:rPr lang="it-IT" sz="2400" b="1" dirty="0">
                <a:solidFill>
                  <a:srgbClr val="E7E6E6"/>
                </a:solidFill>
              </a:rPr>
              <a:t>Job </a:t>
            </a:r>
            <a:r>
              <a:rPr lang="it-IT" sz="2400" b="1" dirty="0" err="1">
                <a:solidFill>
                  <a:srgbClr val="E7E6E6"/>
                </a:solidFill>
              </a:rPr>
              <a:t>shadowing</a:t>
            </a:r>
            <a:r>
              <a:rPr lang="it-IT" sz="2400" b="1" dirty="0">
                <a:solidFill>
                  <a:srgbClr val="E7E6E6"/>
                </a:solidFill>
              </a:rPr>
              <a:t> per l’apprendimento generazionale</a:t>
            </a:r>
          </a:p>
          <a:p>
            <a:pPr marL="285750" indent="-285750">
              <a:buFontTx/>
              <a:buChar char="-"/>
            </a:pPr>
            <a:r>
              <a:rPr lang="it-IT" sz="2400" b="1" dirty="0">
                <a:solidFill>
                  <a:srgbClr val="E7E6E6"/>
                </a:solidFill>
              </a:rPr>
              <a:t>La certificazione delle competenze in ambito aziendale</a:t>
            </a:r>
          </a:p>
          <a:p>
            <a:pPr marL="285750" indent="-285750">
              <a:buFontTx/>
              <a:buChar char="-"/>
            </a:pPr>
            <a:r>
              <a:rPr lang="it-IT" sz="2400" b="1" dirty="0">
                <a:solidFill>
                  <a:srgbClr val="E7E6E6"/>
                </a:solidFill>
              </a:rPr>
              <a:t>Web marketing</a:t>
            </a:r>
          </a:p>
          <a:p>
            <a:pPr marL="285750" indent="-285750">
              <a:buFontTx/>
              <a:buChar char="-"/>
            </a:pPr>
            <a:r>
              <a:rPr lang="it-IT" sz="2400" b="1" dirty="0">
                <a:solidFill>
                  <a:srgbClr val="E7E6E6"/>
                </a:solidFill>
              </a:rPr>
              <a:t>Politiche aziendali di </a:t>
            </a:r>
            <a:r>
              <a:rPr lang="it-IT" sz="2400" b="1" dirty="0" err="1">
                <a:solidFill>
                  <a:srgbClr val="E7E6E6"/>
                </a:solidFill>
              </a:rPr>
              <a:t>age</a:t>
            </a:r>
            <a:r>
              <a:rPr lang="it-IT" sz="2400" b="1" dirty="0">
                <a:solidFill>
                  <a:srgbClr val="E7E6E6"/>
                </a:solidFill>
              </a:rPr>
              <a:t> management </a:t>
            </a:r>
            <a:r>
              <a:rPr lang="mr-IN" sz="2400" b="1" dirty="0">
                <a:solidFill>
                  <a:srgbClr val="E7E6E6"/>
                </a:solidFill>
              </a:rPr>
              <a:t>–</a:t>
            </a:r>
            <a:r>
              <a:rPr lang="it-IT" sz="2400" b="1" dirty="0">
                <a:solidFill>
                  <a:srgbClr val="E7E6E6"/>
                </a:solidFill>
              </a:rPr>
              <a:t> per responsabili R.U. </a:t>
            </a:r>
          </a:p>
          <a:p>
            <a:pPr marL="285750" indent="-285750">
              <a:buFontTx/>
              <a:buChar char="-"/>
            </a:pPr>
            <a:r>
              <a:rPr lang="it-IT" sz="2400" b="1" dirty="0">
                <a:solidFill>
                  <a:srgbClr val="E7E6E6"/>
                </a:solidFill>
              </a:rPr>
              <a:t>Valore ed applicazione della staffetta generazionale</a:t>
            </a:r>
          </a:p>
        </p:txBody>
      </p:sp>
      <p:pic>
        <p:nvPicPr>
          <p:cNvPr id="11" name="Immagine 10" descr="ricerca_indi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1" y="4347131"/>
            <a:ext cx="2818647" cy="18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411732" y="1819577"/>
            <a:ext cx="37367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ACCOMPAGNAMENTO</a:t>
            </a:r>
          </a:p>
          <a:p>
            <a:pPr algn="ctr"/>
            <a:endParaRPr lang="it-IT" sz="2200" b="1" dirty="0">
              <a:solidFill>
                <a:schemeClr val="bg1"/>
              </a:solidFill>
              <a:latin typeface="Futura Lt BT Light" charset="0"/>
              <a:ea typeface="Futura Lt BT Light" charset="0"/>
              <a:cs typeface="Futura Lt BT Light" charset="0"/>
            </a:endParaRPr>
          </a:p>
          <a:p>
            <a:pPr algn="ctr"/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per 70 lavoratori e 50  giovani da assumere</a:t>
            </a:r>
          </a:p>
        </p:txBody>
      </p:sp>
      <p:sp>
        <p:nvSpPr>
          <p:cNvPr id="23" name="Triangolo 22"/>
          <p:cNvSpPr/>
          <p:nvPr/>
        </p:nvSpPr>
        <p:spPr>
          <a:xfrm rot="5400000">
            <a:off x="4010211" y="2880784"/>
            <a:ext cx="952571" cy="770685"/>
          </a:xfrm>
          <a:prstGeom prst="triangle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8</a:t>
            </a:fld>
            <a:endParaRPr lang="it-IT" dirty="0"/>
          </a:p>
        </p:txBody>
      </p:sp>
      <p:sp>
        <p:nvSpPr>
          <p:cNvPr id="25" name="Cornice 24"/>
          <p:cNvSpPr/>
          <p:nvPr/>
        </p:nvSpPr>
        <p:spPr>
          <a:xfrm>
            <a:off x="4871839" y="371959"/>
            <a:ext cx="6759042" cy="5878715"/>
          </a:xfrm>
          <a:prstGeom prst="frame">
            <a:avLst>
              <a:gd name="adj1" fmla="val 6304"/>
            </a:avLst>
          </a:prstGeom>
          <a:pattFill prst="ltDnDiag">
            <a:fgClr>
              <a:srgbClr val="43A390"/>
            </a:fgClr>
            <a:bgClr>
              <a:srgbClr val="2F35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221735" y="745602"/>
            <a:ext cx="605925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200" b="1" dirty="0">
                <a:solidFill>
                  <a:srgbClr val="E7E6E6"/>
                </a:solidFill>
              </a:rPr>
              <a:t>16 tirocini di inserimento lavorativo</a:t>
            </a:r>
          </a:p>
          <a:p>
            <a:pPr marL="285750" indent="-285750">
              <a:buFontTx/>
              <a:buChar char="-"/>
            </a:pPr>
            <a:r>
              <a:rPr lang="it-IT" sz="2200" b="1" dirty="0">
                <a:solidFill>
                  <a:srgbClr val="E7E6E6"/>
                </a:solidFill>
              </a:rPr>
              <a:t>35 interventi di consulenza e </a:t>
            </a:r>
            <a:r>
              <a:rPr lang="it-IT" sz="2200" b="1" dirty="0" err="1">
                <a:solidFill>
                  <a:srgbClr val="E7E6E6"/>
                </a:solidFill>
              </a:rPr>
              <a:t>coaching</a:t>
            </a:r>
            <a:r>
              <a:rPr lang="it-IT" sz="2200" b="1" dirty="0">
                <a:solidFill>
                  <a:srgbClr val="E7E6E6"/>
                </a:solidFill>
              </a:rPr>
              <a:t> individuale per lavoratori senior</a:t>
            </a:r>
          </a:p>
          <a:p>
            <a:pPr marL="285750" indent="-285750">
              <a:buFontTx/>
              <a:buChar char="-"/>
            </a:pPr>
            <a:r>
              <a:rPr lang="it-IT" sz="2200" b="1" dirty="0">
                <a:solidFill>
                  <a:srgbClr val="E7E6E6"/>
                </a:solidFill>
              </a:rPr>
              <a:t>10 interventi di consulenza per attività di </a:t>
            </a:r>
            <a:r>
              <a:rPr lang="it-IT" sz="2200" b="1" dirty="0" err="1">
                <a:solidFill>
                  <a:srgbClr val="E7E6E6"/>
                </a:solidFill>
              </a:rPr>
              <a:t>mentoring</a:t>
            </a:r>
            <a:endParaRPr lang="it-IT" sz="2200" b="1" dirty="0">
              <a:solidFill>
                <a:srgbClr val="E7E6E6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200" b="1" dirty="0">
                <a:solidFill>
                  <a:srgbClr val="E7E6E6"/>
                </a:solidFill>
              </a:rPr>
              <a:t>8 </a:t>
            </a:r>
            <a:r>
              <a:rPr lang="it-IT" sz="2200" b="1" dirty="0" err="1">
                <a:solidFill>
                  <a:srgbClr val="E7E6E6"/>
                </a:solidFill>
              </a:rPr>
              <a:t>project</a:t>
            </a:r>
            <a:r>
              <a:rPr lang="it-IT" sz="2200" b="1" dirty="0">
                <a:solidFill>
                  <a:srgbClr val="E7E6E6"/>
                </a:solidFill>
              </a:rPr>
              <a:t> work aziendali sul sistema di certificazione competenze e sulle politiche di </a:t>
            </a:r>
            <a:r>
              <a:rPr lang="it-IT" sz="2200" b="1" dirty="0" err="1">
                <a:solidFill>
                  <a:srgbClr val="E7E6E6"/>
                </a:solidFill>
              </a:rPr>
              <a:t>age</a:t>
            </a:r>
            <a:r>
              <a:rPr lang="it-IT" sz="2200" b="1" dirty="0">
                <a:solidFill>
                  <a:srgbClr val="E7E6E6"/>
                </a:solidFill>
              </a:rPr>
              <a:t> management</a:t>
            </a:r>
          </a:p>
          <a:p>
            <a:pPr marL="285750" indent="-285750">
              <a:buFontTx/>
              <a:buChar char="-"/>
            </a:pPr>
            <a:r>
              <a:rPr lang="it-IT" sz="2200" b="1" dirty="0">
                <a:solidFill>
                  <a:srgbClr val="E7E6E6"/>
                </a:solidFill>
              </a:rPr>
              <a:t>Valore ed applicazione della staffetta generazionale</a:t>
            </a:r>
          </a:p>
          <a:p>
            <a:pPr lvl="3" algn="ctr"/>
            <a:endParaRPr lang="it-IT" dirty="0">
              <a:solidFill>
                <a:srgbClr val="E7E6E6"/>
              </a:solidFill>
            </a:endParaRPr>
          </a:p>
          <a:p>
            <a:pPr lvl="3"/>
            <a:r>
              <a:rPr lang="it-IT" sz="2400" dirty="0">
                <a:solidFill>
                  <a:srgbClr val="E7E6E6"/>
                </a:solidFill>
              </a:rPr>
              <a:t>              RISULTATI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</a:rPr>
              <a:t>Assunti con il progetto 35 giovani, </a:t>
            </a:r>
            <a:r>
              <a:rPr lang="it-IT" sz="2400" dirty="0">
                <a:solidFill>
                  <a:schemeClr val="bg1"/>
                </a:solidFill>
              </a:rPr>
              <a:t>inseriti dopo aver partecipato ad attività progettuali di reverse </a:t>
            </a:r>
            <a:r>
              <a:rPr lang="it-IT" sz="2400" dirty="0" err="1">
                <a:solidFill>
                  <a:schemeClr val="bg1"/>
                </a:solidFill>
              </a:rPr>
              <a:t>mentoring</a:t>
            </a:r>
            <a:r>
              <a:rPr lang="it-IT" sz="2400" dirty="0">
                <a:solidFill>
                  <a:schemeClr val="bg1"/>
                </a:solidFill>
              </a:rPr>
              <a:t>, tirocinio o job </a:t>
            </a:r>
            <a:r>
              <a:rPr lang="it-IT" sz="2400" dirty="0" err="1">
                <a:solidFill>
                  <a:schemeClr val="bg1"/>
                </a:solidFill>
              </a:rPr>
              <a:t>shadowing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11" name="Immagine 10" descr="azi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3" y="4231038"/>
            <a:ext cx="3736703" cy="20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8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44552" y="380241"/>
            <a:ext cx="10333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RISULTATI  </a:t>
            </a:r>
            <a:r>
              <a:rPr lang="it-IT" sz="2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punti di contatto con esperienze di grande impresa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54566" y="1407328"/>
            <a:ext cx="2694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Rispetto a quanto emerso dalla ricerca </a:t>
            </a:r>
            <a:r>
              <a:rPr lang="it-IT" sz="2200" b="1" dirty="0" err="1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Comp</a:t>
            </a:r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 Eu (curata da Claudia Montedoro) emergono </a:t>
            </a:r>
          </a:p>
          <a:p>
            <a:pPr algn="ctr"/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alcuni punti di contatto</a:t>
            </a:r>
          </a:p>
        </p:txBody>
      </p:sp>
      <p:sp>
        <p:nvSpPr>
          <p:cNvPr id="23" name="Triangolo 22"/>
          <p:cNvSpPr/>
          <p:nvPr/>
        </p:nvSpPr>
        <p:spPr>
          <a:xfrm rot="5400000">
            <a:off x="3471418" y="2480849"/>
            <a:ext cx="952571" cy="770685"/>
          </a:xfrm>
          <a:prstGeom prst="triangle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9</a:t>
            </a:fld>
            <a:endParaRPr lang="it-IT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491" y="192620"/>
            <a:ext cx="842494" cy="1000815"/>
          </a:xfrm>
          <a:prstGeom prst="rect">
            <a:avLst/>
          </a:prstGeom>
        </p:spPr>
      </p:pic>
      <p:sp>
        <p:nvSpPr>
          <p:cNvPr id="25" name="Cornice 24"/>
          <p:cNvSpPr/>
          <p:nvPr/>
        </p:nvSpPr>
        <p:spPr>
          <a:xfrm>
            <a:off x="4333045" y="1298743"/>
            <a:ext cx="7297835" cy="5288037"/>
          </a:xfrm>
          <a:prstGeom prst="frame">
            <a:avLst>
              <a:gd name="adj1" fmla="val 6304"/>
            </a:avLst>
          </a:prstGeom>
          <a:pattFill prst="ltDnDiag">
            <a:fgClr>
              <a:srgbClr val="43A390"/>
            </a:fgClr>
            <a:bgClr>
              <a:srgbClr val="2F35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82028" y="1293399"/>
            <a:ext cx="6500738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endParaRPr lang="it-IT" dirty="0">
              <a:solidFill>
                <a:srgbClr val="E7E6E6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300" dirty="0">
                <a:solidFill>
                  <a:schemeClr val="bg1"/>
                </a:solidFill>
              </a:rPr>
              <a:t>Nelle </a:t>
            </a:r>
            <a:r>
              <a:rPr lang="it-IT" sz="2300" dirty="0" err="1">
                <a:solidFill>
                  <a:schemeClr val="bg1"/>
                </a:solidFill>
              </a:rPr>
              <a:t>Pmi</a:t>
            </a:r>
            <a:r>
              <a:rPr lang="it-IT" sz="2300" dirty="0">
                <a:solidFill>
                  <a:schemeClr val="bg1"/>
                </a:solidFill>
              </a:rPr>
              <a:t> </a:t>
            </a:r>
            <a:r>
              <a:rPr lang="it-IT" sz="2300" u="sng" dirty="0">
                <a:solidFill>
                  <a:schemeClr val="bg1"/>
                </a:solidFill>
              </a:rPr>
              <a:t>il processo di selezione del personale riveste grande importanza</a:t>
            </a:r>
            <a:r>
              <a:rPr lang="it-IT" sz="2300" dirty="0">
                <a:solidFill>
                  <a:schemeClr val="bg1"/>
                </a:solidFill>
              </a:rPr>
              <a:t>, anche in contesti dove è più difficile il suo reperimento, per la specificità delle competenze e la disponibilità del territorio;</a:t>
            </a:r>
          </a:p>
          <a:p>
            <a:pPr marL="285750" indent="-285750">
              <a:buFontTx/>
              <a:buChar char="-"/>
            </a:pPr>
            <a:r>
              <a:rPr lang="it-IT" sz="2300" dirty="0">
                <a:solidFill>
                  <a:schemeClr val="bg1"/>
                </a:solidFill>
              </a:rPr>
              <a:t>Nelle </a:t>
            </a:r>
            <a:r>
              <a:rPr lang="it-IT" sz="2300" dirty="0" err="1">
                <a:solidFill>
                  <a:schemeClr val="bg1"/>
                </a:solidFill>
              </a:rPr>
              <a:t>Pmi</a:t>
            </a:r>
            <a:r>
              <a:rPr lang="it-IT" sz="2300" dirty="0">
                <a:solidFill>
                  <a:schemeClr val="bg1"/>
                </a:solidFill>
              </a:rPr>
              <a:t> </a:t>
            </a:r>
            <a:r>
              <a:rPr lang="it-IT" sz="2300" u="sng" dirty="0">
                <a:solidFill>
                  <a:schemeClr val="bg1"/>
                </a:solidFill>
              </a:rPr>
              <a:t>l’aspetto valoriale identitario </a:t>
            </a:r>
            <a:r>
              <a:rPr lang="it-IT" sz="2300" dirty="0">
                <a:solidFill>
                  <a:schemeClr val="bg1"/>
                </a:solidFill>
              </a:rPr>
              <a:t>tra  lavoratore-azienda è molto forte;</a:t>
            </a:r>
          </a:p>
          <a:p>
            <a:pPr marL="285750" indent="-285750">
              <a:buFontTx/>
              <a:buChar char="-"/>
            </a:pPr>
            <a:r>
              <a:rPr lang="it-IT" sz="2300" u="sng" dirty="0">
                <a:solidFill>
                  <a:schemeClr val="bg1"/>
                </a:solidFill>
              </a:rPr>
              <a:t>Il piano relativo a “valori, atteggiamenti e motivazione” influisce moltissimo </a:t>
            </a:r>
            <a:r>
              <a:rPr lang="it-IT" sz="2300" dirty="0">
                <a:solidFill>
                  <a:schemeClr val="bg1"/>
                </a:solidFill>
              </a:rPr>
              <a:t>sulla vita dell’azienda (vedi l’esperienza finlandese di </a:t>
            </a:r>
            <a:r>
              <a:rPr lang="it-IT" sz="2300" dirty="0" err="1">
                <a:solidFill>
                  <a:schemeClr val="bg1"/>
                </a:solidFill>
              </a:rPr>
              <a:t>Imarinen</a:t>
            </a:r>
            <a:r>
              <a:rPr lang="it-IT" sz="2300" dirty="0">
                <a:solidFill>
                  <a:schemeClr val="bg1"/>
                </a:solidFill>
              </a:rPr>
              <a:t>) </a:t>
            </a:r>
          </a:p>
          <a:p>
            <a:pPr marL="285750" indent="-285750">
              <a:buFontTx/>
              <a:buChar char="-"/>
            </a:pPr>
            <a:r>
              <a:rPr lang="it-IT" sz="2300" u="sng" dirty="0">
                <a:solidFill>
                  <a:schemeClr val="bg1"/>
                </a:solidFill>
              </a:rPr>
              <a:t>Le politiche di </a:t>
            </a:r>
            <a:r>
              <a:rPr lang="it-IT" sz="2300" u="sng" dirty="0" err="1">
                <a:solidFill>
                  <a:schemeClr val="bg1"/>
                </a:solidFill>
              </a:rPr>
              <a:t>age</a:t>
            </a:r>
            <a:r>
              <a:rPr lang="it-IT" sz="2300" u="sng" dirty="0">
                <a:solidFill>
                  <a:schemeClr val="bg1"/>
                </a:solidFill>
              </a:rPr>
              <a:t> management sono molto orientate al piano “lavoro</a:t>
            </a:r>
            <a:r>
              <a:rPr lang="it-IT" sz="2300" dirty="0">
                <a:solidFill>
                  <a:schemeClr val="bg1"/>
                </a:solidFill>
              </a:rPr>
              <a:t>” (aspetti tecnico-professionali)</a:t>
            </a:r>
          </a:p>
        </p:txBody>
      </p:sp>
      <p:pic>
        <p:nvPicPr>
          <p:cNvPr id="4" name="Immagine 3" descr="comunicazio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4" y="4697128"/>
            <a:ext cx="2810007" cy="164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3637</TotalTime>
  <Words>1666</Words>
  <Application>Microsoft Macintosh PowerPoint</Application>
  <PresentationFormat>Widescreen</PresentationFormat>
  <Paragraphs>175</Paragraphs>
  <Slides>20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Futura Lt BT Light</vt:lpstr>
      <vt:lpstr>Futura Md BT</vt:lpstr>
      <vt:lpstr>Futura Medium</vt:lpstr>
      <vt:lpstr>Mangal</vt:lpstr>
      <vt:lpstr>Tema di Office</vt:lpstr>
      <vt:lpstr>Presentazione standard di PowerPoint</vt:lpstr>
      <vt:lpstr>PREMESSA</vt:lpstr>
      <vt:lpstr>L’iniziativa regionale di riferimento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RISULTATI: 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Giovedì sportsystem</dc:title>
  <dc:creator>Patrizio Bof</dc:creator>
  <cp:lastModifiedBy>Arduino Salatin</cp:lastModifiedBy>
  <cp:revision>316</cp:revision>
  <cp:lastPrinted>2018-10-23T09:43:19Z</cp:lastPrinted>
  <dcterms:created xsi:type="dcterms:W3CDTF">2017-05-11T18:27:54Z</dcterms:created>
  <dcterms:modified xsi:type="dcterms:W3CDTF">2018-10-24T08:36:08Z</dcterms:modified>
</cp:coreProperties>
</file>