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331" r:id="rId3"/>
    <p:sldId id="272" r:id="rId4"/>
    <p:sldId id="348" r:id="rId5"/>
    <p:sldId id="349" r:id="rId6"/>
    <p:sldId id="350" r:id="rId7"/>
    <p:sldId id="359" r:id="rId8"/>
    <p:sldId id="358" r:id="rId9"/>
    <p:sldId id="269" r:id="rId10"/>
    <p:sldId id="366" r:id="rId11"/>
    <p:sldId id="367" r:id="rId12"/>
    <p:sldId id="371" r:id="rId13"/>
    <p:sldId id="372" r:id="rId14"/>
    <p:sldId id="354" r:id="rId15"/>
    <p:sldId id="351" r:id="rId16"/>
  </p:sldIdLst>
  <p:sldSz cx="12192000" cy="6858000"/>
  <p:notesSz cx="7104063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DF3B888-0E72-4971-ACC9-E83591714ADC}">
          <p14:sldIdLst>
            <p14:sldId id="257"/>
            <p14:sldId id="331"/>
            <p14:sldId id="272"/>
            <p14:sldId id="348"/>
            <p14:sldId id="349"/>
            <p14:sldId id="350"/>
            <p14:sldId id="359"/>
            <p14:sldId id="358"/>
            <p14:sldId id="269"/>
            <p14:sldId id="366"/>
            <p14:sldId id="367"/>
            <p14:sldId id="371"/>
            <p14:sldId id="372"/>
            <p14:sldId id="354"/>
            <p14:sldId id="351"/>
          </p14:sldIdLst>
        </p14:section>
      </p14:sectionLst>
    </p:ext>
    <p:ext uri="{EFAFB233-063F-42B5-8137-9DF3F51BA10A}">
      <p15:sldGuideLst xmlns:p15="http://schemas.microsoft.com/office/powerpoint/2012/main">
        <p15:guide id="2" pos="5496" userDrawn="1">
          <p15:clr>
            <a:srgbClr val="A4A3A4"/>
          </p15:clr>
        </p15:guide>
        <p15:guide id="3" orient="horz" pos="3748" userDrawn="1">
          <p15:clr>
            <a:srgbClr val="A4A3A4"/>
          </p15:clr>
        </p15:guide>
        <p15:guide id="4" pos="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A5A5A5"/>
    <a:srgbClr val="AABFE4"/>
    <a:srgbClr val="058CBD"/>
    <a:srgbClr val="E2E5E6"/>
    <a:srgbClr val="6DCF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31" autoAdjust="0"/>
    <p:restoredTop sz="86418"/>
  </p:normalViewPr>
  <p:slideViewPr>
    <p:cSldViewPr snapToGrid="0" snapToObjects="1">
      <p:cViewPr varScale="1">
        <p:scale>
          <a:sx n="90" d="100"/>
          <a:sy n="90" d="100"/>
        </p:scale>
        <p:origin x="66" y="480"/>
      </p:cViewPr>
      <p:guideLst>
        <p:guide pos="5496"/>
        <p:guide orient="horz" pos="3748"/>
        <p:guide pos="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lvia.cianchi\Desktop\EY%20Advisory\INPS\Mappatura%20CCNL\DB%20Mappatura%20Contratti_v.43.2_SC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QH185GZ\Documents\inps\01_MONTALDI\000%20presentazione%2029%20nov\Tabella%20per%20CNEL_INPS.versione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QH185GZ\Documents\inps\01_MONTALDI\000%20presentazione%2029%20nov\Tabella%20per%20CNEL_INPS.versione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'Grafico andamento'!$A$4</c:f>
              <c:strCache>
                <c:ptCount val="1"/>
                <c:pt idx="0">
                  <c:v>ANTE 2016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val>
            <c:numRef>
              <c:f>'Grafico andamento'!$E$4</c:f>
              <c:numCache>
                <c:formatCode>General</c:formatCode>
                <c:ptCount val="1"/>
                <c:pt idx="0">
                  <c:v>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DF-4431-9530-2AC77B322810}"/>
            </c:ext>
          </c:extLst>
        </c:ser>
        <c:ser>
          <c:idx val="1"/>
          <c:order val="1"/>
          <c:tx>
            <c:strRef>
              <c:f>'Grafico andamento'!$A$5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'Grafico andamento'!$E$5</c:f>
              <c:numCache>
                <c:formatCode>General</c:formatCode>
                <c:ptCount val="1"/>
                <c:pt idx="0">
                  <c:v>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DF-4431-9530-2AC77B322810}"/>
            </c:ext>
          </c:extLst>
        </c:ser>
        <c:ser>
          <c:idx val="2"/>
          <c:order val="2"/>
          <c:tx>
            <c:strRef>
              <c:f>'Grafico andamento'!$A$6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4044031849039E-3"/>
                  <c:y val="-1.315073486202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2DF-4431-9530-2AC77B3228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'Grafico andamento'!$E$6</c:f>
              <c:numCache>
                <c:formatCode>General</c:formatCode>
                <c:ptCount val="1"/>
                <c:pt idx="0">
                  <c:v>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2DF-4431-9530-2AC77B322810}"/>
            </c:ext>
          </c:extLst>
        </c:ser>
        <c:ser>
          <c:idx val="3"/>
          <c:order val="3"/>
          <c:tx>
            <c:strRef>
              <c:f>'Grafico andamento'!$A$7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97261022930429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DF-4431-9530-2AC77B3228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'Grafico andamento'!$E$7</c:f>
              <c:numCache>
                <c:formatCode>General</c:formatCode>
                <c:ptCount val="1"/>
                <c:pt idx="0">
                  <c:v>373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2DF-4431-9530-2AC77B32281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-56"/>
        <c:axId val="284494320"/>
        <c:axId val="284494712"/>
      </c:barChart>
      <c:catAx>
        <c:axId val="2844943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84494712"/>
        <c:crosses val="autoZero"/>
        <c:auto val="1"/>
        <c:lblAlgn val="ctr"/>
        <c:lblOffset val="100"/>
        <c:noMultiLvlLbl val="0"/>
      </c:catAx>
      <c:valAx>
        <c:axId val="284494712"/>
        <c:scaling>
          <c:orientation val="minMax"/>
          <c:min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84494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retr_tero12!$E$4</c:f>
              <c:strCache>
                <c:ptCount val="1"/>
                <c:pt idx="0">
                  <c:v>Quota federmeccanica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retr_tero12!$C$5:$D$11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3s</c:v>
                </c:pt>
                <c:pt idx="4">
                  <c:v>4</c:v>
                </c:pt>
                <c:pt idx="5">
                  <c:v>5</c:v>
                </c:pt>
                <c:pt idx="6">
                  <c:v>5s</c:v>
                </c:pt>
              </c:strCache>
            </c:strRef>
          </c:cat>
          <c:val>
            <c:numRef>
              <c:f>retr_tero12!$E$5:$E$11</c:f>
            </c:numRef>
          </c:val>
          <c:smooth val="0"/>
          <c:extLst>
            <c:ext xmlns:c16="http://schemas.microsoft.com/office/drawing/2014/chart" uri="{C3380CC4-5D6E-409C-BE32-E72D297353CC}">
              <c16:uniqueId val="{00000000-3A96-49DA-A271-1E776DFB123E}"/>
            </c:ext>
          </c:extLst>
        </c:ser>
        <c:ser>
          <c:idx val="1"/>
          <c:order val="1"/>
          <c:tx>
            <c:strRef>
              <c:f>retr_tero12!$F$4</c:f>
              <c:strCache>
                <c:ptCount val="1"/>
                <c:pt idx="0">
                  <c:v>Quota cumulata</c:v>
                </c:pt>
              </c:strCache>
            </c:strRef>
          </c:tx>
          <c:spPr>
            <a:ln w="38100" cap="rnd">
              <a:solidFill>
                <a:srgbClr val="4472C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8.88775740971679E-2"/>
                  <c:y val="-3.11642627774978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172838469143135E-2"/>
                      <c:h val="7.06597375549887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A96-49DA-A271-1E776DFB123E}"/>
                </c:ext>
              </c:extLst>
            </c:dLbl>
            <c:dLbl>
              <c:idx val="1"/>
              <c:layout>
                <c:manualLayout>
                  <c:x val="1.42195627467615E-2"/>
                  <c:y val="-1.2324936068309301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814057623592185E-2"/>
                      <c:h val="6.33288713178992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3A96-49DA-A271-1E776DFB123E}"/>
                </c:ext>
              </c:extLst>
            </c:dLbl>
            <c:dLbl>
              <c:idx val="2"/>
              <c:layout>
                <c:manualLayout>
                  <c:x val="-1.72463702564567E-2"/>
                  <c:y val="5.345413677318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A96-49DA-A271-1E776DFB123E}"/>
                </c:ext>
              </c:extLst>
            </c:dLbl>
            <c:dLbl>
              <c:idx val="3"/>
              <c:layout>
                <c:manualLayout>
                  <c:x val="5.5841512506219198E-3"/>
                  <c:y val="1.997805357997370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A96-49DA-A271-1E776DFB123E}"/>
                </c:ext>
              </c:extLst>
            </c:dLbl>
            <c:dLbl>
              <c:idx val="4"/>
              <c:layout>
                <c:manualLayout>
                  <c:x val="-8.0823969553446395E-2"/>
                  <c:y val="-3.19267883128675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A96-49DA-A271-1E776DFB123E}"/>
                </c:ext>
              </c:extLst>
            </c:dLbl>
            <c:dLbl>
              <c:idx val="5"/>
              <c:layout>
                <c:manualLayout>
                  <c:x val="-6.9972797115589597E-2"/>
                  <c:y val="-2.69663316980306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A96-49DA-A271-1E776DFB123E}"/>
                </c:ext>
              </c:extLst>
            </c:dLbl>
            <c:dLbl>
              <c:idx val="6"/>
              <c:layout>
                <c:manualLayout>
                  <c:x val="-7.9579744512589296E-4"/>
                  <c:y val="-1.7300844319531099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t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A96-49DA-A271-1E776DFB123E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retr_tero12!$C$5:$D$11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3s</c:v>
                </c:pt>
                <c:pt idx="4">
                  <c:v>4</c:v>
                </c:pt>
                <c:pt idx="5">
                  <c:v>5</c:v>
                </c:pt>
                <c:pt idx="6">
                  <c:v>5s</c:v>
                </c:pt>
              </c:strCache>
            </c:strRef>
          </c:cat>
          <c:val>
            <c:numRef>
              <c:f>retr_tero12!$F$5:$F$11</c:f>
              <c:numCache>
                <c:formatCode>0.000</c:formatCode>
                <c:ptCount val="7"/>
                <c:pt idx="0">
                  <c:v>7.8367416099208896E-4</c:v>
                </c:pt>
                <c:pt idx="1">
                  <c:v>1.57899753248541E-2</c:v>
                </c:pt>
                <c:pt idx="2">
                  <c:v>0.23166043610407999</c:v>
                </c:pt>
                <c:pt idx="3">
                  <c:v>0.23998432651678001</c:v>
                </c:pt>
                <c:pt idx="4">
                  <c:v>0.59878000995477998</c:v>
                </c:pt>
                <c:pt idx="5">
                  <c:v>0.93706249271924302</c:v>
                </c:pt>
                <c:pt idx="6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3A96-49DA-A271-1E776DFB123E}"/>
            </c:ext>
          </c:extLst>
        </c:ser>
        <c:ser>
          <c:idx val="2"/>
          <c:order val="2"/>
          <c:tx>
            <c:strRef>
              <c:f>retr_tero12!$G$4</c:f>
              <c:strCache>
                <c:ptCount val="1"/>
                <c:pt idx="0">
                  <c:v>Individui con salari minori minimo tabellare (uniemens)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retr_tero12!$C$5:$D$11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3s</c:v>
                </c:pt>
                <c:pt idx="4">
                  <c:v>4</c:v>
                </c:pt>
                <c:pt idx="5">
                  <c:v>5</c:v>
                </c:pt>
                <c:pt idx="6">
                  <c:v>5s</c:v>
                </c:pt>
              </c:strCache>
            </c:strRef>
          </c:cat>
          <c:val>
            <c:numRef>
              <c:f>retr_tero12!$G$5:$G$11</c:f>
            </c:numRef>
          </c:val>
          <c:smooth val="0"/>
          <c:extLst>
            <c:ext xmlns:c16="http://schemas.microsoft.com/office/drawing/2014/chart" uri="{C3380CC4-5D6E-409C-BE32-E72D297353CC}">
              <c16:uniqueId val="{00000009-3A96-49DA-A271-1E776DFB123E}"/>
            </c:ext>
          </c:extLst>
        </c:ser>
        <c:ser>
          <c:idx val="3"/>
          <c:order val="3"/>
          <c:tx>
            <c:strRef>
              <c:f>retr_tero12!$H$4</c:f>
              <c:strCache>
                <c:ptCount val="1"/>
                <c:pt idx="0">
                  <c:v>Quota Uniemens</c:v>
                </c:pt>
              </c:strCache>
            </c:strRef>
          </c:tx>
          <c:spPr>
            <a:ln w="38100" cap="rnd">
              <a:solidFill>
                <a:srgbClr val="A5A5A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29823019714014E-2"/>
                  <c:y val="-7.2080309351010494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A96-49DA-A271-1E776DFB123E}"/>
                </c:ext>
              </c:extLst>
            </c:dLbl>
            <c:dLbl>
              <c:idx val="1"/>
              <c:layout>
                <c:manualLayout>
                  <c:x val="-5.0093073403065201E-2"/>
                  <c:y val="-6.1012139922963497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A96-49DA-A271-1E776DFB123E}"/>
                </c:ext>
              </c:extLst>
            </c:dLbl>
            <c:dLbl>
              <c:idx val="2"/>
              <c:layout>
                <c:manualLayout>
                  <c:x val="-4.6910178789503897E-2"/>
                  <c:y val="-5.9838051351852099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A96-49DA-A271-1E776DFB123E}"/>
                </c:ext>
              </c:extLst>
            </c:dLbl>
            <c:dLbl>
              <c:idx val="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3A96-49DA-A271-1E776DFB123E}"/>
                </c:ext>
              </c:extLst>
            </c:dLbl>
            <c:dLbl>
              <c:idx val="4"/>
              <c:layout>
                <c:manualLayout>
                  <c:x val="-4.7008133387455402E-3"/>
                  <c:y val="3.7666413675143201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A96-49DA-A271-1E776DFB123E}"/>
                </c:ext>
              </c:extLst>
            </c:dLbl>
            <c:dLbl>
              <c:idx val="5"/>
              <c:layout>
                <c:manualLayout>
                  <c:x val="-6.28892595318656E-3"/>
                  <c:y val="4.16281798242535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A96-49DA-A271-1E776DFB123E}"/>
                </c:ext>
              </c:extLst>
            </c:dLbl>
            <c:dLbl>
              <c:idx val="6"/>
              <c:layout>
                <c:manualLayout>
                  <c:x val="-1.5658264572281502E-2"/>
                  <c:y val="4.9551749277447897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A96-49DA-A271-1E776DFB12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retr_tero12!$C$5:$D$11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3s</c:v>
                </c:pt>
                <c:pt idx="4">
                  <c:v>4</c:v>
                </c:pt>
                <c:pt idx="5">
                  <c:v>5</c:v>
                </c:pt>
                <c:pt idx="6">
                  <c:v>5s</c:v>
                </c:pt>
              </c:strCache>
            </c:strRef>
          </c:cat>
          <c:val>
            <c:numRef>
              <c:f>retr_tero12!$H$5:$H$11</c:f>
              <c:numCache>
                <c:formatCode>0.000</c:formatCode>
                <c:ptCount val="7"/>
                <c:pt idx="0">
                  <c:v>1.3271663701359701E-2</c:v>
                </c:pt>
                <c:pt idx="1">
                  <c:v>5.7491941149050999E-2</c:v>
                </c:pt>
                <c:pt idx="2">
                  <c:v>0.358627073800035</c:v>
                </c:pt>
                <c:pt idx="3">
                  <c:v>0.49437357616024502</c:v>
                </c:pt>
                <c:pt idx="4">
                  <c:v>0.54997800639455896</c:v>
                </c:pt>
                <c:pt idx="5">
                  <c:v>0.74349547325643195</c:v>
                </c:pt>
                <c:pt idx="6">
                  <c:v>0.89450291169075002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3A96-49DA-A271-1E776DFB12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4495496"/>
        <c:axId val="284495888"/>
      </c:lineChart>
      <c:catAx>
        <c:axId val="284495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84495888"/>
        <c:crossesAt val="0"/>
        <c:auto val="1"/>
        <c:lblAlgn val="ctr"/>
        <c:lblOffset val="100"/>
        <c:noMultiLvlLbl val="0"/>
      </c:catAx>
      <c:valAx>
        <c:axId val="28449588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8449549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retr_tero12!$E$4</c:f>
              <c:strCache>
                <c:ptCount val="1"/>
                <c:pt idx="0">
                  <c:v>Quota federmeccanica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retr_tero12!$C$14:$D$20</c:f>
              <c:strCache>
                <c:ptCount val="7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5s</c:v>
                </c:pt>
                <c:pt idx="5">
                  <c:v>6</c:v>
                </c:pt>
                <c:pt idx="6">
                  <c:v>7</c:v>
                </c:pt>
              </c:strCache>
            </c:strRef>
          </c:cat>
          <c:val>
            <c:numRef>
              <c:f>retr_tero12!$E$14:$E$20</c:f>
            </c:numRef>
          </c:val>
          <c:smooth val="0"/>
          <c:extLst>
            <c:ext xmlns:c16="http://schemas.microsoft.com/office/drawing/2014/chart" uri="{C3380CC4-5D6E-409C-BE32-E72D297353CC}">
              <c16:uniqueId val="{00000000-7B58-4A11-BEF4-69C0089C6756}"/>
            </c:ext>
          </c:extLst>
        </c:ser>
        <c:ser>
          <c:idx val="1"/>
          <c:order val="1"/>
          <c:tx>
            <c:strRef>
              <c:f>retr_tero12!$F$4</c:f>
              <c:strCache>
                <c:ptCount val="1"/>
                <c:pt idx="0">
                  <c:v>Quota cumulata</c:v>
                </c:pt>
              </c:strCache>
            </c:strRef>
          </c:tx>
          <c:spPr>
            <a:ln w="28575" cap="rnd">
              <a:solidFill>
                <a:srgbClr val="4472C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7803052146253299E-2"/>
                  <c:y val="-2.7451580507591399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en-US"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753813707159598E-2"/>
                      <c:h val="8.039011997047092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B58-4A11-BEF4-69C0089C6756}"/>
                </c:ext>
              </c:extLst>
            </c:dLbl>
            <c:dLbl>
              <c:idx val="1"/>
              <c:layout>
                <c:manualLayout>
                  <c:x val="-3.2157057879490601E-2"/>
                  <c:y val="-4.0249332889552798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en-US"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67971422110869E-2"/>
                      <c:h val="6.819527189429422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7B58-4A11-BEF4-69C0089C6756}"/>
                </c:ext>
              </c:extLst>
            </c:dLbl>
            <c:dLbl>
              <c:idx val="2"/>
              <c:layout>
                <c:manualLayout>
                  <c:x val="1.5086347106089099E-2"/>
                  <c:y val="-2.01385585807620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B58-4A11-BEF4-69C0089C6756}"/>
                </c:ext>
              </c:extLst>
            </c:dLbl>
            <c:dLbl>
              <c:idx val="3"/>
              <c:layout>
                <c:manualLayout>
                  <c:x val="-9.4929655431527703E-4"/>
                  <c:y val="1.215828224674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B58-4A11-BEF4-69C0089C6756}"/>
                </c:ext>
              </c:extLst>
            </c:dLbl>
            <c:dLbl>
              <c:idx val="4"/>
              <c:layout>
                <c:manualLayout>
                  <c:x val="-2.3700055266481002E-2"/>
                  <c:y val="4.14109457938931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B58-4A11-BEF4-69C0089C6756}"/>
                </c:ext>
              </c:extLst>
            </c:dLbl>
            <c:dLbl>
              <c:idx val="5"/>
              <c:layout>
                <c:manualLayout>
                  <c:x val="-0.100842603265063"/>
                  <c:y val="-5.5122268071869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B58-4A11-BEF4-69C0089C6756}"/>
                </c:ext>
              </c:extLst>
            </c:dLbl>
            <c:dLbl>
              <c:idx val="6"/>
              <c:layout>
                <c:manualLayout>
                  <c:x val="-6.3136304895883399E-2"/>
                  <c:y val="-2.74517244675497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B58-4A11-BEF4-69C0089C6756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retr_tero12!$C$14:$D$20</c:f>
              <c:strCache>
                <c:ptCount val="7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5s</c:v>
                </c:pt>
                <c:pt idx="5">
                  <c:v>6</c:v>
                </c:pt>
                <c:pt idx="6">
                  <c:v>7</c:v>
                </c:pt>
              </c:strCache>
            </c:strRef>
          </c:cat>
          <c:val>
            <c:numRef>
              <c:f>retr_tero12!$F$14:$F$20</c:f>
              <c:numCache>
                <c:formatCode>0.000</c:formatCode>
                <c:ptCount val="7"/>
                <c:pt idx="0">
                  <c:v>1.3598714303374999E-3</c:v>
                </c:pt>
                <c:pt idx="1">
                  <c:v>1.47978736555817E-2</c:v>
                </c:pt>
                <c:pt idx="2">
                  <c:v>6.7721597230807298E-2</c:v>
                </c:pt>
                <c:pt idx="3">
                  <c:v>0.26209667449622898</c:v>
                </c:pt>
                <c:pt idx="4">
                  <c:v>0.41347508962788998</c:v>
                </c:pt>
                <c:pt idx="5">
                  <c:v>0.74982074422054601</c:v>
                </c:pt>
                <c:pt idx="6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7B58-4A11-BEF4-69C0089C6756}"/>
            </c:ext>
          </c:extLst>
        </c:ser>
        <c:ser>
          <c:idx val="2"/>
          <c:order val="2"/>
          <c:tx>
            <c:strRef>
              <c:f>retr_tero12!$G$4</c:f>
              <c:strCache>
                <c:ptCount val="1"/>
                <c:pt idx="0">
                  <c:v>Individui con salari minori minimo tabellare (uniemens)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retr_tero12!$C$14:$D$20</c:f>
              <c:strCache>
                <c:ptCount val="7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5s</c:v>
                </c:pt>
                <c:pt idx="5">
                  <c:v>6</c:v>
                </c:pt>
                <c:pt idx="6">
                  <c:v>7</c:v>
                </c:pt>
              </c:strCache>
            </c:strRef>
          </c:cat>
          <c:val>
            <c:numRef>
              <c:f>retr_tero12!$G$14:$G$20</c:f>
            </c:numRef>
          </c:val>
          <c:smooth val="0"/>
          <c:extLst>
            <c:ext xmlns:c16="http://schemas.microsoft.com/office/drawing/2014/chart" uri="{C3380CC4-5D6E-409C-BE32-E72D297353CC}">
              <c16:uniqueId val="{00000009-7B58-4A11-BEF4-69C0089C6756}"/>
            </c:ext>
          </c:extLst>
        </c:ser>
        <c:ser>
          <c:idx val="3"/>
          <c:order val="3"/>
          <c:tx>
            <c:strRef>
              <c:f>retr_tero12!$H$4</c:f>
              <c:strCache>
                <c:ptCount val="1"/>
                <c:pt idx="0">
                  <c:v>Quota Uniemens</c:v>
                </c:pt>
              </c:strCache>
            </c:strRef>
          </c:tx>
          <c:spPr>
            <a:ln w="28575" cap="rnd">
              <a:solidFill>
                <a:srgbClr val="A5A5A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88694473546274E-2"/>
                  <c:y val="-5.969357259094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B58-4A11-BEF4-69C0089C6756}"/>
                </c:ext>
              </c:extLst>
            </c:dLbl>
            <c:dLbl>
              <c:idx val="3"/>
              <c:layout>
                <c:manualLayout>
                  <c:x val="-8.8997953261273202E-2"/>
                  <c:y val="-2.312774315700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B58-4A11-BEF4-69C0089C6756}"/>
                </c:ext>
              </c:extLst>
            </c:dLbl>
            <c:dLbl>
              <c:idx val="4"/>
              <c:layout>
                <c:manualLayout>
                  <c:x val="-5.6911906006812202E-2"/>
                  <c:y val="-6.33501555343389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B58-4A11-BEF4-69C0089C6756}"/>
                </c:ext>
              </c:extLst>
            </c:dLbl>
            <c:dLbl>
              <c:idx val="5"/>
              <c:layout>
                <c:manualLayout>
                  <c:x val="3.6788770224679798E-3"/>
                  <c:y val="9.168809750580729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B58-4A11-BEF4-69C0089C6756}"/>
                </c:ext>
              </c:extLst>
            </c:dLbl>
            <c:dLbl>
              <c:idx val="6"/>
              <c:layout>
                <c:manualLayout>
                  <c:x val="-1.0084027079929E-3"/>
                  <c:y val="2.7640312013055502E-5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en-US"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2250388906274396E-2"/>
                      <c:h val="7.550843778108182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7B58-4A11-BEF4-69C0089C6756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retr_tero12!$C$14:$D$20</c:f>
              <c:strCache>
                <c:ptCount val="7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5s</c:v>
                </c:pt>
                <c:pt idx="5">
                  <c:v>6</c:v>
                </c:pt>
                <c:pt idx="6">
                  <c:v>7</c:v>
                </c:pt>
              </c:strCache>
            </c:strRef>
          </c:cat>
          <c:val>
            <c:numRef>
              <c:f>retr_tero12!$H$14:$H$20</c:f>
              <c:numCache>
                <c:formatCode>0.000</c:formatCode>
                <c:ptCount val="7"/>
                <c:pt idx="0">
                  <c:v>2.3405846892251898E-2</c:v>
                </c:pt>
                <c:pt idx="1">
                  <c:v>9.3278138634371205E-2</c:v>
                </c:pt>
                <c:pt idx="2">
                  <c:v>0.178104447957108</c:v>
                </c:pt>
                <c:pt idx="3">
                  <c:v>0.336130301009684</c:v>
                </c:pt>
                <c:pt idx="4">
                  <c:v>0.46083286228290798</c:v>
                </c:pt>
                <c:pt idx="5">
                  <c:v>0.64981603647453501</c:v>
                </c:pt>
                <c:pt idx="6">
                  <c:v>0.84074885170881297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7B58-4A11-BEF4-69C0089C67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7433024"/>
        <c:axId val="287433416"/>
      </c:lineChart>
      <c:catAx>
        <c:axId val="287433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87433416"/>
        <c:crosses val="autoZero"/>
        <c:auto val="1"/>
        <c:lblAlgn val="ctr"/>
        <c:lblOffset val="100"/>
        <c:noMultiLvlLbl val="0"/>
      </c:catAx>
      <c:valAx>
        <c:axId val="28743341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8743302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54467-8EAB-5D44-9E25-6CB2113CEA16}" type="datetimeFigureOut">
              <a:rPr lang="it-IT" smtClean="0"/>
              <a:t>29/11/2018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1FF9E-2BE0-4546-9B82-9A4BA4D5BD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7187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8" y="14"/>
            <a:ext cx="3078425" cy="513505"/>
          </a:xfrm>
          <a:prstGeom prst="rect">
            <a:avLst/>
          </a:prstGeom>
        </p:spPr>
        <p:txBody>
          <a:bodyPr vert="horz" lIns="75967" tIns="37984" rIns="75967" bIns="37984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4000" y="14"/>
            <a:ext cx="3078425" cy="513505"/>
          </a:xfrm>
          <a:prstGeom prst="rect">
            <a:avLst/>
          </a:prstGeom>
        </p:spPr>
        <p:txBody>
          <a:bodyPr vert="horz" lIns="75967" tIns="37984" rIns="75967" bIns="37984" rtlCol="0"/>
          <a:lstStyle>
            <a:lvl1pPr algn="r">
              <a:defRPr sz="1200"/>
            </a:lvl1pPr>
          </a:lstStyle>
          <a:p>
            <a:fld id="{774A8097-E4AE-E848-BD22-CD4C79B3074E}" type="datetimeFigureOut">
              <a:rPr lang="it-IT" smtClean="0"/>
              <a:t>29/11/2018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7938"/>
            <a:ext cx="6142037" cy="3455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75967" tIns="37984" rIns="75967" bIns="3798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10407" y="4925423"/>
            <a:ext cx="5683250" cy="4029878"/>
          </a:xfrm>
          <a:prstGeom prst="rect">
            <a:avLst/>
          </a:prstGeom>
        </p:spPr>
        <p:txBody>
          <a:bodyPr vert="horz" lIns="75967" tIns="37984" rIns="75967" bIns="37984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8" y="9721123"/>
            <a:ext cx="3078425" cy="513505"/>
          </a:xfrm>
          <a:prstGeom prst="rect">
            <a:avLst/>
          </a:prstGeom>
        </p:spPr>
        <p:txBody>
          <a:bodyPr vert="horz" lIns="75967" tIns="37984" rIns="75967" bIns="37984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4000" y="9721123"/>
            <a:ext cx="3078425" cy="513505"/>
          </a:xfrm>
          <a:prstGeom prst="rect">
            <a:avLst/>
          </a:prstGeom>
        </p:spPr>
        <p:txBody>
          <a:bodyPr vert="horz" lIns="75967" tIns="37984" rIns="75967" bIns="37984" rtlCol="0" anchor="b"/>
          <a:lstStyle>
            <a:lvl1pPr algn="r">
              <a:defRPr sz="1200"/>
            </a:lvl1pPr>
          </a:lstStyle>
          <a:p>
            <a:fld id="{7CFD31F7-E80C-C346-855A-EC8454F5FB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0802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FD31F7-E80C-C346-855A-EC8454F5FB1A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6015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8F90BF87-B715-D24B-9832-44BD695109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93" y="-12358"/>
            <a:ext cx="12181435" cy="6863953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D7B7942-FB14-BC46-A96D-4526CE5D19D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5796" y="207963"/>
            <a:ext cx="881743" cy="1255077"/>
          </a:xfrm>
          <a:prstGeom prst="rect">
            <a:avLst/>
          </a:prstGeom>
        </p:spPr>
      </p:pic>
      <p:sp>
        <p:nvSpPr>
          <p:cNvPr id="9" name="Segnaposto data 4">
            <a:extLst>
              <a:ext uri="{FF2B5EF4-FFF2-40B4-BE49-F238E27FC236}">
                <a16:creationId xmlns:a16="http://schemas.microsoft.com/office/drawing/2014/main" id="{1D463063-3CCD-514C-8EE3-8FFD0DA0DA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5447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061D4C3-E8FC-B644-BB63-C2DE41679BBD}" type="datetime1">
              <a:rPr lang="it-IT" smtClean="0"/>
              <a:pPr/>
              <a:t>29/11/2018</a:t>
            </a:fld>
            <a:endParaRPr lang="it-IT" dirty="0"/>
          </a:p>
        </p:txBody>
      </p:sp>
      <p:sp>
        <p:nvSpPr>
          <p:cNvPr id="10" name="Segnaposto piè di pagina 5">
            <a:extLst>
              <a:ext uri="{FF2B5EF4-FFF2-40B4-BE49-F238E27FC236}">
                <a16:creationId xmlns:a16="http://schemas.microsoft.com/office/drawing/2014/main" id="{38B10A8C-5972-B549-A84F-E437B1DE3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5447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Segnaposto numero diapositiva 6">
            <a:extLst>
              <a:ext uri="{FF2B5EF4-FFF2-40B4-BE49-F238E27FC236}">
                <a16:creationId xmlns:a16="http://schemas.microsoft.com/office/drawing/2014/main" id="{74112D47-E7C0-A749-B46F-1C09AB6ED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5447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FF00E-9DC3-7240-8851-04147A744FC9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2" name="Titolo 1">
            <a:extLst>
              <a:ext uri="{FF2B5EF4-FFF2-40B4-BE49-F238E27FC236}">
                <a16:creationId xmlns:a16="http://schemas.microsoft.com/office/drawing/2014/main" id="{5A3968D5-EE06-8141-84EB-44EDECCE818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1011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90CD04E2-2BCB-B04B-8AE5-3BEDAC7BF8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93" y="-12358"/>
            <a:ext cx="12181435" cy="6863953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0B5E3AC0-1FD3-484B-9E61-4399F9AEB13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5796" y="207963"/>
            <a:ext cx="881743" cy="1255077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4921A2-BD8C-F949-A689-7488F22E6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1199"/>
            <a:ext cx="10515600" cy="41957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2FB386-9D59-134F-87EE-713AAA1DD0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5447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B4D242-6B28-2942-BA46-7A60C0146BA3}" type="datetime1">
              <a:rPr lang="it-IT" smtClean="0"/>
              <a:pPr/>
              <a:t>29/11/2018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3C63F7-7A3B-AF45-B13C-D5EC32084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5447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E451CBA-A27A-724E-9E83-4DA2A11AD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5447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FF00E-9DC3-7240-8851-04147A744FC9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9C20C73D-13F0-3A4E-BC99-1279F3B2544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7356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1793FD53-CF40-5145-95C9-66C40E3BF7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93" y="-12358"/>
            <a:ext cx="12181435" cy="6863953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3525FF86-0899-2D48-9028-866493CE15D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5796" y="207963"/>
            <a:ext cx="881743" cy="1255077"/>
          </a:xfrm>
          <a:prstGeom prst="rect">
            <a:avLst/>
          </a:prstGeom>
        </p:spPr>
      </p:pic>
      <p:sp>
        <p:nvSpPr>
          <p:cNvPr id="10" name="Segnaposto data 4">
            <a:extLst>
              <a:ext uri="{FF2B5EF4-FFF2-40B4-BE49-F238E27FC236}">
                <a16:creationId xmlns:a16="http://schemas.microsoft.com/office/drawing/2014/main" id="{AC8D58A9-385A-5943-9805-D9B1B906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5447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061D4C3-E8FC-B644-BB63-C2DE41679BBD}" type="datetime1">
              <a:rPr lang="it-IT" smtClean="0"/>
              <a:pPr/>
              <a:t>29/11/2018</a:t>
            </a:fld>
            <a:endParaRPr lang="it-IT" dirty="0"/>
          </a:p>
        </p:txBody>
      </p:sp>
      <p:sp>
        <p:nvSpPr>
          <p:cNvPr id="11" name="Segnaposto piè di pagina 5">
            <a:extLst>
              <a:ext uri="{FF2B5EF4-FFF2-40B4-BE49-F238E27FC236}">
                <a16:creationId xmlns:a16="http://schemas.microsoft.com/office/drawing/2014/main" id="{3A8B3191-D192-B647-907E-87F82855E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5447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2" name="Segnaposto numero diapositiva 6">
            <a:extLst>
              <a:ext uri="{FF2B5EF4-FFF2-40B4-BE49-F238E27FC236}">
                <a16:creationId xmlns:a16="http://schemas.microsoft.com/office/drawing/2014/main" id="{2C740F00-A37F-7C47-BA51-463EEC67B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5447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FF00E-9DC3-7240-8851-04147A744FC9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8" name="Titolo 1">
            <a:extLst>
              <a:ext uri="{FF2B5EF4-FFF2-40B4-BE49-F238E27FC236}">
                <a16:creationId xmlns:a16="http://schemas.microsoft.com/office/drawing/2014/main" id="{6F12EFDA-FE99-2A41-A92B-346779C2698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321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5FB4BF26-22B7-8449-8C2A-4DAB5A4A87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5953"/>
            <a:ext cx="12370760" cy="6970633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474DED1C-401D-D040-9A15-7A7D4946E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2700" y="3299618"/>
            <a:ext cx="7086600" cy="1325563"/>
          </a:xfrm>
          <a:ln>
            <a:solidFill>
              <a:schemeClr val="bg1"/>
            </a:solidFill>
          </a:ln>
        </p:spPr>
        <p:txBody>
          <a:bodyPr/>
          <a:lstStyle>
            <a:lvl1pPr algn="ctr">
              <a:defRPr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A20F820-DE29-2849-A1AE-C7388DF42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4C7A02-0FB4-F54A-96B5-9C3B48F2C267}" type="datetime1">
              <a:rPr lang="it-IT" smtClean="0"/>
              <a:t>29/11/2018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DF758F4-0DB7-D343-8756-19FA84251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0C6F60F-D52E-644F-94B8-6EB08E7A8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FF00E-9DC3-7240-8851-04147A744FC9}" type="slidenum">
              <a:rPr lang="it-IT" smtClean="0"/>
              <a:pPr/>
              <a:t>‹N›</a:t>
            </a:fld>
            <a:endParaRPr lang="it-IT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44A98379-E07C-C74F-AF3A-74F14220257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41768" y="634683"/>
            <a:ext cx="1293223" cy="1840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805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2BDD68A-1477-8E46-9FF1-AEF1004D8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600431F-07AE-674D-8F4E-44052AB14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77D59-7ABB-F544-BE1D-031DF9933D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E26EA-6535-0A47-9F95-280497D6DAA3}" type="datetime1">
              <a:rPr lang="it-IT" smtClean="0"/>
              <a:t>29/11/2018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45B1190-35CB-654C-9CAE-AC0D0F945D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6056DDE-1073-4E4F-8F40-860E9D4AFD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FF00E-9DC3-7240-8851-04147A744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81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1" r:id="rId3"/>
    <p:sldLayoutId id="2147483654" r:id="rId4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77597C-850B-9B40-81FF-B257AC3AC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520" y="2830188"/>
            <a:ext cx="10250502" cy="2560199"/>
          </a:xfrm>
        </p:spPr>
        <p:txBody>
          <a:bodyPr>
            <a:normAutofit/>
          </a:bodyPr>
          <a:lstStyle/>
          <a:p>
            <a:r>
              <a:rPr lang="it-IT" sz="3200" dirty="0"/>
              <a:t>A</a:t>
            </a:r>
            <a:r>
              <a:rPr lang="it-IT" sz="3200" dirty="0" smtClean="0"/>
              <a:t>nagrafe unica dei contratti collettivi di lavoro. </a:t>
            </a:r>
            <a:br>
              <a:rPr lang="it-IT" sz="3200" dirty="0" smtClean="0"/>
            </a:br>
            <a:r>
              <a:rPr lang="it-IT" sz="3200" dirty="0" smtClean="0"/>
              <a:t>Strumento di politica previdenziale e di finanza pubblica</a:t>
            </a:r>
            <a:br>
              <a:rPr lang="it-IT" sz="3200" dirty="0" smtClean="0"/>
            </a:b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/>
              <a:t/>
            </a:r>
            <a:br>
              <a:rPr lang="it-IT" sz="3200" dirty="0"/>
            </a:br>
            <a:r>
              <a:rPr lang="it-IT" sz="2400" dirty="0" smtClean="0"/>
              <a:t>Ferdinando Montaldi</a:t>
            </a:r>
            <a:endParaRPr lang="it-IT" sz="2400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E5E5AFD-E441-1741-BBA8-3F68536AD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343" y="6356350"/>
            <a:ext cx="11196308" cy="365125"/>
          </a:xfrm>
        </p:spPr>
        <p:txBody>
          <a:bodyPr/>
          <a:lstStyle/>
          <a:p>
            <a:r>
              <a:rPr lang="it-IT" sz="1600" dirty="0" smtClean="0"/>
              <a:t>“Per una anagrafe unica dei contratti collettivi di lavoro: criteri di classificazione e rappresentatività”, Roma 29 novembre 2018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427777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F00E-9DC3-7240-8851-04147A744FC9}" type="slidenum">
              <a:rPr lang="it-IT" smtClean="0"/>
              <a:pPr/>
              <a:t>10</a:t>
            </a:fld>
            <a:endParaRPr lang="it-IT" dirty="0"/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2800" dirty="0" smtClean="0"/>
              <a:t>Focus Metalmeccanico</a:t>
            </a:r>
            <a:endParaRPr lang="it-IT" sz="2800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3747" y="6554470"/>
            <a:ext cx="6783273" cy="365125"/>
          </a:xfrm>
        </p:spPr>
        <p:txBody>
          <a:bodyPr/>
          <a:lstStyle/>
          <a:p>
            <a:r>
              <a:rPr lang="it-IT" dirty="0" smtClean="0"/>
              <a:t>Anagrafe unica dei contratti collettivi di lavoro. Strumento di politica previdenziale e di finanza pubblica</a:t>
            </a:r>
            <a:endParaRPr lang="it-IT" dirty="0"/>
          </a:p>
        </p:txBody>
      </p: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554470"/>
            <a:ext cx="1490085" cy="365125"/>
          </a:xfrm>
        </p:spPr>
        <p:txBody>
          <a:bodyPr/>
          <a:lstStyle/>
          <a:p>
            <a:r>
              <a:rPr lang="it-IT" dirty="0" smtClean="0"/>
              <a:t>29 novembre 2018</a:t>
            </a:r>
            <a:endParaRPr lang="it-IT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677445"/>
              </p:ext>
            </p:extLst>
          </p:nvPr>
        </p:nvGraphicFramePr>
        <p:xfrm>
          <a:off x="1271588" y="1296375"/>
          <a:ext cx="10497721" cy="4369432"/>
        </p:xfrm>
        <a:graphic>
          <a:graphicData uri="http://schemas.openxmlformats.org/drawingml/2006/table">
            <a:tbl>
              <a:tblPr/>
              <a:tblGrid>
                <a:gridCol w="14146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34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69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72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2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45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84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079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CCNL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OO.DD.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OO.SS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Aziende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Lavoratori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7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9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Industria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Federmeccanica, </a:t>
                      </a:r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Assistal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, CONFINDUSTRIA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CISL, CGIL, UIL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56.926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26,76%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1.422.994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61,79%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595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Piccola-media industria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UNIONMECCANICA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CONFAPI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CISL, CGIL, UIL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33.656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15,82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362.439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15,74%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5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CONFIMI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impresa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meccanica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CISL, UIL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26.290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1,14%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5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UNIMPRESA</a:t>
                      </a:r>
                      <a:endParaRPr lang="it-I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CONFINTESA</a:t>
                      </a:r>
                      <a:endParaRPr lang="it-I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5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SISTEMA IMPRESA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CONFSAL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599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Artigianato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CNA, CONFARTIGIANATO, CASARTIGIANI,</a:t>
                      </a:r>
                      <a:r>
                        <a:rPr lang="it-I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CLAAI</a:t>
                      </a:r>
                      <a:endParaRPr lang="it-I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CGIL,</a:t>
                      </a:r>
                      <a:r>
                        <a:rPr lang="pt-BR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CISL,</a:t>
                      </a:r>
                      <a:r>
                        <a:rPr lang="pt-BR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UIL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119.693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56,26%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477.569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20,74%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05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FAPI,</a:t>
                      </a:r>
                      <a:r>
                        <a:rPr lang="en-US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CESAC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CONFSAL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127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Cooperazione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ANCPL LEGACOOP,</a:t>
                      </a:r>
                      <a:r>
                        <a:rPr lang="it-IT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CONFCOOPERATIVE, AGCI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CISL, CGIL, UIL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1.057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13.375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07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TOTALE</a:t>
                      </a:r>
                      <a:endParaRPr lang="it-IT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212.756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r" defTabSz="914400" rtl="0" eaLnBrk="1" fontAlgn="ctr" latinLnBrk="0" hangingPunct="1"/>
                      <a:r>
                        <a:rPr lang="it-IT" sz="16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2.302.954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3" name="Rectangle 13"/>
          <p:cNvSpPr/>
          <p:nvPr/>
        </p:nvSpPr>
        <p:spPr>
          <a:xfrm>
            <a:off x="8460829" y="423902"/>
            <a:ext cx="2649132" cy="52247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5C85"/>
            </a:solidFill>
            <a:prstDash val="dash"/>
          </a:ln>
          <a:effectLst/>
        </p:spPr>
        <p:txBody>
          <a:bodyPr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600" kern="0" dirty="0" smtClean="0">
                <a:solidFill>
                  <a:srgbClr val="000000"/>
                </a:solidFill>
              </a:rPr>
              <a:t>I dati si riferiscono al periodo </a:t>
            </a:r>
            <a:r>
              <a:rPr kumimoji="0" lang="it-IT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luglio 2017 - giugno 2018</a:t>
            </a:r>
            <a:endParaRPr kumimoji="0" lang="en-US" sz="160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89622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F00E-9DC3-7240-8851-04147A744FC9}" type="slidenum">
              <a:rPr lang="it-IT" smtClean="0"/>
              <a:pPr/>
              <a:t>11</a:t>
            </a:fld>
            <a:endParaRPr lang="it-IT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3747" y="6554470"/>
            <a:ext cx="6783273" cy="365125"/>
          </a:xfrm>
        </p:spPr>
        <p:txBody>
          <a:bodyPr/>
          <a:lstStyle/>
          <a:p>
            <a:r>
              <a:rPr lang="it-IT" dirty="0" smtClean="0"/>
              <a:t>Anagrafe unica dei contratti collettivi di lavoro. Strumento di politica previdenziale e di finanza pubblica</a:t>
            </a:r>
            <a:endParaRPr lang="it-IT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554470"/>
            <a:ext cx="1490085" cy="365125"/>
          </a:xfrm>
        </p:spPr>
        <p:txBody>
          <a:bodyPr/>
          <a:lstStyle/>
          <a:p>
            <a:r>
              <a:rPr lang="it-IT" dirty="0" smtClean="0"/>
              <a:t>29 novembre 2018</a:t>
            </a:r>
            <a:endParaRPr lang="it-IT" dirty="0"/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2800" dirty="0" smtClean="0"/>
              <a:t>Focus Terziario, Distribuzione e Servizi</a:t>
            </a:r>
            <a:endParaRPr lang="it-IT" sz="28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397704"/>
              </p:ext>
            </p:extLst>
          </p:nvPr>
        </p:nvGraphicFramePr>
        <p:xfrm>
          <a:off x="1239953" y="1386800"/>
          <a:ext cx="10761154" cy="5131844"/>
        </p:xfrm>
        <a:graphic>
          <a:graphicData uri="http://schemas.openxmlformats.org/drawingml/2006/table">
            <a:tbl>
              <a:tblPr/>
              <a:tblGrid>
                <a:gridCol w="1221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8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9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9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73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30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10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8932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CCNL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OO.DD.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OO.SS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Aziende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Lavoratori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9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118">
                <a:tc rowSpan="10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Terziario, distribuzione e servizi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CONFCOMMERCIO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CGIL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CISL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UIL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396.858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97,23%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2.396.270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95,04%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1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CNAI,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UCICT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FISMIC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CONFSAL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6.833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1,68%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20.851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0,83%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1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ANPIT,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CIDEC, CONFIMPRENDITORI,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UNICA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CISAL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0,14%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10.130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0,40%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71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SISTEMA COMMERCIO E IMPRESA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Fesica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CONFSAL,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CONFSAL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Fisals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1.177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0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CIFA,</a:t>
                      </a:r>
                      <a:r>
                        <a:rPr lang="it-IT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Fedarcom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CIFA,</a:t>
                      </a:r>
                      <a:r>
                        <a:rPr lang="it-IT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Uniterziario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CIFA,</a:t>
                      </a:r>
                      <a:r>
                        <a:rPr lang="it-IT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Unipmi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CIFA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Fna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CONFSAL,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Snalv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CONFSAL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1.062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77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FOR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ITALY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UGL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0,02%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71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CONFIMEA,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FEDERTERZIARIO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CFC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UGL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71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UNIMPRESA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CONFINTESA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0,00%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71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FOR ITALY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FAMAR,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CONFAMAR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71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FAPI,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CESAC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FILDI CIU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1078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Terziario, Distribuzione e Servizi - Cooperazione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LEGACOOP,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CONFCOOPERATIVE,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AGCI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CGIL,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CISL,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UIL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3.185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0,78%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90.721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3,60%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014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SISTEMA IMPRESA, SISTEMA COOP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CONFSAL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8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it-IT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it-IT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TOTALI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408.187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2.521.124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it-IT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9" name="Rectangle 13"/>
          <p:cNvSpPr/>
          <p:nvPr/>
        </p:nvSpPr>
        <p:spPr>
          <a:xfrm>
            <a:off x="8460829" y="423902"/>
            <a:ext cx="2649132" cy="52247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5C85"/>
            </a:solidFill>
            <a:prstDash val="dash"/>
          </a:ln>
          <a:effectLst/>
        </p:spPr>
        <p:txBody>
          <a:bodyPr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600" kern="0" dirty="0" smtClean="0">
                <a:solidFill>
                  <a:srgbClr val="000000"/>
                </a:solidFill>
              </a:rPr>
              <a:t>I dati si riferiscono al periodo </a:t>
            </a:r>
            <a:r>
              <a:rPr kumimoji="0" lang="it-IT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luglio 2017 - giugno 2018</a:t>
            </a:r>
            <a:endParaRPr kumimoji="0" lang="en-US" sz="160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73920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F00E-9DC3-7240-8851-04147A744FC9}" type="slidenum">
              <a:rPr lang="it-IT" smtClean="0"/>
              <a:pPr/>
              <a:t>12</a:t>
            </a:fld>
            <a:endParaRPr lang="it-IT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3747" y="6554470"/>
            <a:ext cx="6783273" cy="365125"/>
          </a:xfrm>
        </p:spPr>
        <p:txBody>
          <a:bodyPr/>
          <a:lstStyle/>
          <a:p>
            <a:r>
              <a:rPr lang="it-IT" dirty="0" smtClean="0"/>
              <a:t>Anagrafe unica dei contratti collettivi di lavoro. Strumento di politica previdenziale e di finanza pubblica</a:t>
            </a:r>
            <a:endParaRPr lang="it-IT" dirty="0"/>
          </a:p>
        </p:txBody>
      </p: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554470"/>
            <a:ext cx="1490085" cy="365125"/>
          </a:xfrm>
        </p:spPr>
        <p:txBody>
          <a:bodyPr/>
          <a:lstStyle/>
          <a:p>
            <a:r>
              <a:rPr lang="it-IT" dirty="0" smtClean="0"/>
              <a:t>29 novembre 2018</a:t>
            </a:r>
            <a:endParaRPr lang="it-IT" dirty="0"/>
          </a:p>
        </p:txBody>
      </p:sp>
      <p:sp>
        <p:nvSpPr>
          <p:cNvPr id="13" name="Rectangle 12"/>
          <p:cNvSpPr/>
          <p:nvPr/>
        </p:nvSpPr>
        <p:spPr>
          <a:xfrm>
            <a:off x="1381760" y="1167867"/>
            <a:ext cx="10342879" cy="677451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smtClean="0">
                <a:solidFill>
                  <a:schemeClr val="bg1"/>
                </a:solidFill>
              </a:rPr>
              <a:t>Settore CCNL metalmeccanico industria. Distribuzione degli operai in funzione delle retribuzioni: confronto indagine forza lavoro Federmeccanica 2016 (94.000 </a:t>
            </a:r>
            <a:r>
              <a:rPr lang="it-IT" dirty="0" err="1" smtClean="0">
                <a:solidFill>
                  <a:schemeClr val="bg1"/>
                </a:solidFill>
              </a:rPr>
              <a:t>lav.ri</a:t>
            </a:r>
            <a:r>
              <a:rPr lang="it-IT" dirty="0" smtClean="0">
                <a:solidFill>
                  <a:schemeClr val="bg1"/>
                </a:solidFill>
              </a:rPr>
              <a:t>) e </a:t>
            </a:r>
            <a:r>
              <a:rPr lang="it-IT" dirty="0" err="1" smtClean="0">
                <a:solidFill>
                  <a:schemeClr val="bg1"/>
                </a:solidFill>
              </a:rPr>
              <a:t>UniEmens</a:t>
            </a:r>
            <a:r>
              <a:rPr lang="it-IT" dirty="0" smtClean="0">
                <a:solidFill>
                  <a:schemeClr val="bg1"/>
                </a:solidFill>
              </a:rPr>
              <a:t> 2016 (304.000 </a:t>
            </a:r>
            <a:r>
              <a:rPr lang="it-IT" dirty="0" err="1" smtClean="0">
                <a:solidFill>
                  <a:schemeClr val="bg1"/>
                </a:solidFill>
              </a:rPr>
              <a:t>lav.ri</a:t>
            </a:r>
            <a:r>
              <a:rPr lang="it-IT" dirty="0" smtClean="0">
                <a:solidFill>
                  <a:schemeClr val="bg1"/>
                </a:solidFill>
              </a:rPr>
              <a:t>)</a:t>
            </a:r>
            <a:endParaRPr lang="it-IT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60805" y="2090402"/>
            <a:ext cx="1464623" cy="2886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chemeClr val="tx1"/>
                </a:solidFill>
              </a:rPr>
              <a:t>Operai</a:t>
            </a:r>
            <a:endParaRPr lang="it-IT" sz="2000" b="1" dirty="0">
              <a:solidFill>
                <a:schemeClr val="tx1"/>
              </a:solidFill>
            </a:endParaRPr>
          </a:p>
        </p:txBody>
      </p:sp>
      <p:sp>
        <p:nvSpPr>
          <p:cNvPr id="34" name="Rectangle 19"/>
          <p:cNvSpPr/>
          <p:nvPr/>
        </p:nvSpPr>
        <p:spPr>
          <a:xfrm>
            <a:off x="3403600" y="6009348"/>
            <a:ext cx="4124960" cy="3176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>
                <a:solidFill>
                  <a:schemeClr val="tx1"/>
                </a:solidFill>
              </a:rPr>
              <a:t>R</a:t>
            </a:r>
            <a:r>
              <a:rPr lang="it-IT" dirty="0" smtClean="0">
                <a:solidFill>
                  <a:schemeClr val="tx1"/>
                </a:solidFill>
              </a:rPr>
              <a:t>etribuzioni minime CCNL per qualifica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9597055" y="4128254"/>
            <a:ext cx="2024112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600" dirty="0" err="1" smtClean="0"/>
              <a:t>UniEmens</a:t>
            </a:r>
            <a:endParaRPr lang="it-IT" sz="1600" dirty="0" smtClean="0"/>
          </a:p>
          <a:p>
            <a:r>
              <a:rPr lang="it-IT" sz="1600" dirty="0" smtClean="0"/>
              <a:t>CCNL Federmeccanica</a:t>
            </a:r>
          </a:p>
        </p:txBody>
      </p:sp>
      <p:cxnSp>
        <p:nvCxnSpPr>
          <p:cNvPr id="35" name="Straight Connector 22"/>
          <p:cNvCxnSpPr/>
          <p:nvPr/>
        </p:nvCxnSpPr>
        <p:spPr>
          <a:xfrm>
            <a:off x="9036735" y="4321294"/>
            <a:ext cx="540000" cy="0"/>
          </a:xfrm>
          <a:prstGeom prst="line">
            <a:avLst/>
          </a:prstGeom>
          <a:ln w="38100">
            <a:solidFill>
              <a:srgbClr val="A5A5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21"/>
          <p:cNvCxnSpPr/>
          <p:nvPr/>
        </p:nvCxnSpPr>
        <p:spPr>
          <a:xfrm>
            <a:off x="9023180" y="3213854"/>
            <a:ext cx="540000" cy="0"/>
          </a:xfrm>
          <a:prstGeom prst="line">
            <a:avLst/>
          </a:prstGeom>
          <a:ln w="3810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19"/>
          <p:cNvSpPr/>
          <p:nvPr/>
        </p:nvSpPr>
        <p:spPr>
          <a:xfrm rot="16200000">
            <a:off x="431165" y="3688079"/>
            <a:ext cx="1174580" cy="5892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>
                <a:solidFill>
                  <a:schemeClr val="tx1"/>
                </a:solidFill>
              </a:rPr>
              <a:t>F</a:t>
            </a:r>
            <a:r>
              <a:rPr lang="it-IT" dirty="0" smtClean="0">
                <a:solidFill>
                  <a:schemeClr val="tx1"/>
                </a:solidFill>
              </a:rPr>
              <a:t>requenza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9" name="Titolo 1">
            <a:extLst>
              <a:ext uri="{FF2B5EF4-FFF2-40B4-BE49-F238E27FC236}">
                <a16:creationId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2800" dirty="0" smtClean="0"/>
              <a:t>La retribuzione previdenziale nell’industria meccanica (operai)</a:t>
            </a:r>
            <a:endParaRPr lang="it-IT" sz="2800" dirty="0"/>
          </a:p>
        </p:txBody>
      </p:sp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6953512"/>
              </p:ext>
            </p:extLst>
          </p:nvPr>
        </p:nvGraphicFramePr>
        <p:xfrm>
          <a:off x="1133475" y="2514066"/>
          <a:ext cx="7738150" cy="3464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Rettangolo 35"/>
          <p:cNvSpPr/>
          <p:nvPr/>
        </p:nvSpPr>
        <p:spPr>
          <a:xfrm>
            <a:off x="9576735" y="3020814"/>
            <a:ext cx="2305739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600" dirty="0" smtClean="0"/>
              <a:t>Campione imprese</a:t>
            </a:r>
          </a:p>
          <a:p>
            <a:r>
              <a:rPr lang="it-IT" sz="1600" dirty="0" smtClean="0"/>
              <a:t>Indagine Federmeccanica</a:t>
            </a:r>
          </a:p>
        </p:txBody>
      </p:sp>
    </p:spTree>
    <p:extLst>
      <p:ext uri="{BB962C8B-B14F-4D97-AF65-F5344CB8AC3E}">
        <p14:creationId xmlns:p14="http://schemas.microsoft.com/office/powerpoint/2010/main" val="144774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F00E-9DC3-7240-8851-04147A744FC9}" type="slidenum">
              <a:rPr lang="it-IT" smtClean="0"/>
              <a:pPr/>
              <a:t>13</a:t>
            </a:fld>
            <a:endParaRPr lang="it-IT" dirty="0"/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46404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2800" dirty="0" smtClean="0"/>
              <a:t>La retribuzione previdenziale nell’industria meccanica (impiegati)</a:t>
            </a:r>
            <a:endParaRPr lang="it-IT" sz="2800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3747" y="6554470"/>
            <a:ext cx="6783273" cy="365125"/>
          </a:xfrm>
        </p:spPr>
        <p:txBody>
          <a:bodyPr/>
          <a:lstStyle/>
          <a:p>
            <a:r>
              <a:rPr lang="it-IT" dirty="0" smtClean="0"/>
              <a:t>Anagrafe unica dei contratti collettivi di lavoro. Strumento di politica previdenziale e di finanza pubblica</a:t>
            </a:r>
            <a:endParaRPr lang="it-IT" dirty="0"/>
          </a:p>
        </p:txBody>
      </p: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554470"/>
            <a:ext cx="1490085" cy="365125"/>
          </a:xfrm>
        </p:spPr>
        <p:txBody>
          <a:bodyPr/>
          <a:lstStyle/>
          <a:p>
            <a:r>
              <a:rPr lang="it-IT" dirty="0" smtClean="0"/>
              <a:t>29 novembre 2018</a:t>
            </a:r>
            <a:endParaRPr lang="it-IT" dirty="0"/>
          </a:p>
        </p:txBody>
      </p:sp>
      <p:sp>
        <p:nvSpPr>
          <p:cNvPr id="13" name="Rectangle 12"/>
          <p:cNvSpPr/>
          <p:nvPr/>
        </p:nvSpPr>
        <p:spPr>
          <a:xfrm>
            <a:off x="1381760" y="1167867"/>
            <a:ext cx="10342879" cy="677451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smtClean="0">
                <a:solidFill>
                  <a:schemeClr val="bg1"/>
                </a:solidFill>
              </a:rPr>
              <a:t>Settore CCNL metalmeccanico industria. Distribuzione degli impiegati in funzione delle retribuzioni: confronto indagine forza lavoro Federmeccanica 2016 (81.000 </a:t>
            </a:r>
            <a:r>
              <a:rPr lang="it-IT" dirty="0" err="1" smtClean="0">
                <a:solidFill>
                  <a:schemeClr val="bg1"/>
                </a:solidFill>
              </a:rPr>
              <a:t>lav.ri</a:t>
            </a:r>
            <a:r>
              <a:rPr lang="it-IT" dirty="0" smtClean="0">
                <a:solidFill>
                  <a:schemeClr val="bg1"/>
                </a:solidFill>
              </a:rPr>
              <a:t>) e </a:t>
            </a:r>
            <a:r>
              <a:rPr lang="it-IT" dirty="0" err="1" smtClean="0">
                <a:solidFill>
                  <a:schemeClr val="bg1"/>
                </a:solidFill>
              </a:rPr>
              <a:t>UniEmens</a:t>
            </a:r>
            <a:r>
              <a:rPr lang="it-IT" dirty="0" smtClean="0">
                <a:solidFill>
                  <a:schemeClr val="bg1"/>
                </a:solidFill>
              </a:rPr>
              <a:t> 2016 (</a:t>
            </a:r>
            <a:r>
              <a:rPr lang="it-IT" dirty="0" err="1" smtClean="0">
                <a:solidFill>
                  <a:schemeClr val="bg1"/>
                </a:solidFill>
              </a:rPr>
              <a:t>ca</a:t>
            </a:r>
            <a:r>
              <a:rPr lang="it-IT" dirty="0" smtClean="0">
                <a:solidFill>
                  <a:schemeClr val="bg1"/>
                </a:solidFill>
              </a:rPr>
              <a:t>. 295.000 </a:t>
            </a:r>
            <a:r>
              <a:rPr lang="it-IT" dirty="0" err="1" smtClean="0">
                <a:solidFill>
                  <a:schemeClr val="bg1"/>
                </a:solidFill>
              </a:rPr>
              <a:t>lav.ri</a:t>
            </a:r>
            <a:r>
              <a:rPr lang="it-IT" dirty="0" smtClean="0">
                <a:solidFill>
                  <a:schemeClr val="bg1"/>
                </a:solidFill>
              </a:rPr>
              <a:t>)</a:t>
            </a:r>
            <a:endParaRPr lang="it-IT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60805" y="2090402"/>
            <a:ext cx="1464623" cy="2886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chemeClr val="tx1"/>
                </a:solidFill>
              </a:rPr>
              <a:t>Impiegati</a:t>
            </a:r>
            <a:endParaRPr lang="it-IT" sz="2000" b="1" dirty="0">
              <a:solidFill>
                <a:schemeClr val="tx1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9597055" y="4128254"/>
            <a:ext cx="2024112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600" dirty="0" err="1" smtClean="0"/>
              <a:t>UniEmens</a:t>
            </a:r>
            <a:endParaRPr lang="it-IT" sz="1600" dirty="0" smtClean="0"/>
          </a:p>
          <a:p>
            <a:r>
              <a:rPr lang="it-IT" sz="1600" dirty="0" smtClean="0"/>
              <a:t>CCNL Federmeccanica</a:t>
            </a:r>
          </a:p>
        </p:txBody>
      </p:sp>
      <p:sp>
        <p:nvSpPr>
          <p:cNvPr id="36" name="Rettangolo 35"/>
          <p:cNvSpPr/>
          <p:nvPr/>
        </p:nvSpPr>
        <p:spPr>
          <a:xfrm>
            <a:off x="9576735" y="3020814"/>
            <a:ext cx="2305739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600" dirty="0" smtClean="0"/>
              <a:t>Campione imprese</a:t>
            </a:r>
          </a:p>
          <a:p>
            <a:r>
              <a:rPr lang="it-IT" sz="1600" dirty="0" smtClean="0"/>
              <a:t>Indagine Federmeccanica</a:t>
            </a:r>
          </a:p>
        </p:txBody>
      </p:sp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0817446"/>
              </p:ext>
            </p:extLst>
          </p:nvPr>
        </p:nvGraphicFramePr>
        <p:xfrm>
          <a:off x="1127125" y="2511687"/>
          <a:ext cx="7717155" cy="3473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Rectangle 19"/>
          <p:cNvSpPr/>
          <p:nvPr/>
        </p:nvSpPr>
        <p:spPr>
          <a:xfrm rot="16200000">
            <a:off x="431165" y="3688079"/>
            <a:ext cx="1174580" cy="5892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>
                <a:solidFill>
                  <a:schemeClr val="tx1"/>
                </a:solidFill>
              </a:rPr>
              <a:t>F</a:t>
            </a:r>
            <a:r>
              <a:rPr lang="it-IT" dirty="0" smtClean="0">
                <a:solidFill>
                  <a:schemeClr val="tx1"/>
                </a:solidFill>
              </a:rPr>
              <a:t>requenza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17" name="Straight Connector 22"/>
          <p:cNvCxnSpPr/>
          <p:nvPr/>
        </p:nvCxnSpPr>
        <p:spPr>
          <a:xfrm>
            <a:off x="9036735" y="4321294"/>
            <a:ext cx="540000" cy="0"/>
          </a:xfrm>
          <a:prstGeom prst="line">
            <a:avLst/>
          </a:prstGeom>
          <a:ln w="38100">
            <a:solidFill>
              <a:srgbClr val="A5A5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21"/>
          <p:cNvCxnSpPr/>
          <p:nvPr/>
        </p:nvCxnSpPr>
        <p:spPr>
          <a:xfrm>
            <a:off x="9023180" y="3213854"/>
            <a:ext cx="540000" cy="0"/>
          </a:xfrm>
          <a:prstGeom prst="line">
            <a:avLst/>
          </a:prstGeom>
          <a:ln w="3810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403600" y="6009348"/>
            <a:ext cx="4124960" cy="3176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>
                <a:solidFill>
                  <a:schemeClr val="tx1"/>
                </a:solidFill>
              </a:rPr>
              <a:t>R</a:t>
            </a:r>
            <a:r>
              <a:rPr lang="it-IT" dirty="0" smtClean="0">
                <a:solidFill>
                  <a:schemeClr val="tx1"/>
                </a:solidFill>
              </a:rPr>
              <a:t>etribuzioni minime CCNL per qualifica</a:t>
            </a: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45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554470"/>
            <a:ext cx="1490085" cy="365125"/>
          </a:xfrm>
        </p:spPr>
        <p:txBody>
          <a:bodyPr/>
          <a:lstStyle/>
          <a:p>
            <a:r>
              <a:rPr lang="it-IT" dirty="0" smtClean="0"/>
              <a:t>29 novembre 2018</a:t>
            </a:r>
            <a:endParaRPr lang="it-IT" dirty="0"/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243840"/>
            <a:ext cx="9540240" cy="71120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</a:t>
            </a: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etribuzione minima previdenziale e benefici contributivi. Scenari</a:t>
            </a:r>
            <a:endParaRPr lang="it-IT" sz="2800" dirty="0"/>
          </a:p>
        </p:txBody>
      </p:sp>
      <p:sp>
        <p:nvSpPr>
          <p:cNvPr id="20" name="Rectangle 19"/>
          <p:cNvSpPr/>
          <p:nvPr/>
        </p:nvSpPr>
        <p:spPr>
          <a:xfrm>
            <a:off x="2140152" y="1178560"/>
            <a:ext cx="8963844" cy="90704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endParaRPr lang="it-IT" sz="200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375625" y="1276121"/>
            <a:ext cx="83375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1F497D"/>
              </a:buClr>
              <a:buSzPct val="103000"/>
            </a:pPr>
            <a:r>
              <a:rPr lang="it-IT" sz="20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C</a:t>
            </a: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ontrolli effettuati attraverso accertamenti ispettivi: efficacia limitata (aziende oggetto di accertamento: 2% - 3% ogni anno) </a:t>
            </a:r>
            <a:endParaRPr lang="it-IT" sz="2000" dirty="0">
              <a:solidFill>
                <a:srgbClr val="000000"/>
              </a:solidFill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0101421" y="4501227"/>
            <a:ext cx="628248" cy="629298"/>
            <a:chOff x="16404453" y="6470167"/>
            <a:chExt cx="482599" cy="471487"/>
          </a:xfrm>
          <a:solidFill>
            <a:schemeClr val="bg1"/>
          </a:solidFill>
        </p:grpSpPr>
        <p:sp>
          <p:nvSpPr>
            <p:cNvPr id="29" name="Freeform 928"/>
            <p:cNvSpPr>
              <a:spLocks/>
            </p:cNvSpPr>
            <p:nvPr/>
          </p:nvSpPr>
          <p:spPr bwMode="auto">
            <a:xfrm>
              <a:off x="16733065" y="6801954"/>
              <a:ext cx="153987" cy="139700"/>
            </a:xfrm>
            <a:custGeom>
              <a:avLst/>
              <a:gdLst>
                <a:gd name="T0" fmla="*/ 97 w 97"/>
                <a:gd name="T1" fmla="*/ 34 h 88"/>
                <a:gd name="T2" fmla="*/ 97 w 97"/>
                <a:gd name="T3" fmla="*/ 34 h 88"/>
                <a:gd name="T4" fmla="*/ 97 w 97"/>
                <a:gd name="T5" fmla="*/ 71 h 88"/>
                <a:gd name="T6" fmla="*/ 97 w 97"/>
                <a:gd name="T7" fmla="*/ 71 h 88"/>
                <a:gd name="T8" fmla="*/ 96 w 97"/>
                <a:gd name="T9" fmla="*/ 74 h 88"/>
                <a:gd name="T10" fmla="*/ 94 w 97"/>
                <a:gd name="T11" fmla="*/ 76 h 88"/>
                <a:gd name="T12" fmla="*/ 91 w 97"/>
                <a:gd name="T13" fmla="*/ 80 h 88"/>
                <a:gd name="T14" fmla="*/ 85 w 97"/>
                <a:gd name="T15" fmla="*/ 82 h 88"/>
                <a:gd name="T16" fmla="*/ 78 w 97"/>
                <a:gd name="T17" fmla="*/ 86 h 88"/>
                <a:gd name="T18" fmla="*/ 66 w 97"/>
                <a:gd name="T19" fmla="*/ 87 h 88"/>
                <a:gd name="T20" fmla="*/ 53 w 97"/>
                <a:gd name="T21" fmla="*/ 88 h 88"/>
                <a:gd name="T22" fmla="*/ 44 w 97"/>
                <a:gd name="T23" fmla="*/ 88 h 88"/>
                <a:gd name="T24" fmla="*/ 44 w 97"/>
                <a:gd name="T25" fmla="*/ 88 h 88"/>
                <a:gd name="T26" fmla="*/ 30 w 97"/>
                <a:gd name="T27" fmla="*/ 87 h 88"/>
                <a:gd name="T28" fmla="*/ 19 w 97"/>
                <a:gd name="T29" fmla="*/ 86 h 88"/>
                <a:gd name="T30" fmla="*/ 11 w 97"/>
                <a:gd name="T31" fmla="*/ 82 h 88"/>
                <a:gd name="T32" fmla="*/ 6 w 97"/>
                <a:gd name="T33" fmla="*/ 80 h 88"/>
                <a:gd name="T34" fmla="*/ 2 w 97"/>
                <a:gd name="T35" fmla="*/ 76 h 88"/>
                <a:gd name="T36" fmla="*/ 1 w 97"/>
                <a:gd name="T37" fmla="*/ 74 h 88"/>
                <a:gd name="T38" fmla="*/ 0 w 97"/>
                <a:gd name="T39" fmla="*/ 71 h 88"/>
                <a:gd name="T40" fmla="*/ 0 w 97"/>
                <a:gd name="T41" fmla="*/ 71 h 88"/>
                <a:gd name="T42" fmla="*/ 0 w 97"/>
                <a:gd name="T43" fmla="*/ 34 h 88"/>
                <a:gd name="T44" fmla="*/ 0 w 97"/>
                <a:gd name="T45" fmla="*/ 34 h 88"/>
                <a:gd name="T46" fmla="*/ 1 w 97"/>
                <a:gd name="T47" fmla="*/ 27 h 88"/>
                <a:gd name="T48" fmla="*/ 3 w 97"/>
                <a:gd name="T49" fmla="*/ 20 h 88"/>
                <a:gd name="T50" fmla="*/ 7 w 97"/>
                <a:gd name="T51" fmla="*/ 15 h 88"/>
                <a:gd name="T52" fmla="*/ 12 w 97"/>
                <a:gd name="T53" fmla="*/ 11 h 88"/>
                <a:gd name="T54" fmla="*/ 18 w 97"/>
                <a:gd name="T55" fmla="*/ 7 h 88"/>
                <a:gd name="T56" fmla="*/ 24 w 97"/>
                <a:gd name="T57" fmla="*/ 5 h 88"/>
                <a:gd name="T58" fmla="*/ 34 w 97"/>
                <a:gd name="T59" fmla="*/ 0 h 88"/>
                <a:gd name="T60" fmla="*/ 49 w 97"/>
                <a:gd name="T61" fmla="*/ 6 h 88"/>
                <a:gd name="T62" fmla="*/ 37 w 97"/>
                <a:gd name="T63" fmla="*/ 48 h 88"/>
                <a:gd name="T64" fmla="*/ 49 w 97"/>
                <a:gd name="T65" fmla="*/ 64 h 88"/>
                <a:gd name="T66" fmla="*/ 59 w 97"/>
                <a:gd name="T67" fmla="*/ 48 h 88"/>
                <a:gd name="T68" fmla="*/ 49 w 97"/>
                <a:gd name="T69" fmla="*/ 6 h 88"/>
                <a:gd name="T70" fmla="*/ 63 w 97"/>
                <a:gd name="T71" fmla="*/ 0 h 88"/>
                <a:gd name="T72" fmla="*/ 63 w 97"/>
                <a:gd name="T73" fmla="*/ 0 h 88"/>
                <a:gd name="T74" fmla="*/ 74 w 97"/>
                <a:gd name="T75" fmla="*/ 5 h 88"/>
                <a:gd name="T76" fmla="*/ 80 w 97"/>
                <a:gd name="T77" fmla="*/ 7 h 88"/>
                <a:gd name="T78" fmla="*/ 84 w 97"/>
                <a:gd name="T79" fmla="*/ 11 h 88"/>
                <a:gd name="T80" fmla="*/ 89 w 97"/>
                <a:gd name="T81" fmla="*/ 15 h 88"/>
                <a:gd name="T82" fmla="*/ 94 w 97"/>
                <a:gd name="T83" fmla="*/ 20 h 88"/>
                <a:gd name="T84" fmla="*/ 96 w 97"/>
                <a:gd name="T85" fmla="*/ 27 h 88"/>
                <a:gd name="T86" fmla="*/ 97 w 97"/>
                <a:gd name="T87" fmla="*/ 34 h 88"/>
                <a:gd name="T88" fmla="*/ 97 w 97"/>
                <a:gd name="T89" fmla="*/ 34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7" h="88">
                  <a:moveTo>
                    <a:pt x="97" y="34"/>
                  </a:moveTo>
                  <a:lnTo>
                    <a:pt x="97" y="34"/>
                  </a:lnTo>
                  <a:lnTo>
                    <a:pt x="97" y="71"/>
                  </a:lnTo>
                  <a:lnTo>
                    <a:pt x="97" y="71"/>
                  </a:lnTo>
                  <a:lnTo>
                    <a:pt x="96" y="74"/>
                  </a:lnTo>
                  <a:lnTo>
                    <a:pt x="94" y="76"/>
                  </a:lnTo>
                  <a:lnTo>
                    <a:pt x="91" y="80"/>
                  </a:lnTo>
                  <a:lnTo>
                    <a:pt x="85" y="82"/>
                  </a:lnTo>
                  <a:lnTo>
                    <a:pt x="78" y="86"/>
                  </a:lnTo>
                  <a:lnTo>
                    <a:pt x="66" y="87"/>
                  </a:lnTo>
                  <a:lnTo>
                    <a:pt x="53" y="88"/>
                  </a:lnTo>
                  <a:lnTo>
                    <a:pt x="44" y="88"/>
                  </a:lnTo>
                  <a:lnTo>
                    <a:pt x="44" y="88"/>
                  </a:lnTo>
                  <a:lnTo>
                    <a:pt x="30" y="87"/>
                  </a:lnTo>
                  <a:lnTo>
                    <a:pt x="19" y="86"/>
                  </a:lnTo>
                  <a:lnTo>
                    <a:pt x="11" y="82"/>
                  </a:lnTo>
                  <a:lnTo>
                    <a:pt x="6" y="80"/>
                  </a:lnTo>
                  <a:lnTo>
                    <a:pt x="2" y="76"/>
                  </a:lnTo>
                  <a:lnTo>
                    <a:pt x="1" y="74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1" y="27"/>
                  </a:lnTo>
                  <a:lnTo>
                    <a:pt x="3" y="20"/>
                  </a:lnTo>
                  <a:lnTo>
                    <a:pt x="7" y="15"/>
                  </a:lnTo>
                  <a:lnTo>
                    <a:pt x="12" y="11"/>
                  </a:lnTo>
                  <a:lnTo>
                    <a:pt x="18" y="7"/>
                  </a:lnTo>
                  <a:lnTo>
                    <a:pt x="24" y="5"/>
                  </a:lnTo>
                  <a:lnTo>
                    <a:pt x="34" y="0"/>
                  </a:lnTo>
                  <a:lnTo>
                    <a:pt x="49" y="6"/>
                  </a:lnTo>
                  <a:lnTo>
                    <a:pt x="37" y="48"/>
                  </a:lnTo>
                  <a:lnTo>
                    <a:pt x="49" y="64"/>
                  </a:lnTo>
                  <a:lnTo>
                    <a:pt x="59" y="48"/>
                  </a:lnTo>
                  <a:lnTo>
                    <a:pt x="49" y="6"/>
                  </a:lnTo>
                  <a:lnTo>
                    <a:pt x="63" y="0"/>
                  </a:lnTo>
                  <a:lnTo>
                    <a:pt x="63" y="0"/>
                  </a:lnTo>
                  <a:lnTo>
                    <a:pt x="74" y="5"/>
                  </a:lnTo>
                  <a:lnTo>
                    <a:pt x="80" y="7"/>
                  </a:lnTo>
                  <a:lnTo>
                    <a:pt x="84" y="11"/>
                  </a:lnTo>
                  <a:lnTo>
                    <a:pt x="89" y="15"/>
                  </a:lnTo>
                  <a:lnTo>
                    <a:pt x="94" y="20"/>
                  </a:lnTo>
                  <a:lnTo>
                    <a:pt x="96" y="27"/>
                  </a:lnTo>
                  <a:lnTo>
                    <a:pt x="97" y="34"/>
                  </a:lnTo>
                  <a:lnTo>
                    <a:pt x="97" y="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30" name="Freeform 929"/>
            <p:cNvSpPr>
              <a:spLocks/>
            </p:cNvSpPr>
            <p:nvPr/>
          </p:nvSpPr>
          <p:spPr bwMode="auto">
            <a:xfrm>
              <a:off x="16771165" y="6705117"/>
              <a:ext cx="76200" cy="90488"/>
            </a:xfrm>
            <a:custGeom>
              <a:avLst/>
              <a:gdLst>
                <a:gd name="T0" fmla="*/ 25 w 48"/>
                <a:gd name="T1" fmla="*/ 0 h 57"/>
                <a:gd name="T2" fmla="*/ 25 w 48"/>
                <a:gd name="T3" fmla="*/ 0 h 57"/>
                <a:gd name="T4" fmla="*/ 29 w 48"/>
                <a:gd name="T5" fmla="*/ 0 h 57"/>
                <a:gd name="T6" fmla="*/ 34 w 48"/>
                <a:gd name="T7" fmla="*/ 3 h 57"/>
                <a:gd name="T8" fmla="*/ 38 w 48"/>
                <a:gd name="T9" fmla="*/ 5 h 57"/>
                <a:gd name="T10" fmla="*/ 41 w 48"/>
                <a:gd name="T11" fmla="*/ 9 h 57"/>
                <a:gd name="T12" fmla="*/ 45 w 48"/>
                <a:gd name="T13" fmla="*/ 12 h 57"/>
                <a:gd name="T14" fmla="*/ 47 w 48"/>
                <a:gd name="T15" fmla="*/ 17 h 57"/>
                <a:gd name="T16" fmla="*/ 48 w 48"/>
                <a:gd name="T17" fmla="*/ 23 h 57"/>
                <a:gd name="T18" fmla="*/ 48 w 48"/>
                <a:gd name="T19" fmla="*/ 29 h 57"/>
                <a:gd name="T20" fmla="*/ 48 w 48"/>
                <a:gd name="T21" fmla="*/ 29 h 57"/>
                <a:gd name="T22" fmla="*/ 48 w 48"/>
                <a:gd name="T23" fmla="*/ 35 h 57"/>
                <a:gd name="T24" fmla="*/ 47 w 48"/>
                <a:gd name="T25" fmla="*/ 40 h 57"/>
                <a:gd name="T26" fmla="*/ 45 w 48"/>
                <a:gd name="T27" fmla="*/ 44 h 57"/>
                <a:gd name="T28" fmla="*/ 41 w 48"/>
                <a:gd name="T29" fmla="*/ 49 h 57"/>
                <a:gd name="T30" fmla="*/ 38 w 48"/>
                <a:gd name="T31" fmla="*/ 53 h 57"/>
                <a:gd name="T32" fmla="*/ 34 w 48"/>
                <a:gd name="T33" fmla="*/ 55 h 57"/>
                <a:gd name="T34" fmla="*/ 29 w 48"/>
                <a:gd name="T35" fmla="*/ 56 h 57"/>
                <a:gd name="T36" fmla="*/ 25 w 48"/>
                <a:gd name="T37" fmla="*/ 57 h 57"/>
                <a:gd name="T38" fmla="*/ 25 w 48"/>
                <a:gd name="T39" fmla="*/ 57 h 57"/>
                <a:gd name="T40" fmla="*/ 20 w 48"/>
                <a:gd name="T41" fmla="*/ 56 h 57"/>
                <a:gd name="T42" fmla="*/ 15 w 48"/>
                <a:gd name="T43" fmla="*/ 55 h 57"/>
                <a:gd name="T44" fmla="*/ 10 w 48"/>
                <a:gd name="T45" fmla="*/ 53 h 57"/>
                <a:gd name="T46" fmla="*/ 7 w 48"/>
                <a:gd name="T47" fmla="*/ 49 h 57"/>
                <a:gd name="T48" fmla="*/ 4 w 48"/>
                <a:gd name="T49" fmla="*/ 44 h 57"/>
                <a:gd name="T50" fmla="*/ 2 w 48"/>
                <a:gd name="T51" fmla="*/ 40 h 57"/>
                <a:gd name="T52" fmla="*/ 1 w 48"/>
                <a:gd name="T53" fmla="*/ 35 h 57"/>
                <a:gd name="T54" fmla="*/ 0 w 48"/>
                <a:gd name="T55" fmla="*/ 29 h 57"/>
                <a:gd name="T56" fmla="*/ 0 w 48"/>
                <a:gd name="T57" fmla="*/ 29 h 57"/>
                <a:gd name="T58" fmla="*/ 1 w 48"/>
                <a:gd name="T59" fmla="*/ 23 h 57"/>
                <a:gd name="T60" fmla="*/ 2 w 48"/>
                <a:gd name="T61" fmla="*/ 17 h 57"/>
                <a:gd name="T62" fmla="*/ 4 w 48"/>
                <a:gd name="T63" fmla="*/ 12 h 57"/>
                <a:gd name="T64" fmla="*/ 7 w 48"/>
                <a:gd name="T65" fmla="*/ 9 h 57"/>
                <a:gd name="T66" fmla="*/ 10 w 48"/>
                <a:gd name="T67" fmla="*/ 5 h 57"/>
                <a:gd name="T68" fmla="*/ 15 w 48"/>
                <a:gd name="T69" fmla="*/ 3 h 57"/>
                <a:gd name="T70" fmla="*/ 20 w 48"/>
                <a:gd name="T71" fmla="*/ 0 h 57"/>
                <a:gd name="T72" fmla="*/ 25 w 48"/>
                <a:gd name="T73" fmla="*/ 0 h 57"/>
                <a:gd name="T74" fmla="*/ 25 w 48"/>
                <a:gd name="T75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8" h="57">
                  <a:moveTo>
                    <a:pt x="25" y="0"/>
                  </a:moveTo>
                  <a:lnTo>
                    <a:pt x="25" y="0"/>
                  </a:lnTo>
                  <a:lnTo>
                    <a:pt x="29" y="0"/>
                  </a:lnTo>
                  <a:lnTo>
                    <a:pt x="34" y="3"/>
                  </a:lnTo>
                  <a:lnTo>
                    <a:pt x="38" y="5"/>
                  </a:lnTo>
                  <a:lnTo>
                    <a:pt x="41" y="9"/>
                  </a:lnTo>
                  <a:lnTo>
                    <a:pt x="45" y="12"/>
                  </a:lnTo>
                  <a:lnTo>
                    <a:pt x="47" y="17"/>
                  </a:lnTo>
                  <a:lnTo>
                    <a:pt x="48" y="23"/>
                  </a:lnTo>
                  <a:lnTo>
                    <a:pt x="48" y="29"/>
                  </a:lnTo>
                  <a:lnTo>
                    <a:pt x="48" y="29"/>
                  </a:lnTo>
                  <a:lnTo>
                    <a:pt x="48" y="35"/>
                  </a:lnTo>
                  <a:lnTo>
                    <a:pt x="47" y="40"/>
                  </a:lnTo>
                  <a:lnTo>
                    <a:pt x="45" y="44"/>
                  </a:lnTo>
                  <a:lnTo>
                    <a:pt x="41" y="49"/>
                  </a:lnTo>
                  <a:lnTo>
                    <a:pt x="38" y="53"/>
                  </a:lnTo>
                  <a:lnTo>
                    <a:pt x="34" y="55"/>
                  </a:lnTo>
                  <a:lnTo>
                    <a:pt x="29" y="56"/>
                  </a:lnTo>
                  <a:lnTo>
                    <a:pt x="25" y="57"/>
                  </a:lnTo>
                  <a:lnTo>
                    <a:pt x="25" y="57"/>
                  </a:lnTo>
                  <a:lnTo>
                    <a:pt x="20" y="56"/>
                  </a:lnTo>
                  <a:lnTo>
                    <a:pt x="15" y="55"/>
                  </a:lnTo>
                  <a:lnTo>
                    <a:pt x="10" y="53"/>
                  </a:lnTo>
                  <a:lnTo>
                    <a:pt x="7" y="49"/>
                  </a:lnTo>
                  <a:lnTo>
                    <a:pt x="4" y="44"/>
                  </a:lnTo>
                  <a:lnTo>
                    <a:pt x="2" y="40"/>
                  </a:lnTo>
                  <a:lnTo>
                    <a:pt x="1" y="35"/>
                  </a:lnTo>
                  <a:lnTo>
                    <a:pt x="0" y="29"/>
                  </a:lnTo>
                  <a:lnTo>
                    <a:pt x="0" y="29"/>
                  </a:lnTo>
                  <a:lnTo>
                    <a:pt x="1" y="23"/>
                  </a:lnTo>
                  <a:lnTo>
                    <a:pt x="2" y="17"/>
                  </a:lnTo>
                  <a:lnTo>
                    <a:pt x="4" y="12"/>
                  </a:lnTo>
                  <a:lnTo>
                    <a:pt x="7" y="9"/>
                  </a:lnTo>
                  <a:lnTo>
                    <a:pt x="10" y="5"/>
                  </a:lnTo>
                  <a:lnTo>
                    <a:pt x="15" y="3"/>
                  </a:lnTo>
                  <a:lnTo>
                    <a:pt x="20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31" name="Freeform 930"/>
            <p:cNvSpPr>
              <a:spLocks/>
            </p:cNvSpPr>
            <p:nvPr/>
          </p:nvSpPr>
          <p:spPr bwMode="auto">
            <a:xfrm>
              <a:off x="16567965" y="6568592"/>
              <a:ext cx="153987" cy="136525"/>
            </a:xfrm>
            <a:custGeom>
              <a:avLst/>
              <a:gdLst>
                <a:gd name="T0" fmla="*/ 97 w 97"/>
                <a:gd name="T1" fmla="*/ 33 h 86"/>
                <a:gd name="T2" fmla="*/ 97 w 97"/>
                <a:gd name="T3" fmla="*/ 33 h 86"/>
                <a:gd name="T4" fmla="*/ 97 w 97"/>
                <a:gd name="T5" fmla="*/ 70 h 86"/>
                <a:gd name="T6" fmla="*/ 97 w 97"/>
                <a:gd name="T7" fmla="*/ 70 h 86"/>
                <a:gd name="T8" fmla="*/ 97 w 97"/>
                <a:gd name="T9" fmla="*/ 72 h 86"/>
                <a:gd name="T10" fmla="*/ 94 w 97"/>
                <a:gd name="T11" fmla="*/ 76 h 86"/>
                <a:gd name="T12" fmla="*/ 91 w 97"/>
                <a:gd name="T13" fmla="*/ 78 h 86"/>
                <a:gd name="T14" fmla="*/ 86 w 97"/>
                <a:gd name="T15" fmla="*/ 80 h 86"/>
                <a:gd name="T16" fmla="*/ 78 w 97"/>
                <a:gd name="T17" fmla="*/ 84 h 86"/>
                <a:gd name="T18" fmla="*/ 67 w 97"/>
                <a:gd name="T19" fmla="*/ 85 h 86"/>
                <a:gd name="T20" fmla="*/ 53 w 97"/>
                <a:gd name="T21" fmla="*/ 86 h 86"/>
                <a:gd name="T22" fmla="*/ 44 w 97"/>
                <a:gd name="T23" fmla="*/ 86 h 86"/>
                <a:gd name="T24" fmla="*/ 44 w 97"/>
                <a:gd name="T25" fmla="*/ 86 h 86"/>
                <a:gd name="T26" fmla="*/ 30 w 97"/>
                <a:gd name="T27" fmla="*/ 85 h 86"/>
                <a:gd name="T28" fmla="*/ 19 w 97"/>
                <a:gd name="T29" fmla="*/ 84 h 86"/>
                <a:gd name="T30" fmla="*/ 11 w 97"/>
                <a:gd name="T31" fmla="*/ 80 h 86"/>
                <a:gd name="T32" fmla="*/ 6 w 97"/>
                <a:gd name="T33" fmla="*/ 78 h 86"/>
                <a:gd name="T34" fmla="*/ 3 w 97"/>
                <a:gd name="T35" fmla="*/ 76 h 86"/>
                <a:gd name="T36" fmla="*/ 0 w 97"/>
                <a:gd name="T37" fmla="*/ 72 h 86"/>
                <a:gd name="T38" fmla="*/ 0 w 97"/>
                <a:gd name="T39" fmla="*/ 70 h 86"/>
                <a:gd name="T40" fmla="*/ 0 w 97"/>
                <a:gd name="T41" fmla="*/ 70 h 86"/>
                <a:gd name="T42" fmla="*/ 0 w 97"/>
                <a:gd name="T43" fmla="*/ 33 h 86"/>
                <a:gd name="T44" fmla="*/ 0 w 97"/>
                <a:gd name="T45" fmla="*/ 33 h 86"/>
                <a:gd name="T46" fmla="*/ 0 w 97"/>
                <a:gd name="T47" fmla="*/ 26 h 86"/>
                <a:gd name="T48" fmla="*/ 4 w 97"/>
                <a:gd name="T49" fmla="*/ 19 h 86"/>
                <a:gd name="T50" fmla="*/ 8 w 97"/>
                <a:gd name="T51" fmla="*/ 14 h 86"/>
                <a:gd name="T52" fmla="*/ 12 w 97"/>
                <a:gd name="T53" fmla="*/ 9 h 86"/>
                <a:gd name="T54" fmla="*/ 17 w 97"/>
                <a:gd name="T55" fmla="*/ 5 h 86"/>
                <a:gd name="T56" fmla="*/ 23 w 97"/>
                <a:gd name="T57" fmla="*/ 3 h 86"/>
                <a:gd name="T58" fmla="*/ 34 w 97"/>
                <a:gd name="T59" fmla="*/ 0 h 86"/>
                <a:gd name="T60" fmla="*/ 48 w 97"/>
                <a:gd name="T61" fmla="*/ 4 h 86"/>
                <a:gd name="T62" fmla="*/ 37 w 97"/>
                <a:gd name="T63" fmla="*/ 46 h 86"/>
                <a:gd name="T64" fmla="*/ 48 w 97"/>
                <a:gd name="T65" fmla="*/ 63 h 86"/>
                <a:gd name="T66" fmla="*/ 60 w 97"/>
                <a:gd name="T67" fmla="*/ 46 h 86"/>
                <a:gd name="T68" fmla="*/ 48 w 97"/>
                <a:gd name="T69" fmla="*/ 4 h 86"/>
                <a:gd name="T70" fmla="*/ 63 w 97"/>
                <a:gd name="T71" fmla="*/ 0 h 86"/>
                <a:gd name="T72" fmla="*/ 63 w 97"/>
                <a:gd name="T73" fmla="*/ 0 h 86"/>
                <a:gd name="T74" fmla="*/ 74 w 97"/>
                <a:gd name="T75" fmla="*/ 3 h 86"/>
                <a:gd name="T76" fmla="*/ 80 w 97"/>
                <a:gd name="T77" fmla="*/ 5 h 86"/>
                <a:gd name="T78" fmla="*/ 85 w 97"/>
                <a:gd name="T79" fmla="*/ 9 h 86"/>
                <a:gd name="T80" fmla="*/ 90 w 97"/>
                <a:gd name="T81" fmla="*/ 14 h 86"/>
                <a:gd name="T82" fmla="*/ 93 w 97"/>
                <a:gd name="T83" fmla="*/ 19 h 86"/>
                <a:gd name="T84" fmla="*/ 97 w 97"/>
                <a:gd name="T85" fmla="*/ 26 h 86"/>
                <a:gd name="T86" fmla="*/ 97 w 97"/>
                <a:gd name="T87" fmla="*/ 33 h 86"/>
                <a:gd name="T88" fmla="*/ 97 w 97"/>
                <a:gd name="T89" fmla="*/ 33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7" h="86">
                  <a:moveTo>
                    <a:pt x="97" y="33"/>
                  </a:moveTo>
                  <a:lnTo>
                    <a:pt x="97" y="33"/>
                  </a:lnTo>
                  <a:lnTo>
                    <a:pt x="97" y="70"/>
                  </a:lnTo>
                  <a:lnTo>
                    <a:pt x="97" y="70"/>
                  </a:lnTo>
                  <a:lnTo>
                    <a:pt x="97" y="72"/>
                  </a:lnTo>
                  <a:lnTo>
                    <a:pt x="94" y="76"/>
                  </a:lnTo>
                  <a:lnTo>
                    <a:pt x="91" y="78"/>
                  </a:lnTo>
                  <a:lnTo>
                    <a:pt x="86" y="80"/>
                  </a:lnTo>
                  <a:lnTo>
                    <a:pt x="78" y="84"/>
                  </a:lnTo>
                  <a:lnTo>
                    <a:pt x="67" y="85"/>
                  </a:lnTo>
                  <a:lnTo>
                    <a:pt x="53" y="86"/>
                  </a:lnTo>
                  <a:lnTo>
                    <a:pt x="44" y="86"/>
                  </a:lnTo>
                  <a:lnTo>
                    <a:pt x="44" y="86"/>
                  </a:lnTo>
                  <a:lnTo>
                    <a:pt x="30" y="85"/>
                  </a:lnTo>
                  <a:lnTo>
                    <a:pt x="19" y="84"/>
                  </a:lnTo>
                  <a:lnTo>
                    <a:pt x="11" y="80"/>
                  </a:lnTo>
                  <a:lnTo>
                    <a:pt x="6" y="78"/>
                  </a:lnTo>
                  <a:lnTo>
                    <a:pt x="3" y="76"/>
                  </a:lnTo>
                  <a:lnTo>
                    <a:pt x="0" y="72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6"/>
                  </a:lnTo>
                  <a:lnTo>
                    <a:pt x="4" y="19"/>
                  </a:lnTo>
                  <a:lnTo>
                    <a:pt x="8" y="14"/>
                  </a:lnTo>
                  <a:lnTo>
                    <a:pt x="12" y="9"/>
                  </a:lnTo>
                  <a:lnTo>
                    <a:pt x="17" y="5"/>
                  </a:lnTo>
                  <a:lnTo>
                    <a:pt x="23" y="3"/>
                  </a:lnTo>
                  <a:lnTo>
                    <a:pt x="34" y="0"/>
                  </a:lnTo>
                  <a:lnTo>
                    <a:pt x="48" y="4"/>
                  </a:lnTo>
                  <a:lnTo>
                    <a:pt x="37" y="46"/>
                  </a:lnTo>
                  <a:lnTo>
                    <a:pt x="48" y="63"/>
                  </a:lnTo>
                  <a:lnTo>
                    <a:pt x="60" y="46"/>
                  </a:lnTo>
                  <a:lnTo>
                    <a:pt x="48" y="4"/>
                  </a:lnTo>
                  <a:lnTo>
                    <a:pt x="63" y="0"/>
                  </a:lnTo>
                  <a:lnTo>
                    <a:pt x="63" y="0"/>
                  </a:lnTo>
                  <a:lnTo>
                    <a:pt x="74" y="3"/>
                  </a:lnTo>
                  <a:lnTo>
                    <a:pt x="80" y="5"/>
                  </a:lnTo>
                  <a:lnTo>
                    <a:pt x="85" y="9"/>
                  </a:lnTo>
                  <a:lnTo>
                    <a:pt x="90" y="14"/>
                  </a:lnTo>
                  <a:lnTo>
                    <a:pt x="93" y="19"/>
                  </a:lnTo>
                  <a:lnTo>
                    <a:pt x="97" y="26"/>
                  </a:lnTo>
                  <a:lnTo>
                    <a:pt x="97" y="33"/>
                  </a:lnTo>
                  <a:lnTo>
                    <a:pt x="97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32" name="Freeform 931"/>
            <p:cNvSpPr>
              <a:spLocks/>
            </p:cNvSpPr>
            <p:nvPr/>
          </p:nvSpPr>
          <p:spPr bwMode="auto">
            <a:xfrm>
              <a:off x="16606065" y="6470167"/>
              <a:ext cx="77787" cy="90488"/>
            </a:xfrm>
            <a:custGeom>
              <a:avLst/>
              <a:gdLst>
                <a:gd name="T0" fmla="*/ 24 w 49"/>
                <a:gd name="T1" fmla="*/ 0 h 57"/>
                <a:gd name="T2" fmla="*/ 24 w 49"/>
                <a:gd name="T3" fmla="*/ 0 h 57"/>
                <a:gd name="T4" fmla="*/ 30 w 49"/>
                <a:gd name="T5" fmla="*/ 0 h 57"/>
                <a:gd name="T6" fmla="*/ 35 w 49"/>
                <a:gd name="T7" fmla="*/ 2 h 57"/>
                <a:gd name="T8" fmla="*/ 38 w 49"/>
                <a:gd name="T9" fmla="*/ 4 h 57"/>
                <a:gd name="T10" fmla="*/ 42 w 49"/>
                <a:gd name="T11" fmla="*/ 8 h 57"/>
                <a:gd name="T12" fmla="*/ 45 w 49"/>
                <a:gd name="T13" fmla="*/ 12 h 57"/>
                <a:gd name="T14" fmla="*/ 47 w 49"/>
                <a:gd name="T15" fmla="*/ 18 h 57"/>
                <a:gd name="T16" fmla="*/ 49 w 49"/>
                <a:gd name="T17" fmla="*/ 22 h 57"/>
                <a:gd name="T18" fmla="*/ 49 w 49"/>
                <a:gd name="T19" fmla="*/ 28 h 57"/>
                <a:gd name="T20" fmla="*/ 49 w 49"/>
                <a:gd name="T21" fmla="*/ 28 h 57"/>
                <a:gd name="T22" fmla="*/ 49 w 49"/>
                <a:gd name="T23" fmla="*/ 34 h 57"/>
                <a:gd name="T24" fmla="*/ 47 w 49"/>
                <a:gd name="T25" fmla="*/ 39 h 57"/>
                <a:gd name="T26" fmla="*/ 45 w 49"/>
                <a:gd name="T27" fmla="*/ 44 h 57"/>
                <a:gd name="T28" fmla="*/ 42 w 49"/>
                <a:gd name="T29" fmla="*/ 48 h 57"/>
                <a:gd name="T30" fmla="*/ 38 w 49"/>
                <a:gd name="T31" fmla="*/ 52 h 57"/>
                <a:gd name="T32" fmla="*/ 35 w 49"/>
                <a:gd name="T33" fmla="*/ 54 h 57"/>
                <a:gd name="T34" fmla="*/ 30 w 49"/>
                <a:gd name="T35" fmla="*/ 56 h 57"/>
                <a:gd name="T36" fmla="*/ 24 w 49"/>
                <a:gd name="T37" fmla="*/ 57 h 57"/>
                <a:gd name="T38" fmla="*/ 24 w 49"/>
                <a:gd name="T39" fmla="*/ 57 h 57"/>
                <a:gd name="T40" fmla="*/ 19 w 49"/>
                <a:gd name="T41" fmla="*/ 56 h 57"/>
                <a:gd name="T42" fmla="*/ 14 w 49"/>
                <a:gd name="T43" fmla="*/ 54 h 57"/>
                <a:gd name="T44" fmla="*/ 11 w 49"/>
                <a:gd name="T45" fmla="*/ 52 h 57"/>
                <a:gd name="T46" fmla="*/ 7 w 49"/>
                <a:gd name="T47" fmla="*/ 48 h 57"/>
                <a:gd name="T48" fmla="*/ 4 w 49"/>
                <a:gd name="T49" fmla="*/ 44 h 57"/>
                <a:gd name="T50" fmla="*/ 1 w 49"/>
                <a:gd name="T51" fmla="*/ 39 h 57"/>
                <a:gd name="T52" fmla="*/ 0 w 49"/>
                <a:gd name="T53" fmla="*/ 34 h 57"/>
                <a:gd name="T54" fmla="*/ 0 w 49"/>
                <a:gd name="T55" fmla="*/ 28 h 57"/>
                <a:gd name="T56" fmla="*/ 0 w 49"/>
                <a:gd name="T57" fmla="*/ 28 h 57"/>
                <a:gd name="T58" fmla="*/ 0 w 49"/>
                <a:gd name="T59" fmla="*/ 22 h 57"/>
                <a:gd name="T60" fmla="*/ 1 w 49"/>
                <a:gd name="T61" fmla="*/ 18 h 57"/>
                <a:gd name="T62" fmla="*/ 4 w 49"/>
                <a:gd name="T63" fmla="*/ 12 h 57"/>
                <a:gd name="T64" fmla="*/ 7 w 49"/>
                <a:gd name="T65" fmla="*/ 8 h 57"/>
                <a:gd name="T66" fmla="*/ 11 w 49"/>
                <a:gd name="T67" fmla="*/ 4 h 57"/>
                <a:gd name="T68" fmla="*/ 14 w 49"/>
                <a:gd name="T69" fmla="*/ 2 h 57"/>
                <a:gd name="T70" fmla="*/ 19 w 49"/>
                <a:gd name="T71" fmla="*/ 0 h 57"/>
                <a:gd name="T72" fmla="*/ 24 w 49"/>
                <a:gd name="T73" fmla="*/ 0 h 57"/>
                <a:gd name="T74" fmla="*/ 24 w 49"/>
                <a:gd name="T75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9" h="57">
                  <a:moveTo>
                    <a:pt x="24" y="0"/>
                  </a:moveTo>
                  <a:lnTo>
                    <a:pt x="24" y="0"/>
                  </a:lnTo>
                  <a:lnTo>
                    <a:pt x="30" y="0"/>
                  </a:lnTo>
                  <a:lnTo>
                    <a:pt x="35" y="2"/>
                  </a:lnTo>
                  <a:lnTo>
                    <a:pt x="38" y="4"/>
                  </a:lnTo>
                  <a:lnTo>
                    <a:pt x="42" y="8"/>
                  </a:lnTo>
                  <a:lnTo>
                    <a:pt x="45" y="12"/>
                  </a:lnTo>
                  <a:lnTo>
                    <a:pt x="47" y="18"/>
                  </a:lnTo>
                  <a:lnTo>
                    <a:pt x="49" y="22"/>
                  </a:lnTo>
                  <a:lnTo>
                    <a:pt x="49" y="28"/>
                  </a:lnTo>
                  <a:lnTo>
                    <a:pt x="49" y="28"/>
                  </a:lnTo>
                  <a:lnTo>
                    <a:pt x="49" y="34"/>
                  </a:lnTo>
                  <a:lnTo>
                    <a:pt x="47" y="39"/>
                  </a:lnTo>
                  <a:lnTo>
                    <a:pt x="45" y="44"/>
                  </a:lnTo>
                  <a:lnTo>
                    <a:pt x="42" y="48"/>
                  </a:lnTo>
                  <a:lnTo>
                    <a:pt x="38" y="52"/>
                  </a:lnTo>
                  <a:lnTo>
                    <a:pt x="35" y="54"/>
                  </a:lnTo>
                  <a:lnTo>
                    <a:pt x="30" y="56"/>
                  </a:lnTo>
                  <a:lnTo>
                    <a:pt x="24" y="57"/>
                  </a:lnTo>
                  <a:lnTo>
                    <a:pt x="24" y="57"/>
                  </a:lnTo>
                  <a:lnTo>
                    <a:pt x="19" y="56"/>
                  </a:lnTo>
                  <a:lnTo>
                    <a:pt x="14" y="54"/>
                  </a:lnTo>
                  <a:lnTo>
                    <a:pt x="11" y="52"/>
                  </a:lnTo>
                  <a:lnTo>
                    <a:pt x="7" y="48"/>
                  </a:lnTo>
                  <a:lnTo>
                    <a:pt x="4" y="44"/>
                  </a:lnTo>
                  <a:lnTo>
                    <a:pt x="1" y="39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1" y="18"/>
                  </a:lnTo>
                  <a:lnTo>
                    <a:pt x="4" y="12"/>
                  </a:lnTo>
                  <a:lnTo>
                    <a:pt x="7" y="8"/>
                  </a:lnTo>
                  <a:lnTo>
                    <a:pt x="11" y="4"/>
                  </a:lnTo>
                  <a:lnTo>
                    <a:pt x="14" y="2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33" name="Freeform 932"/>
            <p:cNvSpPr>
              <a:spLocks/>
            </p:cNvSpPr>
            <p:nvPr/>
          </p:nvSpPr>
          <p:spPr bwMode="auto">
            <a:xfrm>
              <a:off x="16572728" y="6719404"/>
              <a:ext cx="149225" cy="123825"/>
            </a:xfrm>
            <a:custGeom>
              <a:avLst/>
              <a:gdLst>
                <a:gd name="T0" fmla="*/ 52 w 94"/>
                <a:gd name="T1" fmla="*/ 44 h 78"/>
                <a:gd name="T2" fmla="*/ 94 w 94"/>
                <a:gd name="T3" fmla="*/ 69 h 78"/>
                <a:gd name="T4" fmla="*/ 94 w 94"/>
                <a:gd name="T5" fmla="*/ 78 h 78"/>
                <a:gd name="T6" fmla="*/ 47 w 94"/>
                <a:gd name="T7" fmla="*/ 52 h 78"/>
                <a:gd name="T8" fmla="*/ 0 w 94"/>
                <a:gd name="T9" fmla="*/ 78 h 78"/>
                <a:gd name="T10" fmla="*/ 0 w 94"/>
                <a:gd name="T11" fmla="*/ 69 h 78"/>
                <a:gd name="T12" fmla="*/ 41 w 94"/>
                <a:gd name="T13" fmla="*/ 44 h 78"/>
                <a:gd name="T14" fmla="*/ 41 w 94"/>
                <a:gd name="T15" fmla="*/ 0 h 78"/>
                <a:gd name="T16" fmla="*/ 45 w 94"/>
                <a:gd name="T17" fmla="*/ 0 h 78"/>
                <a:gd name="T18" fmla="*/ 52 w 94"/>
                <a:gd name="T19" fmla="*/ 0 h 78"/>
                <a:gd name="T20" fmla="*/ 52 w 94"/>
                <a:gd name="T21" fmla="*/ 4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4" h="78">
                  <a:moveTo>
                    <a:pt x="52" y="44"/>
                  </a:moveTo>
                  <a:lnTo>
                    <a:pt x="94" y="69"/>
                  </a:lnTo>
                  <a:lnTo>
                    <a:pt x="94" y="78"/>
                  </a:lnTo>
                  <a:lnTo>
                    <a:pt x="47" y="52"/>
                  </a:lnTo>
                  <a:lnTo>
                    <a:pt x="0" y="78"/>
                  </a:lnTo>
                  <a:lnTo>
                    <a:pt x="0" y="69"/>
                  </a:lnTo>
                  <a:lnTo>
                    <a:pt x="41" y="44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52" y="0"/>
                  </a:lnTo>
                  <a:lnTo>
                    <a:pt x="52" y="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34" name="Freeform 933"/>
            <p:cNvSpPr>
              <a:spLocks/>
            </p:cNvSpPr>
            <p:nvPr/>
          </p:nvSpPr>
          <p:spPr bwMode="auto">
            <a:xfrm>
              <a:off x="16404453" y="6801954"/>
              <a:ext cx="153987" cy="139700"/>
            </a:xfrm>
            <a:custGeom>
              <a:avLst/>
              <a:gdLst>
                <a:gd name="T0" fmla="*/ 97 w 97"/>
                <a:gd name="T1" fmla="*/ 34 h 88"/>
                <a:gd name="T2" fmla="*/ 97 w 97"/>
                <a:gd name="T3" fmla="*/ 34 h 88"/>
                <a:gd name="T4" fmla="*/ 97 w 97"/>
                <a:gd name="T5" fmla="*/ 71 h 88"/>
                <a:gd name="T6" fmla="*/ 97 w 97"/>
                <a:gd name="T7" fmla="*/ 71 h 88"/>
                <a:gd name="T8" fmla="*/ 96 w 97"/>
                <a:gd name="T9" fmla="*/ 74 h 88"/>
                <a:gd name="T10" fmla="*/ 95 w 97"/>
                <a:gd name="T11" fmla="*/ 76 h 88"/>
                <a:gd name="T12" fmla="*/ 92 w 97"/>
                <a:gd name="T13" fmla="*/ 80 h 88"/>
                <a:gd name="T14" fmla="*/ 86 w 97"/>
                <a:gd name="T15" fmla="*/ 82 h 88"/>
                <a:gd name="T16" fmla="*/ 78 w 97"/>
                <a:gd name="T17" fmla="*/ 86 h 88"/>
                <a:gd name="T18" fmla="*/ 68 w 97"/>
                <a:gd name="T19" fmla="*/ 87 h 88"/>
                <a:gd name="T20" fmla="*/ 54 w 97"/>
                <a:gd name="T21" fmla="*/ 88 h 88"/>
                <a:gd name="T22" fmla="*/ 44 w 97"/>
                <a:gd name="T23" fmla="*/ 88 h 88"/>
                <a:gd name="T24" fmla="*/ 44 w 97"/>
                <a:gd name="T25" fmla="*/ 88 h 88"/>
                <a:gd name="T26" fmla="*/ 30 w 97"/>
                <a:gd name="T27" fmla="*/ 87 h 88"/>
                <a:gd name="T28" fmla="*/ 19 w 97"/>
                <a:gd name="T29" fmla="*/ 86 h 88"/>
                <a:gd name="T30" fmla="*/ 12 w 97"/>
                <a:gd name="T31" fmla="*/ 82 h 88"/>
                <a:gd name="T32" fmla="*/ 6 w 97"/>
                <a:gd name="T33" fmla="*/ 80 h 88"/>
                <a:gd name="T34" fmla="*/ 2 w 97"/>
                <a:gd name="T35" fmla="*/ 76 h 88"/>
                <a:gd name="T36" fmla="*/ 1 w 97"/>
                <a:gd name="T37" fmla="*/ 74 h 88"/>
                <a:gd name="T38" fmla="*/ 0 w 97"/>
                <a:gd name="T39" fmla="*/ 71 h 88"/>
                <a:gd name="T40" fmla="*/ 0 w 97"/>
                <a:gd name="T41" fmla="*/ 71 h 88"/>
                <a:gd name="T42" fmla="*/ 0 w 97"/>
                <a:gd name="T43" fmla="*/ 34 h 88"/>
                <a:gd name="T44" fmla="*/ 0 w 97"/>
                <a:gd name="T45" fmla="*/ 34 h 88"/>
                <a:gd name="T46" fmla="*/ 1 w 97"/>
                <a:gd name="T47" fmla="*/ 27 h 88"/>
                <a:gd name="T48" fmla="*/ 4 w 97"/>
                <a:gd name="T49" fmla="*/ 20 h 88"/>
                <a:gd name="T50" fmla="*/ 7 w 97"/>
                <a:gd name="T51" fmla="*/ 15 h 88"/>
                <a:gd name="T52" fmla="*/ 12 w 97"/>
                <a:gd name="T53" fmla="*/ 11 h 88"/>
                <a:gd name="T54" fmla="*/ 18 w 97"/>
                <a:gd name="T55" fmla="*/ 7 h 88"/>
                <a:gd name="T56" fmla="*/ 24 w 97"/>
                <a:gd name="T57" fmla="*/ 5 h 88"/>
                <a:gd name="T58" fmla="*/ 34 w 97"/>
                <a:gd name="T59" fmla="*/ 0 h 88"/>
                <a:gd name="T60" fmla="*/ 49 w 97"/>
                <a:gd name="T61" fmla="*/ 6 h 88"/>
                <a:gd name="T62" fmla="*/ 37 w 97"/>
                <a:gd name="T63" fmla="*/ 48 h 88"/>
                <a:gd name="T64" fmla="*/ 49 w 97"/>
                <a:gd name="T65" fmla="*/ 64 h 88"/>
                <a:gd name="T66" fmla="*/ 61 w 97"/>
                <a:gd name="T67" fmla="*/ 48 h 88"/>
                <a:gd name="T68" fmla="*/ 49 w 97"/>
                <a:gd name="T69" fmla="*/ 6 h 88"/>
                <a:gd name="T70" fmla="*/ 63 w 97"/>
                <a:gd name="T71" fmla="*/ 0 h 88"/>
                <a:gd name="T72" fmla="*/ 63 w 97"/>
                <a:gd name="T73" fmla="*/ 0 h 88"/>
                <a:gd name="T74" fmla="*/ 74 w 97"/>
                <a:gd name="T75" fmla="*/ 5 h 88"/>
                <a:gd name="T76" fmla="*/ 80 w 97"/>
                <a:gd name="T77" fmla="*/ 7 h 88"/>
                <a:gd name="T78" fmla="*/ 86 w 97"/>
                <a:gd name="T79" fmla="*/ 11 h 88"/>
                <a:gd name="T80" fmla="*/ 90 w 97"/>
                <a:gd name="T81" fmla="*/ 15 h 88"/>
                <a:gd name="T82" fmla="*/ 94 w 97"/>
                <a:gd name="T83" fmla="*/ 20 h 88"/>
                <a:gd name="T84" fmla="*/ 96 w 97"/>
                <a:gd name="T85" fmla="*/ 27 h 88"/>
                <a:gd name="T86" fmla="*/ 97 w 97"/>
                <a:gd name="T87" fmla="*/ 34 h 88"/>
                <a:gd name="T88" fmla="*/ 97 w 97"/>
                <a:gd name="T89" fmla="*/ 34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7" h="88">
                  <a:moveTo>
                    <a:pt x="97" y="34"/>
                  </a:moveTo>
                  <a:lnTo>
                    <a:pt x="97" y="34"/>
                  </a:lnTo>
                  <a:lnTo>
                    <a:pt x="97" y="71"/>
                  </a:lnTo>
                  <a:lnTo>
                    <a:pt x="97" y="71"/>
                  </a:lnTo>
                  <a:lnTo>
                    <a:pt x="96" y="74"/>
                  </a:lnTo>
                  <a:lnTo>
                    <a:pt x="95" y="76"/>
                  </a:lnTo>
                  <a:lnTo>
                    <a:pt x="92" y="80"/>
                  </a:lnTo>
                  <a:lnTo>
                    <a:pt x="86" y="82"/>
                  </a:lnTo>
                  <a:lnTo>
                    <a:pt x="78" y="86"/>
                  </a:lnTo>
                  <a:lnTo>
                    <a:pt x="68" y="87"/>
                  </a:lnTo>
                  <a:lnTo>
                    <a:pt x="54" y="88"/>
                  </a:lnTo>
                  <a:lnTo>
                    <a:pt x="44" y="88"/>
                  </a:lnTo>
                  <a:lnTo>
                    <a:pt x="44" y="88"/>
                  </a:lnTo>
                  <a:lnTo>
                    <a:pt x="30" y="87"/>
                  </a:lnTo>
                  <a:lnTo>
                    <a:pt x="19" y="86"/>
                  </a:lnTo>
                  <a:lnTo>
                    <a:pt x="12" y="82"/>
                  </a:lnTo>
                  <a:lnTo>
                    <a:pt x="6" y="80"/>
                  </a:lnTo>
                  <a:lnTo>
                    <a:pt x="2" y="76"/>
                  </a:lnTo>
                  <a:lnTo>
                    <a:pt x="1" y="74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1" y="27"/>
                  </a:lnTo>
                  <a:lnTo>
                    <a:pt x="4" y="20"/>
                  </a:lnTo>
                  <a:lnTo>
                    <a:pt x="7" y="15"/>
                  </a:lnTo>
                  <a:lnTo>
                    <a:pt x="12" y="11"/>
                  </a:lnTo>
                  <a:lnTo>
                    <a:pt x="18" y="7"/>
                  </a:lnTo>
                  <a:lnTo>
                    <a:pt x="24" y="5"/>
                  </a:lnTo>
                  <a:lnTo>
                    <a:pt x="34" y="0"/>
                  </a:lnTo>
                  <a:lnTo>
                    <a:pt x="49" y="6"/>
                  </a:lnTo>
                  <a:lnTo>
                    <a:pt x="37" y="48"/>
                  </a:lnTo>
                  <a:lnTo>
                    <a:pt x="49" y="64"/>
                  </a:lnTo>
                  <a:lnTo>
                    <a:pt x="61" y="48"/>
                  </a:lnTo>
                  <a:lnTo>
                    <a:pt x="49" y="6"/>
                  </a:lnTo>
                  <a:lnTo>
                    <a:pt x="63" y="0"/>
                  </a:lnTo>
                  <a:lnTo>
                    <a:pt x="63" y="0"/>
                  </a:lnTo>
                  <a:lnTo>
                    <a:pt x="74" y="5"/>
                  </a:lnTo>
                  <a:lnTo>
                    <a:pt x="80" y="7"/>
                  </a:lnTo>
                  <a:lnTo>
                    <a:pt x="86" y="11"/>
                  </a:lnTo>
                  <a:lnTo>
                    <a:pt x="90" y="15"/>
                  </a:lnTo>
                  <a:lnTo>
                    <a:pt x="94" y="20"/>
                  </a:lnTo>
                  <a:lnTo>
                    <a:pt x="96" y="27"/>
                  </a:lnTo>
                  <a:lnTo>
                    <a:pt x="97" y="34"/>
                  </a:lnTo>
                  <a:lnTo>
                    <a:pt x="97" y="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35" name="Freeform 934"/>
            <p:cNvSpPr>
              <a:spLocks/>
            </p:cNvSpPr>
            <p:nvPr/>
          </p:nvSpPr>
          <p:spPr bwMode="auto">
            <a:xfrm>
              <a:off x="16442553" y="6705117"/>
              <a:ext cx="79375" cy="90488"/>
            </a:xfrm>
            <a:custGeom>
              <a:avLst/>
              <a:gdLst>
                <a:gd name="T0" fmla="*/ 25 w 50"/>
                <a:gd name="T1" fmla="*/ 0 h 57"/>
                <a:gd name="T2" fmla="*/ 25 w 50"/>
                <a:gd name="T3" fmla="*/ 0 h 57"/>
                <a:gd name="T4" fmla="*/ 30 w 50"/>
                <a:gd name="T5" fmla="*/ 0 h 57"/>
                <a:gd name="T6" fmla="*/ 34 w 50"/>
                <a:gd name="T7" fmla="*/ 3 h 57"/>
                <a:gd name="T8" fmla="*/ 39 w 50"/>
                <a:gd name="T9" fmla="*/ 5 h 57"/>
                <a:gd name="T10" fmla="*/ 43 w 50"/>
                <a:gd name="T11" fmla="*/ 9 h 57"/>
                <a:gd name="T12" fmla="*/ 45 w 50"/>
                <a:gd name="T13" fmla="*/ 12 h 57"/>
                <a:gd name="T14" fmla="*/ 47 w 50"/>
                <a:gd name="T15" fmla="*/ 17 h 57"/>
                <a:gd name="T16" fmla="*/ 49 w 50"/>
                <a:gd name="T17" fmla="*/ 23 h 57"/>
                <a:gd name="T18" fmla="*/ 50 w 50"/>
                <a:gd name="T19" fmla="*/ 29 h 57"/>
                <a:gd name="T20" fmla="*/ 50 w 50"/>
                <a:gd name="T21" fmla="*/ 29 h 57"/>
                <a:gd name="T22" fmla="*/ 49 w 50"/>
                <a:gd name="T23" fmla="*/ 35 h 57"/>
                <a:gd name="T24" fmla="*/ 47 w 50"/>
                <a:gd name="T25" fmla="*/ 40 h 57"/>
                <a:gd name="T26" fmla="*/ 45 w 50"/>
                <a:gd name="T27" fmla="*/ 44 h 57"/>
                <a:gd name="T28" fmla="*/ 43 w 50"/>
                <a:gd name="T29" fmla="*/ 49 h 57"/>
                <a:gd name="T30" fmla="*/ 39 w 50"/>
                <a:gd name="T31" fmla="*/ 53 h 57"/>
                <a:gd name="T32" fmla="*/ 34 w 50"/>
                <a:gd name="T33" fmla="*/ 55 h 57"/>
                <a:gd name="T34" fmla="*/ 30 w 50"/>
                <a:gd name="T35" fmla="*/ 56 h 57"/>
                <a:gd name="T36" fmla="*/ 25 w 50"/>
                <a:gd name="T37" fmla="*/ 57 h 57"/>
                <a:gd name="T38" fmla="*/ 25 w 50"/>
                <a:gd name="T39" fmla="*/ 57 h 57"/>
                <a:gd name="T40" fmla="*/ 20 w 50"/>
                <a:gd name="T41" fmla="*/ 56 h 57"/>
                <a:gd name="T42" fmla="*/ 15 w 50"/>
                <a:gd name="T43" fmla="*/ 55 h 57"/>
                <a:gd name="T44" fmla="*/ 10 w 50"/>
                <a:gd name="T45" fmla="*/ 53 h 57"/>
                <a:gd name="T46" fmla="*/ 7 w 50"/>
                <a:gd name="T47" fmla="*/ 49 h 57"/>
                <a:gd name="T48" fmla="*/ 5 w 50"/>
                <a:gd name="T49" fmla="*/ 44 h 57"/>
                <a:gd name="T50" fmla="*/ 2 w 50"/>
                <a:gd name="T51" fmla="*/ 40 h 57"/>
                <a:gd name="T52" fmla="*/ 1 w 50"/>
                <a:gd name="T53" fmla="*/ 35 h 57"/>
                <a:gd name="T54" fmla="*/ 0 w 50"/>
                <a:gd name="T55" fmla="*/ 29 h 57"/>
                <a:gd name="T56" fmla="*/ 0 w 50"/>
                <a:gd name="T57" fmla="*/ 29 h 57"/>
                <a:gd name="T58" fmla="*/ 1 w 50"/>
                <a:gd name="T59" fmla="*/ 23 h 57"/>
                <a:gd name="T60" fmla="*/ 2 w 50"/>
                <a:gd name="T61" fmla="*/ 17 h 57"/>
                <a:gd name="T62" fmla="*/ 5 w 50"/>
                <a:gd name="T63" fmla="*/ 12 h 57"/>
                <a:gd name="T64" fmla="*/ 7 w 50"/>
                <a:gd name="T65" fmla="*/ 9 h 57"/>
                <a:gd name="T66" fmla="*/ 10 w 50"/>
                <a:gd name="T67" fmla="*/ 5 h 57"/>
                <a:gd name="T68" fmla="*/ 15 w 50"/>
                <a:gd name="T69" fmla="*/ 3 h 57"/>
                <a:gd name="T70" fmla="*/ 20 w 50"/>
                <a:gd name="T71" fmla="*/ 0 h 57"/>
                <a:gd name="T72" fmla="*/ 25 w 50"/>
                <a:gd name="T73" fmla="*/ 0 h 57"/>
                <a:gd name="T74" fmla="*/ 25 w 50"/>
                <a:gd name="T75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0" h="57">
                  <a:moveTo>
                    <a:pt x="25" y="0"/>
                  </a:moveTo>
                  <a:lnTo>
                    <a:pt x="25" y="0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39" y="5"/>
                  </a:lnTo>
                  <a:lnTo>
                    <a:pt x="43" y="9"/>
                  </a:lnTo>
                  <a:lnTo>
                    <a:pt x="45" y="12"/>
                  </a:lnTo>
                  <a:lnTo>
                    <a:pt x="47" y="17"/>
                  </a:lnTo>
                  <a:lnTo>
                    <a:pt x="49" y="23"/>
                  </a:lnTo>
                  <a:lnTo>
                    <a:pt x="50" y="29"/>
                  </a:lnTo>
                  <a:lnTo>
                    <a:pt x="50" y="29"/>
                  </a:lnTo>
                  <a:lnTo>
                    <a:pt x="49" y="35"/>
                  </a:lnTo>
                  <a:lnTo>
                    <a:pt x="47" y="40"/>
                  </a:lnTo>
                  <a:lnTo>
                    <a:pt x="45" y="44"/>
                  </a:lnTo>
                  <a:lnTo>
                    <a:pt x="43" y="49"/>
                  </a:lnTo>
                  <a:lnTo>
                    <a:pt x="39" y="53"/>
                  </a:lnTo>
                  <a:lnTo>
                    <a:pt x="34" y="55"/>
                  </a:lnTo>
                  <a:lnTo>
                    <a:pt x="30" y="56"/>
                  </a:lnTo>
                  <a:lnTo>
                    <a:pt x="25" y="57"/>
                  </a:lnTo>
                  <a:lnTo>
                    <a:pt x="25" y="57"/>
                  </a:lnTo>
                  <a:lnTo>
                    <a:pt x="20" y="56"/>
                  </a:lnTo>
                  <a:lnTo>
                    <a:pt x="15" y="55"/>
                  </a:lnTo>
                  <a:lnTo>
                    <a:pt x="10" y="53"/>
                  </a:lnTo>
                  <a:lnTo>
                    <a:pt x="7" y="49"/>
                  </a:lnTo>
                  <a:lnTo>
                    <a:pt x="5" y="44"/>
                  </a:lnTo>
                  <a:lnTo>
                    <a:pt x="2" y="40"/>
                  </a:lnTo>
                  <a:lnTo>
                    <a:pt x="1" y="35"/>
                  </a:lnTo>
                  <a:lnTo>
                    <a:pt x="0" y="29"/>
                  </a:lnTo>
                  <a:lnTo>
                    <a:pt x="0" y="29"/>
                  </a:lnTo>
                  <a:lnTo>
                    <a:pt x="1" y="23"/>
                  </a:lnTo>
                  <a:lnTo>
                    <a:pt x="2" y="17"/>
                  </a:lnTo>
                  <a:lnTo>
                    <a:pt x="5" y="12"/>
                  </a:lnTo>
                  <a:lnTo>
                    <a:pt x="7" y="9"/>
                  </a:lnTo>
                  <a:lnTo>
                    <a:pt x="10" y="5"/>
                  </a:lnTo>
                  <a:lnTo>
                    <a:pt x="15" y="3"/>
                  </a:lnTo>
                  <a:lnTo>
                    <a:pt x="20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</p:grpSp>
      <p:sp>
        <p:nvSpPr>
          <p:cNvPr id="38" name="Rectangle 19"/>
          <p:cNvSpPr/>
          <p:nvPr/>
        </p:nvSpPr>
        <p:spPr>
          <a:xfrm>
            <a:off x="2140152" y="2270664"/>
            <a:ext cx="8983467" cy="60048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endParaRPr lang="it-IT" sz="200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39" name="Rectangle 20"/>
          <p:cNvSpPr/>
          <p:nvPr/>
        </p:nvSpPr>
        <p:spPr>
          <a:xfrm>
            <a:off x="2375625" y="2340001"/>
            <a:ext cx="84479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1F497D"/>
              </a:buClr>
              <a:buSzPct val="103000"/>
            </a:pP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Sviluppo di strumenti automatizzati di accertamento amministrativo </a:t>
            </a:r>
          </a:p>
        </p:txBody>
      </p:sp>
      <p:sp>
        <p:nvSpPr>
          <p:cNvPr id="5" name="Freccia circolare a destra 4"/>
          <p:cNvSpPr/>
          <p:nvPr/>
        </p:nvSpPr>
        <p:spPr>
          <a:xfrm>
            <a:off x="1186589" y="1601655"/>
            <a:ext cx="715610" cy="1099313"/>
          </a:xfrm>
          <a:prstGeom prst="curv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140152" y="2997507"/>
            <a:ext cx="8969808" cy="832782"/>
            <a:chOff x="2140152" y="2997507"/>
            <a:chExt cx="8969808" cy="832782"/>
          </a:xfrm>
        </p:grpSpPr>
        <p:sp>
          <p:nvSpPr>
            <p:cNvPr id="40" name="Rectangle 19"/>
            <p:cNvSpPr/>
            <p:nvPr/>
          </p:nvSpPr>
          <p:spPr>
            <a:xfrm>
              <a:off x="2869482" y="2997507"/>
              <a:ext cx="8240478" cy="83278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0" rIns="7200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Clr>
                  <a:schemeClr val="tx2"/>
                </a:buClr>
                <a:buSzPct val="103000"/>
              </a:pPr>
              <a:endParaRPr lang="it-IT" sz="2000" dirty="0">
                <a:solidFill>
                  <a:schemeClr val="tx1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41" name="Rectangle 20"/>
            <p:cNvSpPr/>
            <p:nvPr/>
          </p:nvSpPr>
          <p:spPr>
            <a:xfrm>
              <a:off x="3030106" y="3059955"/>
              <a:ext cx="7999404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buClr>
                  <a:srgbClr val="1F497D"/>
                </a:buClr>
                <a:buSzPct val="103000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Ampliamento delle informazioni retributive: articolazione dell’imponibile retributivo in </a:t>
              </a:r>
              <a:r>
                <a:rPr lang="it-IT" sz="2000" dirty="0" err="1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UniEmens</a:t>
              </a:r>
              <a:endPara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46" name="Rectangle 5"/>
            <p:cNvSpPr/>
            <p:nvPr/>
          </p:nvSpPr>
          <p:spPr>
            <a:xfrm>
              <a:off x="2140152" y="2997507"/>
              <a:ext cx="618602" cy="832782"/>
            </a:xfrm>
            <a:prstGeom prst="rect">
              <a:avLst/>
            </a:prstGeom>
            <a:solidFill>
              <a:srgbClr val="8EB4E3"/>
            </a:solidFill>
          </p:spPr>
          <p:txBody>
            <a:bodyPr wrap="square" anchor="ctr">
              <a:noAutofit/>
            </a:bodyPr>
            <a:lstStyle/>
            <a:p>
              <a:pPr algn="ctr">
                <a:buClr>
                  <a:schemeClr val="tx2"/>
                </a:buClr>
                <a:buSzPct val="103000"/>
              </a:pPr>
              <a:r>
                <a:rPr lang="it-IT" sz="2000" dirty="0" smtClean="0">
                  <a:solidFill>
                    <a:srgbClr val="000000"/>
                  </a:solidFill>
                  <a:latin typeface="+mn-lt"/>
                  <a:ea typeface="Verdana" pitchFamily="34" charset="0"/>
                  <a:cs typeface="Verdana" pitchFamily="34" charset="0"/>
                </a:rPr>
                <a:t>1</a:t>
              </a:r>
              <a:endParaRPr lang="it-IT" sz="2000" dirty="0">
                <a:solidFill>
                  <a:srgbClr val="000000"/>
                </a:solidFill>
                <a:latin typeface="+mn-lt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140152" y="4770013"/>
            <a:ext cx="8969808" cy="832782"/>
            <a:chOff x="2140152" y="4766826"/>
            <a:chExt cx="8969808" cy="832782"/>
          </a:xfrm>
        </p:grpSpPr>
        <p:sp>
          <p:nvSpPr>
            <p:cNvPr id="44" name="Rectangle 19"/>
            <p:cNvSpPr/>
            <p:nvPr/>
          </p:nvSpPr>
          <p:spPr>
            <a:xfrm>
              <a:off x="2869482" y="4766826"/>
              <a:ext cx="8240478" cy="83278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0" rIns="7200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Clr>
                  <a:schemeClr val="tx2"/>
                </a:buClr>
                <a:buSzPct val="103000"/>
              </a:pPr>
              <a:endParaRPr lang="it-IT" sz="2000">
                <a:solidFill>
                  <a:schemeClr val="tx1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45" name="Rectangle 20"/>
            <p:cNvSpPr/>
            <p:nvPr/>
          </p:nvSpPr>
          <p:spPr>
            <a:xfrm>
              <a:off x="3020667" y="4829274"/>
              <a:ext cx="787085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buClr>
                  <a:srgbClr val="1F497D"/>
                </a:buClr>
                <a:buSzPct val="103000"/>
              </a:pPr>
              <a:r>
                <a:rPr lang="it-IT" sz="2000" dirty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Sviluppo di tabelle di raccordo per </a:t>
              </a: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istituti normativi, qualifiche </a:t>
              </a:r>
              <a:r>
                <a:rPr lang="it-IT" sz="2000" dirty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e livelli </a:t>
              </a: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contrattuali fra </a:t>
              </a:r>
              <a:r>
                <a:rPr lang="it-IT" sz="2000" dirty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CCNL leader e gli altri CCNL</a:t>
              </a:r>
            </a:p>
          </p:txBody>
        </p:sp>
        <p:sp>
          <p:nvSpPr>
            <p:cNvPr id="50" name="Rectangle 5"/>
            <p:cNvSpPr/>
            <p:nvPr/>
          </p:nvSpPr>
          <p:spPr>
            <a:xfrm>
              <a:off x="2140152" y="4766826"/>
              <a:ext cx="618602" cy="832782"/>
            </a:xfrm>
            <a:prstGeom prst="rect">
              <a:avLst/>
            </a:prstGeom>
            <a:solidFill>
              <a:srgbClr val="8EB4E3"/>
            </a:solidFill>
          </p:spPr>
          <p:txBody>
            <a:bodyPr wrap="square" anchor="ctr">
              <a:noAutofit/>
            </a:bodyPr>
            <a:lstStyle/>
            <a:p>
              <a:pPr algn="ctr">
                <a:buClr>
                  <a:schemeClr val="tx2"/>
                </a:buClr>
                <a:buSzPct val="103000"/>
              </a:pPr>
              <a:r>
                <a:rPr lang="it-IT" sz="2000" dirty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3</a:t>
              </a:r>
              <a:endParaRPr lang="it-IT" sz="2000" dirty="0">
                <a:solidFill>
                  <a:srgbClr val="000000"/>
                </a:solidFill>
                <a:latin typeface="+mn-lt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140152" y="5656266"/>
            <a:ext cx="8981102" cy="832782"/>
            <a:chOff x="2140152" y="5656266"/>
            <a:chExt cx="8981102" cy="832782"/>
          </a:xfrm>
        </p:grpSpPr>
        <p:sp>
          <p:nvSpPr>
            <p:cNvPr id="51" name="Rectangle 19"/>
            <p:cNvSpPr/>
            <p:nvPr/>
          </p:nvSpPr>
          <p:spPr>
            <a:xfrm>
              <a:off x="2880776" y="5656266"/>
              <a:ext cx="8240478" cy="83278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0" rIns="7200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Clr>
                  <a:schemeClr val="tx2"/>
                </a:buClr>
                <a:buSzPct val="103000"/>
              </a:pPr>
              <a:endParaRPr lang="it-IT" sz="2000">
                <a:solidFill>
                  <a:schemeClr val="tx1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52" name="Rectangle 20"/>
            <p:cNvSpPr/>
            <p:nvPr/>
          </p:nvSpPr>
          <p:spPr>
            <a:xfrm>
              <a:off x="3030105" y="5718714"/>
              <a:ext cx="7872805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buClr>
                  <a:srgbClr val="1F497D"/>
                </a:buClr>
                <a:buSzPct val="103000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Accertamento sistematico dei livelli retributivi inferiori a quelli minimi attraverso le informazioni della denuncia contributiva</a:t>
              </a:r>
            </a:p>
          </p:txBody>
        </p:sp>
        <p:sp>
          <p:nvSpPr>
            <p:cNvPr id="53" name="Rectangle 5"/>
            <p:cNvSpPr/>
            <p:nvPr/>
          </p:nvSpPr>
          <p:spPr>
            <a:xfrm>
              <a:off x="2140152" y="5656266"/>
              <a:ext cx="618602" cy="832782"/>
            </a:xfrm>
            <a:prstGeom prst="rect">
              <a:avLst/>
            </a:prstGeom>
            <a:solidFill>
              <a:srgbClr val="8EB4E3"/>
            </a:solidFill>
          </p:spPr>
          <p:txBody>
            <a:bodyPr wrap="square" anchor="ctr">
              <a:noAutofit/>
            </a:bodyPr>
            <a:lstStyle/>
            <a:p>
              <a:pPr algn="ctr">
                <a:buClr>
                  <a:schemeClr val="tx2"/>
                </a:buClr>
                <a:buSzPct val="103000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4</a:t>
              </a:r>
              <a:endParaRPr lang="it-IT" sz="2000" dirty="0">
                <a:solidFill>
                  <a:srgbClr val="000000"/>
                </a:solidFill>
                <a:latin typeface="+mn-lt"/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140152" y="3883760"/>
            <a:ext cx="8969808" cy="832782"/>
            <a:chOff x="2140152" y="3893477"/>
            <a:chExt cx="8969808" cy="832782"/>
          </a:xfrm>
        </p:grpSpPr>
        <p:sp>
          <p:nvSpPr>
            <p:cNvPr id="42" name="Rectangle 19"/>
            <p:cNvSpPr/>
            <p:nvPr/>
          </p:nvSpPr>
          <p:spPr>
            <a:xfrm>
              <a:off x="2869482" y="3893477"/>
              <a:ext cx="8240478" cy="83278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0" rIns="7200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>
                <a:buClr>
                  <a:srgbClr val="1F497D"/>
                </a:buClr>
                <a:buSzPct val="103000"/>
              </a:pPr>
              <a:endParaRPr lang="it-IT" sz="20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47" name="Rectangle 5"/>
            <p:cNvSpPr/>
            <p:nvPr/>
          </p:nvSpPr>
          <p:spPr>
            <a:xfrm>
              <a:off x="2140152" y="3893477"/>
              <a:ext cx="618602" cy="832782"/>
            </a:xfrm>
            <a:prstGeom prst="rect">
              <a:avLst/>
            </a:prstGeom>
            <a:solidFill>
              <a:srgbClr val="8EB4E3"/>
            </a:solidFill>
          </p:spPr>
          <p:txBody>
            <a:bodyPr wrap="square" anchor="ctr">
              <a:noAutofit/>
            </a:bodyPr>
            <a:lstStyle/>
            <a:p>
              <a:pPr algn="ctr">
                <a:buClr>
                  <a:schemeClr val="tx2"/>
                </a:buClr>
                <a:buSzPct val="103000"/>
              </a:pPr>
              <a:r>
                <a:rPr lang="it-IT" sz="2000" dirty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2</a:t>
              </a:r>
              <a:endParaRPr lang="it-IT" sz="2000" dirty="0">
                <a:solidFill>
                  <a:srgbClr val="000000"/>
                </a:solidFill>
                <a:latin typeface="+mn-lt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54" name="Rectangle 20"/>
            <p:cNvSpPr/>
            <p:nvPr/>
          </p:nvSpPr>
          <p:spPr>
            <a:xfrm>
              <a:off x="3003534" y="3955925"/>
              <a:ext cx="8076776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buClr>
                  <a:srgbClr val="1F497D"/>
                </a:buClr>
                <a:buSzPct val="103000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Classificazione e aggiornamento delle informazioni di tutti i CCNL: parte normativa e parte economica (livelli, declaratorie, retribuzioni, ecc.)</a:t>
              </a:r>
              <a:endParaRPr lang="it-IT" sz="20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</p:grpSp>
      <p:sp>
        <p:nvSpPr>
          <p:cNvPr id="3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554470"/>
            <a:ext cx="2743200" cy="365125"/>
          </a:xfrm>
        </p:spPr>
        <p:txBody>
          <a:bodyPr/>
          <a:lstStyle/>
          <a:p>
            <a:r>
              <a:rPr lang="it-IT" dirty="0" smtClean="0"/>
              <a:t>14</a:t>
            </a:r>
            <a:endParaRPr lang="it-IT" dirty="0"/>
          </a:p>
        </p:txBody>
      </p:sp>
      <p:sp>
        <p:nvSpPr>
          <p:cNvPr id="3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3747" y="6554470"/>
            <a:ext cx="6783273" cy="365125"/>
          </a:xfrm>
        </p:spPr>
        <p:txBody>
          <a:bodyPr/>
          <a:lstStyle/>
          <a:p>
            <a:r>
              <a:rPr lang="it-IT" dirty="0" smtClean="0"/>
              <a:t>Anagrafe unica dei contratti collettivi di lavoro. Strumento di politica previdenziale e di finanza pubblica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723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 smtClean="0"/>
              <a:t>29 novembre 2018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F00E-9DC3-7240-8851-04147A744FC9}" type="slidenum">
              <a:rPr lang="it-IT" smtClean="0"/>
              <a:pPr/>
              <a:t>15</a:t>
            </a:fld>
            <a:endParaRPr lang="it-IT" dirty="0"/>
          </a:p>
        </p:txBody>
      </p:sp>
      <p:sp>
        <p:nvSpPr>
          <p:cNvPr id="6" name="Rectangle 5"/>
          <p:cNvSpPr/>
          <p:nvPr/>
        </p:nvSpPr>
        <p:spPr>
          <a:xfrm>
            <a:off x="1351280" y="1086198"/>
            <a:ext cx="10002520" cy="546827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spcAft>
                <a:spcPts val="600"/>
              </a:spcAft>
              <a:buClr>
                <a:schemeClr val="accent5">
                  <a:lumMod val="75000"/>
                </a:schemeClr>
              </a:buClr>
              <a:buSzPct val="150000"/>
            </a:pPr>
            <a:r>
              <a:rPr lang="it-IT" sz="2000" dirty="0" smtClean="0">
                <a:ea typeface="Verdana" pitchFamily="34" charset="0"/>
                <a:cs typeface="Verdana" pitchFamily="34" charset="0"/>
              </a:rPr>
              <a:t>Agenda INPS:</a:t>
            </a:r>
            <a:endParaRPr lang="it-IT" sz="2000" b="0" dirty="0" smtClean="0">
              <a:ea typeface="Verdana" pitchFamily="34" charset="0"/>
              <a:cs typeface="Verdana" pitchFamily="34" charset="0"/>
            </a:endParaRPr>
          </a:p>
          <a:p>
            <a:pPr marL="342900" indent="-342900">
              <a:spcAft>
                <a:spcPts val="600"/>
              </a:spcAft>
              <a:buSzPct val="100000"/>
              <a:buFont typeface="Wingdings" charset="2"/>
              <a:buChar char="Ø"/>
            </a:pPr>
            <a:r>
              <a:rPr lang="it-IT" sz="2000" b="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Estensione del censimento del CCNL attraverso la denuncia contributiva (</a:t>
            </a:r>
            <a:r>
              <a:rPr lang="it-IT" sz="2000" b="0" dirty="0" err="1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UniEmens</a:t>
            </a:r>
            <a:r>
              <a:rPr lang="it-IT" sz="2000" b="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)</a:t>
            </a:r>
          </a:p>
          <a:p>
            <a:pPr marL="342900" indent="-342900">
              <a:spcAft>
                <a:spcPts val="600"/>
              </a:spcAft>
              <a:buSzPct val="100000"/>
              <a:buFont typeface="Wingdings" charset="2"/>
              <a:buChar char="Ø"/>
            </a:pP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Completamento del raccordo dei CCNL censiti dal CNEL e da INPS</a:t>
            </a:r>
          </a:p>
          <a:p>
            <a:pPr marL="342900" indent="-342900">
              <a:spcAft>
                <a:spcPts val="600"/>
              </a:spcAft>
              <a:buSzPct val="100000"/>
              <a:buFont typeface="Wingdings" charset="2"/>
              <a:buChar char="Ø"/>
            </a:pPr>
            <a:r>
              <a:rPr lang="it-IT" sz="2000" b="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A regime, popolamento dei nuovi CCNL </a:t>
            </a:r>
            <a:r>
              <a:rPr lang="it-IT" sz="2000" b="0" dirty="0" err="1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UniEmens</a:t>
            </a:r>
            <a:r>
              <a:rPr lang="it-IT" sz="2000" b="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 esclusivamente attraverso il CNEL</a:t>
            </a:r>
          </a:p>
          <a:p>
            <a:pPr marL="342900" indent="-342900">
              <a:spcAft>
                <a:spcPts val="600"/>
              </a:spcAft>
              <a:buSzPct val="100000"/>
              <a:buFont typeface="Wingdings" charset="2"/>
              <a:buChar char="Ø"/>
            </a:pP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Individuazione dei CCNL maggiormente applicati per settore (cd. contratti “leader”)</a:t>
            </a:r>
          </a:p>
          <a:p>
            <a:pPr marL="342900" indent="-342900">
              <a:spcAft>
                <a:spcPts val="600"/>
              </a:spcAft>
              <a:buSzPct val="100000"/>
              <a:buFont typeface="Wingdings" charset="2"/>
              <a:buChar char="Ø"/>
            </a:pP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Ampliamento informazioni retributive in </a:t>
            </a:r>
            <a:r>
              <a:rPr lang="it-IT" sz="2000" dirty="0" err="1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UniEmens</a:t>
            </a: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 (paga base, contingenza, scatti anzianità, superminimo, indennità, straordinario, premio di produzione, ecc.)</a:t>
            </a:r>
          </a:p>
          <a:p>
            <a:pPr marL="800100" lvl="1" indent="-342900">
              <a:spcAft>
                <a:spcPts val="600"/>
              </a:spcAft>
              <a:buSzPct val="100000"/>
              <a:buFont typeface="Wingdings" charset="2"/>
              <a:buChar char="ü"/>
            </a:pPr>
            <a:r>
              <a:rPr lang="it-IT" sz="2000" dirty="0" err="1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n</a:t>
            </a:r>
            <a:r>
              <a:rPr lang="it-IT" sz="2000" b="0" dirty="0" err="1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.b.</a:t>
            </a:r>
            <a:r>
              <a:rPr lang="it-IT" sz="2000" b="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: integrazione in </a:t>
            </a:r>
            <a:r>
              <a:rPr lang="it-IT" sz="2000" b="0" dirty="0" err="1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UniEmens</a:t>
            </a:r>
            <a:r>
              <a:rPr lang="it-IT" sz="2000" b="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 del Libro </a:t>
            </a: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Unico del Lavoro (LUL) </a:t>
            </a:r>
            <a:r>
              <a:rPr lang="it-IT" sz="2000" b="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telematico </a:t>
            </a:r>
            <a:r>
              <a:rPr lang="it-IT" sz="2000" b="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  <a:sym typeface="Wingdings"/>
              </a:rPr>
              <a:t> 	  		semplificazione degli adempimenti aziendali</a:t>
            </a:r>
            <a:endParaRPr lang="it-IT" sz="2000" b="0" dirty="0" smtClean="0">
              <a:solidFill>
                <a:srgbClr val="000000"/>
              </a:solidFill>
              <a:ea typeface="Verdana" pitchFamily="34" charset="0"/>
              <a:cs typeface="Verdana" pitchFamily="34" charset="0"/>
            </a:endParaRPr>
          </a:p>
          <a:p>
            <a:pPr marL="342900" indent="-342900">
              <a:spcAft>
                <a:spcPts val="600"/>
              </a:spcAft>
              <a:buSzPct val="100000"/>
              <a:buFont typeface="Wingdings" charset="2"/>
              <a:buChar char="Ø"/>
            </a:pP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Definizione delle tabelle di raccordo qualifiche/livello fra CCNL “leader” e gli altri CCNL</a:t>
            </a:r>
          </a:p>
          <a:p>
            <a:pPr marL="342900" indent="-342900">
              <a:spcAft>
                <a:spcPts val="600"/>
              </a:spcAft>
              <a:buSzPct val="100000"/>
              <a:buFont typeface="Wingdings" charset="2"/>
              <a:buChar char="Ø"/>
            </a:pPr>
            <a:r>
              <a:rPr lang="it-IT" sz="2000" b="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Rilevazione automatizzata delle retribuzioni previdenziali inferiori al livello minimo</a:t>
            </a:r>
          </a:p>
          <a:p>
            <a:pPr marL="342900" indent="-342900">
              <a:spcAft>
                <a:spcPts val="600"/>
              </a:spcAft>
              <a:buSzPct val="100000"/>
              <a:buFont typeface="Wingdings" charset="2"/>
              <a:buChar char="Ø"/>
            </a:pP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Classificazione della regolamentazione normativa dei CCNL</a:t>
            </a:r>
          </a:p>
          <a:p>
            <a:pPr marL="342900" indent="-342900">
              <a:spcAft>
                <a:spcPts val="600"/>
              </a:spcAft>
              <a:buSzPct val="100000"/>
              <a:buFont typeface="Wingdings" charset="2"/>
              <a:buChar char="Ø"/>
            </a:pPr>
            <a:r>
              <a:rPr lang="it-IT" sz="2000" b="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Accertamento amministrativo del mancato rispetto della retribuzione previdenziale minima e della regolamentazione a tutela del lavoratore fissata dai CCNL leader </a:t>
            </a:r>
          </a:p>
          <a:p>
            <a:pPr marL="342900" indent="-342900">
              <a:spcAft>
                <a:spcPts val="600"/>
              </a:spcAft>
              <a:buSzPct val="100000"/>
              <a:buFont typeface="Wingdings" charset="2"/>
              <a:buChar char="Ø"/>
            </a:pP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Estensione della metodologia ai contratti collettivi di secondo livello</a:t>
            </a: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254000"/>
            <a:ext cx="954024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</a:t>
            </a: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etribuzione 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minima previdenziale e benefici contributivi. </a:t>
            </a: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Scenari</a:t>
            </a:r>
            <a:endParaRPr lang="en-US" sz="2800" noProof="1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3747" y="6554470"/>
            <a:ext cx="6783273" cy="365125"/>
          </a:xfrm>
        </p:spPr>
        <p:txBody>
          <a:bodyPr/>
          <a:lstStyle/>
          <a:p>
            <a:r>
              <a:rPr lang="it-IT" dirty="0" smtClean="0"/>
              <a:t>Anagrafe unica dei contratti collettivi di lavoro. Strumento di politica previdenziale e di finanza pubblica</a:t>
            </a:r>
            <a:endParaRPr lang="it-IT" dirty="0"/>
          </a:p>
        </p:txBody>
      </p:sp>
      <p:sp>
        <p:nvSpPr>
          <p:cNvPr id="5" name="Freccia destra 4"/>
          <p:cNvSpPr/>
          <p:nvPr/>
        </p:nvSpPr>
        <p:spPr>
          <a:xfrm>
            <a:off x="2576707" y="4053840"/>
            <a:ext cx="44704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181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554470"/>
            <a:ext cx="1490085" cy="365125"/>
          </a:xfrm>
        </p:spPr>
        <p:txBody>
          <a:bodyPr/>
          <a:lstStyle/>
          <a:p>
            <a:r>
              <a:rPr lang="it-IT" dirty="0" smtClean="0"/>
              <a:t>29 novembre 2018</a:t>
            </a:r>
            <a:endParaRPr lang="it-I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3747" y="6554470"/>
            <a:ext cx="6783273" cy="365125"/>
          </a:xfrm>
        </p:spPr>
        <p:txBody>
          <a:bodyPr/>
          <a:lstStyle/>
          <a:p>
            <a:r>
              <a:rPr lang="it-IT" dirty="0" smtClean="0"/>
              <a:t>Anagrafe unica dei contratti collettivi di lavoro. Strumento di politica previdenziale e di finanza pubblica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F00E-9DC3-7240-8851-04147A744FC9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Anagrafe unica dei contratti collettivi di lavoro</a:t>
            </a:r>
            <a:endParaRPr lang="it-IT" sz="2800" dirty="0"/>
          </a:p>
        </p:txBody>
      </p:sp>
      <p:sp>
        <p:nvSpPr>
          <p:cNvPr id="18" name="Rectangle 17"/>
          <p:cNvSpPr/>
          <p:nvPr/>
        </p:nvSpPr>
        <p:spPr>
          <a:xfrm>
            <a:off x="7161165" y="2229144"/>
            <a:ext cx="3594348" cy="1001377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endParaRPr lang="it-IT" sz="200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485201" y="2476441"/>
            <a:ext cx="2982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1F497D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latin typeface="+mn-lt"/>
                <a:ea typeface="Verdana" pitchFamily="34" charset="0"/>
                <a:cs typeface="Verdana" pitchFamily="34" charset="0"/>
              </a:rPr>
              <a:t>Finanza pubblica</a:t>
            </a:r>
            <a:endParaRPr lang="it-IT" sz="2000" dirty="0">
              <a:solidFill>
                <a:schemeClr val="bg1"/>
              </a:solidFill>
              <a:latin typeface="+mn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335697" y="2239224"/>
            <a:ext cx="3594348" cy="1011457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endParaRPr lang="it-IT" sz="200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718753" y="2355481"/>
            <a:ext cx="29232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1F497D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latin typeface="+mn-lt"/>
                <a:ea typeface="Verdana" pitchFamily="34" charset="0"/>
                <a:cs typeface="Verdana" pitchFamily="34" charset="0"/>
              </a:rPr>
              <a:t>Tutela previdenziale</a:t>
            </a:r>
          </a:p>
          <a:p>
            <a:pPr lvl="0" algn="ctr">
              <a:buClr>
                <a:srgbClr val="1F497D"/>
              </a:buClr>
              <a:buSzPct val="103000"/>
            </a:pPr>
            <a:r>
              <a:rPr lang="it-IT" sz="20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d</a:t>
            </a: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ei lavoratori</a:t>
            </a:r>
            <a:endParaRPr lang="it-IT" sz="2000" dirty="0">
              <a:solidFill>
                <a:schemeClr val="bg1"/>
              </a:solidFill>
              <a:latin typeface="+mn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Freeform 21"/>
          <p:cNvSpPr>
            <a:spLocks noEditPoints="1"/>
          </p:cNvSpPr>
          <p:nvPr/>
        </p:nvSpPr>
        <p:spPr bwMode="auto">
          <a:xfrm>
            <a:off x="10135932" y="2664608"/>
            <a:ext cx="602479" cy="532172"/>
          </a:xfrm>
          <a:custGeom>
            <a:avLst/>
            <a:gdLst>
              <a:gd name="T0" fmla="*/ 24 w 433"/>
              <a:gd name="T1" fmla="*/ 84 h 396"/>
              <a:gd name="T2" fmla="*/ 216 w 433"/>
              <a:gd name="T3" fmla="*/ 0 h 396"/>
              <a:gd name="T4" fmla="*/ 410 w 433"/>
              <a:gd name="T5" fmla="*/ 84 h 396"/>
              <a:gd name="T6" fmla="*/ 24 w 433"/>
              <a:gd name="T7" fmla="*/ 84 h 396"/>
              <a:gd name="T8" fmla="*/ 410 w 433"/>
              <a:gd name="T9" fmla="*/ 99 h 396"/>
              <a:gd name="T10" fmla="*/ 24 w 433"/>
              <a:gd name="T11" fmla="*/ 99 h 396"/>
              <a:gd name="T12" fmla="*/ 24 w 433"/>
              <a:gd name="T13" fmla="*/ 125 h 396"/>
              <a:gd name="T14" fmla="*/ 410 w 433"/>
              <a:gd name="T15" fmla="*/ 125 h 396"/>
              <a:gd name="T16" fmla="*/ 410 w 433"/>
              <a:gd name="T17" fmla="*/ 99 h 396"/>
              <a:gd name="T18" fmla="*/ 410 w 433"/>
              <a:gd name="T19" fmla="*/ 318 h 396"/>
              <a:gd name="T20" fmla="*/ 24 w 433"/>
              <a:gd name="T21" fmla="*/ 318 h 396"/>
              <a:gd name="T22" fmla="*/ 24 w 433"/>
              <a:gd name="T23" fmla="*/ 343 h 396"/>
              <a:gd name="T24" fmla="*/ 410 w 433"/>
              <a:gd name="T25" fmla="*/ 343 h 396"/>
              <a:gd name="T26" fmla="*/ 410 w 433"/>
              <a:gd name="T27" fmla="*/ 318 h 396"/>
              <a:gd name="T28" fmla="*/ 433 w 433"/>
              <a:gd name="T29" fmla="*/ 355 h 396"/>
              <a:gd name="T30" fmla="*/ 0 w 433"/>
              <a:gd name="T31" fmla="*/ 355 h 396"/>
              <a:gd name="T32" fmla="*/ 0 w 433"/>
              <a:gd name="T33" fmla="*/ 396 h 396"/>
              <a:gd name="T34" fmla="*/ 433 w 433"/>
              <a:gd name="T35" fmla="*/ 396 h 396"/>
              <a:gd name="T36" fmla="*/ 433 w 433"/>
              <a:gd name="T37" fmla="*/ 355 h 396"/>
              <a:gd name="T38" fmla="*/ 287 w 433"/>
              <a:gd name="T39" fmla="*/ 307 h 396"/>
              <a:gd name="T40" fmla="*/ 287 w 433"/>
              <a:gd name="T41" fmla="*/ 135 h 396"/>
              <a:gd name="T42" fmla="*/ 236 w 433"/>
              <a:gd name="T43" fmla="*/ 135 h 396"/>
              <a:gd name="T44" fmla="*/ 236 w 433"/>
              <a:gd name="T45" fmla="*/ 307 h 396"/>
              <a:gd name="T46" fmla="*/ 287 w 433"/>
              <a:gd name="T47" fmla="*/ 307 h 396"/>
              <a:gd name="T48" fmla="*/ 376 w 433"/>
              <a:gd name="T49" fmla="*/ 307 h 396"/>
              <a:gd name="T50" fmla="*/ 376 w 433"/>
              <a:gd name="T51" fmla="*/ 135 h 396"/>
              <a:gd name="T52" fmla="*/ 325 w 433"/>
              <a:gd name="T53" fmla="*/ 135 h 396"/>
              <a:gd name="T54" fmla="*/ 325 w 433"/>
              <a:gd name="T55" fmla="*/ 307 h 396"/>
              <a:gd name="T56" fmla="*/ 376 w 433"/>
              <a:gd name="T57" fmla="*/ 307 h 396"/>
              <a:gd name="T58" fmla="*/ 198 w 433"/>
              <a:gd name="T59" fmla="*/ 307 h 396"/>
              <a:gd name="T60" fmla="*/ 198 w 433"/>
              <a:gd name="T61" fmla="*/ 135 h 396"/>
              <a:gd name="T62" fmla="*/ 146 w 433"/>
              <a:gd name="T63" fmla="*/ 135 h 396"/>
              <a:gd name="T64" fmla="*/ 146 w 433"/>
              <a:gd name="T65" fmla="*/ 307 h 396"/>
              <a:gd name="T66" fmla="*/ 198 w 433"/>
              <a:gd name="T67" fmla="*/ 307 h 396"/>
              <a:gd name="T68" fmla="*/ 109 w 433"/>
              <a:gd name="T69" fmla="*/ 307 h 396"/>
              <a:gd name="T70" fmla="*/ 109 w 433"/>
              <a:gd name="T71" fmla="*/ 135 h 396"/>
              <a:gd name="T72" fmla="*/ 57 w 433"/>
              <a:gd name="T73" fmla="*/ 135 h 396"/>
              <a:gd name="T74" fmla="*/ 57 w 433"/>
              <a:gd name="T75" fmla="*/ 307 h 396"/>
              <a:gd name="T76" fmla="*/ 109 w 433"/>
              <a:gd name="T77" fmla="*/ 307 h 3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433" h="396">
                <a:moveTo>
                  <a:pt x="24" y="84"/>
                </a:moveTo>
                <a:lnTo>
                  <a:pt x="216" y="0"/>
                </a:lnTo>
                <a:lnTo>
                  <a:pt x="410" y="84"/>
                </a:lnTo>
                <a:lnTo>
                  <a:pt x="24" y="84"/>
                </a:lnTo>
                <a:close/>
                <a:moveTo>
                  <a:pt x="410" y="99"/>
                </a:moveTo>
                <a:lnTo>
                  <a:pt x="24" y="99"/>
                </a:lnTo>
                <a:lnTo>
                  <a:pt x="24" y="125"/>
                </a:lnTo>
                <a:lnTo>
                  <a:pt x="410" y="125"/>
                </a:lnTo>
                <a:lnTo>
                  <a:pt x="410" y="99"/>
                </a:lnTo>
                <a:close/>
                <a:moveTo>
                  <a:pt x="410" y="318"/>
                </a:moveTo>
                <a:lnTo>
                  <a:pt x="24" y="318"/>
                </a:lnTo>
                <a:lnTo>
                  <a:pt x="24" y="343"/>
                </a:lnTo>
                <a:lnTo>
                  <a:pt x="410" y="343"/>
                </a:lnTo>
                <a:lnTo>
                  <a:pt x="410" y="318"/>
                </a:lnTo>
                <a:close/>
                <a:moveTo>
                  <a:pt x="433" y="355"/>
                </a:moveTo>
                <a:lnTo>
                  <a:pt x="0" y="355"/>
                </a:lnTo>
                <a:lnTo>
                  <a:pt x="0" y="396"/>
                </a:lnTo>
                <a:lnTo>
                  <a:pt x="433" y="396"/>
                </a:lnTo>
                <a:lnTo>
                  <a:pt x="433" y="355"/>
                </a:lnTo>
                <a:close/>
                <a:moveTo>
                  <a:pt x="287" y="307"/>
                </a:moveTo>
                <a:lnTo>
                  <a:pt x="287" y="135"/>
                </a:lnTo>
                <a:lnTo>
                  <a:pt x="236" y="135"/>
                </a:lnTo>
                <a:lnTo>
                  <a:pt x="236" y="307"/>
                </a:lnTo>
                <a:lnTo>
                  <a:pt x="287" y="307"/>
                </a:lnTo>
                <a:close/>
                <a:moveTo>
                  <a:pt x="376" y="307"/>
                </a:moveTo>
                <a:lnTo>
                  <a:pt x="376" y="135"/>
                </a:lnTo>
                <a:lnTo>
                  <a:pt x="325" y="135"/>
                </a:lnTo>
                <a:lnTo>
                  <a:pt x="325" y="307"/>
                </a:lnTo>
                <a:lnTo>
                  <a:pt x="376" y="307"/>
                </a:lnTo>
                <a:close/>
                <a:moveTo>
                  <a:pt x="198" y="307"/>
                </a:moveTo>
                <a:lnTo>
                  <a:pt x="198" y="135"/>
                </a:lnTo>
                <a:lnTo>
                  <a:pt x="146" y="135"/>
                </a:lnTo>
                <a:lnTo>
                  <a:pt x="146" y="307"/>
                </a:lnTo>
                <a:lnTo>
                  <a:pt x="198" y="307"/>
                </a:lnTo>
                <a:close/>
                <a:moveTo>
                  <a:pt x="109" y="307"/>
                </a:moveTo>
                <a:lnTo>
                  <a:pt x="109" y="135"/>
                </a:lnTo>
                <a:lnTo>
                  <a:pt x="57" y="135"/>
                </a:lnTo>
                <a:lnTo>
                  <a:pt x="57" y="307"/>
                </a:lnTo>
                <a:lnTo>
                  <a:pt x="109" y="30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78191" tIns="39095" rIns="78191" bIns="39095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IE" sz="1200">
              <a:latin typeface="+mn-lt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395551" y="2623806"/>
            <a:ext cx="591889" cy="587598"/>
            <a:chOff x="12637315" y="8459304"/>
            <a:chExt cx="482600" cy="433388"/>
          </a:xfrm>
          <a:solidFill>
            <a:schemeClr val="bg1"/>
          </a:solidFill>
        </p:grpSpPr>
        <p:sp>
          <p:nvSpPr>
            <p:cNvPr id="11" name="Freeform 548"/>
            <p:cNvSpPr>
              <a:spLocks noEditPoints="1"/>
            </p:cNvSpPr>
            <p:nvPr/>
          </p:nvSpPr>
          <p:spPr bwMode="auto">
            <a:xfrm>
              <a:off x="12637315" y="8597417"/>
              <a:ext cx="482600" cy="295275"/>
            </a:xfrm>
            <a:custGeom>
              <a:avLst/>
              <a:gdLst>
                <a:gd name="T0" fmla="*/ 304 w 304"/>
                <a:gd name="T1" fmla="*/ 59 h 186"/>
                <a:gd name="T2" fmla="*/ 304 w 304"/>
                <a:gd name="T3" fmla="*/ 186 h 186"/>
                <a:gd name="T4" fmla="*/ 283 w 304"/>
                <a:gd name="T5" fmla="*/ 186 h 186"/>
                <a:gd name="T6" fmla="*/ 283 w 304"/>
                <a:gd name="T7" fmla="*/ 141 h 186"/>
                <a:gd name="T8" fmla="*/ 248 w 304"/>
                <a:gd name="T9" fmla="*/ 141 h 186"/>
                <a:gd name="T10" fmla="*/ 248 w 304"/>
                <a:gd name="T11" fmla="*/ 186 h 186"/>
                <a:gd name="T12" fmla="*/ 234 w 304"/>
                <a:gd name="T13" fmla="*/ 186 h 186"/>
                <a:gd name="T14" fmla="*/ 234 w 304"/>
                <a:gd name="T15" fmla="*/ 186 h 186"/>
                <a:gd name="T16" fmla="*/ 14 w 304"/>
                <a:gd name="T17" fmla="*/ 186 h 186"/>
                <a:gd name="T18" fmla="*/ 14 w 304"/>
                <a:gd name="T19" fmla="*/ 186 h 186"/>
                <a:gd name="T20" fmla="*/ 10 w 304"/>
                <a:gd name="T21" fmla="*/ 185 h 186"/>
                <a:gd name="T22" fmla="*/ 6 w 304"/>
                <a:gd name="T23" fmla="*/ 184 h 186"/>
                <a:gd name="T24" fmla="*/ 4 w 304"/>
                <a:gd name="T25" fmla="*/ 180 h 186"/>
                <a:gd name="T26" fmla="*/ 2 w 304"/>
                <a:gd name="T27" fmla="*/ 178 h 186"/>
                <a:gd name="T28" fmla="*/ 0 w 304"/>
                <a:gd name="T29" fmla="*/ 171 h 186"/>
                <a:gd name="T30" fmla="*/ 0 w 304"/>
                <a:gd name="T31" fmla="*/ 168 h 186"/>
                <a:gd name="T32" fmla="*/ 0 w 304"/>
                <a:gd name="T33" fmla="*/ 78 h 186"/>
                <a:gd name="T34" fmla="*/ 0 w 304"/>
                <a:gd name="T35" fmla="*/ 0 h 186"/>
                <a:gd name="T36" fmla="*/ 90 w 304"/>
                <a:gd name="T37" fmla="*/ 54 h 186"/>
                <a:gd name="T38" fmla="*/ 90 w 304"/>
                <a:gd name="T39" fmla="*/ 0 h 186"/>
                <a:gd name="T40" fmla="*/ 166 w 304"/>
                <a:gd name="T41" fmla="*/ 56 h 186"/>
                <a:gd name="T42" fmla="*/ 166 w 304"/>
                <a:gd name="T43" fmla="*/ 0 h 186"/>
                <a:gd name="T44" fmla="*/ 234 w 304"/>
                <a:gd name="T45" fmla="*/ 59 h 186"/>
                <a:gd name="T46" fmla="*/ 304 w 304"/>
                <a:gd name="T47" fmla="*/ 59 h 186"/>
                <a:gd name="T48" fmla="*/ 220 w 304"/>
                <a:gd name="T49" fmla="*/ 134 h 186"/>
                <a:gd name="T50" fmla="*/ 220 w 304"/>
                <a:gd name="T51" fmla="*/ 94 h 186"/>
                <a:gd name="T52" fmla="*/ 166 w 304"/>
                <a:gd name="T53" fmla="*/ 94 h 186"/>
                <a:gd name="T54" fmla="*/ 166 w 304"/>
                <a:gd name="T55" fmla="*/ 134 h 186"/>
                <a:gd name="T56" fmla="*/ 220 w 304"/>
                <a:gd name="T57" fmla="*/ 134 h 186"/>
                <a:gd name="T58" fmla="*/ 149 w 304"/>
                <a:gd name="T59" fmla="*/ 134 h 186"/>
                <a:gd name="T60" fmla="*/ 149 w 304"/>
                <a:gd name="T61" fmla="*/ 94 h 186"/>
                <a:gd name="T62" fmla="*/ 96 w 304"/>
                <a:gd name="T63" fmla="*/ 94 h 186"/>
                <a:gd name="T64" fmla="*/ 96 w 304"/>
                <a:gd name="T65" fmla="*/ 134 h 186"/>
                <a:gd name="T66" fmla="*/ 149 w 304"/>
                <a:gd name="T67" fmla="*/ 134 h 186"/>
                <a:gd name="T68" fmla="*/ 76 w 304"/>
                <a:gd name="T69" fmla="*/ 134 h 186"/>
                <a:gd name="T70" fmla="*/ 76 w 304"/>
                <a:gd name="T71" fmla="*/ 94 h 186"/>
                <a:gd name="T72" fmla="*/ 24 w 304"/>
                <a:gd name="T73" fmla="*/ 94 h 186"/>
                <a:gd name="T74" fmla="*/ 24 w 304"/>
                <a:gd name="T75" fmla="*/ 134 h 186"/>
                <a:gd name="T76" fmla="*/ 76 w 304"/>
                <a:gd name="T77" fmla="*/ 134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4" h="186">
                  <a:moveTo>
                    <a:pt x="304" y="59"/>
                  </a:moveTo>
                  <a:lnTo>
                    <a:pt x="304" y="186"/>
                  </a:lnTo>
                  <a:lnTo>
                    <a:pt x="283" y="186"/>
                  </a:lnTo>
                  <a:lnTo>
                    <a:pt x="283" y="141"/>
                  </a:lnTo>
                  <a:lnTo>
                    <a:pt x="248" y="141"/>
                  </a:lnTo>
                  <a:lnTo>
                    <a:pt x="248" y="186"/>
                  </a:lnTo>
                  <a:lnTo>
                    <a:pt x="234" y="186"/>
                  </a:lnTo>
                  <a:lnTo>
                    <a:pt x="234" y="186"/>
                  </a:lnTo>
                  <a:lnTo>
                    <a:pt x="14" y="186"/>
                  </a:lnTo>
                  <a:lnTo>
                    <a:pt x="14" y="186"/>
                  </a:lnTo>
                  <a:lnTo>
                    <a:pt x="10" y="185"/>
                  </a:lnTo>
                  <a:lnTo>
                    <a:pt x="6" y="184"/>
                  </a:lnTo>
                  <a:lnTo>
                    <a:pt x="4" y="180"/>
                  </a:lnTo>
                  <a:lnTo>
                    <a:pt x="2" y="178"/>
                  </a:lnTo>
                  <a:lnTo>
                    <a:pt x="0" y="171"/>
                  </a:lnTo>
                  <a:lnTo>
                    <a:pt x="0" y="168"/>
                  </a:lnTo>
                  <a:lnTo>
                    <a:pt x="0" y="78"/>
                  </a:lnTo>
                  <a:lnTo>
                    <a:pt x="0" y="0"/>
                  </a:lnTo>
                  <a:lnTo>
                    <a:pt x="90" y="54"/>
                  </a:lnTo>
                  <a:lnTo>
                    <a:pt x="90" y="0"/>
                  </a:lnTo>
                  <a:lnTo>
                    <a:pt x="166" y="56"/>
                  </a:lnTo>
                  <a:lnTo>
                    <a:pt x="166" y="0"/>
                  </a:lnTo>
                  <a:lnTo>
                    <a:pt x="234" y="59"/>
                  </a:lnTo>
                  <a:lnTo>
                    <a:pt x="304" y="59"/>
                  </a:lnTo>
                  <a:close/>
                  <a:moveTo>
                    <a:pt x="220" y="134"/>
                  </a:moveTo>
                  <a:lnTo>
                    <a:pt x="220" y="94"/>
                  </a:lnTo>
                  <a:lnTo>
                    <a:pt x="166" y="94"/>
                  </a:lnTo>
                  <a:lnTo>
                    <a:pt x="166" y="134"/>
                  </a:lnTo>
                  <a:lnTo>
                    <a:pt x="220" y="134"/>
                  </a:lnTo>
                  <a:close/>
                  <a:moveTo>
                    <a:pt x="149" y="134"/>
                  </a:moveTo>
                  <a:lnTo>
                    <a:pt x="149" y="94"/>
                  </a:lnTo>
                  <a:lnTo>
                    <a:pt x="96" y="94"/>
                  </a:lnTo>
                  <a:lnTo>
                    <a:pt x="96" y="134"/>
                  </a:lnTo>
                  <a:lnTo>
                    <a:pt x="149" y="134"/>
                  </a:lnTo>
                  <a:close/>
                  <a:moveTo>
                    <a:pt x="76" y="134"/>
                  </a:moveTo>
                  <a:lnTo>
                    <a:pt x="76" y="94"/>
                  </a:lnTo>
                  <a:lnTo>
                    <a:pt x="24" y="94"/>
                  </a:lnTo>
                  <a:lnTo>
                    <a:pt x="24" y="134"/>
                  </a:lnTo>
                  <a:lnTo>
                    <a:pt x="76" y="134"/>
                  </a:lnTo>
                  <a:close/>
                </a:path>
              </a:pathLst>
            </a:custGeom>
            <a:grpFill/>
            <a:ln w="952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12" name="Rectangle 549"/>
            <p:cNvSpPr>
              <a:spLocks noChangeArrowheads="1"/>
            </p:cNvSpPr>
            <p:nvPr/>
          </p:nvSpPr>
          <p:spPr bwMode="auto">
            <a:xfrm>
              <a:off x="13008790" y="8648217"/>
              <a:ext cx="111125" cy="285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13" name="Rectangle 550"/>
            <p:cNvSpPr>
              <a:spLocks noChangeArrowheads="1"/>
            </p:cNvSpPr>
            <p:nvPr/>
          </p:nvSpPr>
          <p:spPr bwMode="auto">
            <a:xfrm>
              <a:off x="13065940" y="8459304"/>
              <a:ext cx="34925" cy="177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14" name="Rectangle 551"/>
            <p:cNvSpPr>
              <a:spLocks noChangeArrowheads="1"/>
            </p:cNvSpPr>
            <p:nvPr/>
          </p:nvSpPr>
          <p:spPr bwMode="auto">
            <a:xfrm>
              <a:off x="13015140" y="8546617"/>
              <a:ext cx="34925" cy="873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15" name="Rectangle 552"/>
            <p:cNvSpPr>
              <a:spLocks noChangeArrowheads="1"/>
            </p:cNvSpPr>
            <p:nvPr/>
          </p:nvSpPr>
          <p:spPr bwMode="auto">
            <a:xfrm>
              <a:off x="12900840" y="8746642"/>
              <a:ext cx="85725" cy="63500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  <a:extLst/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16" name="Rectangle 553"/>
            <p:cNvSpPr>
              <a:spLocks noChangeArrowheads="1"/>
            </p:cNvSpPr>
            <p:nvPr/>
          </p:nvSpPr>
          <p:spPr bwMode="auto">
            <a:xfrm>
              <a:off x="12789715" y="8746642"/>
              <a:ext cx="84137" cy="63500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  <a:extLst/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17" name="Rectangle 554"/>
            <p:cNvSpPr>
              <a:spLocks noChangeArrowheads="1"/>
            </p:cNvSpPr>
            <p:nvPr/>
          </p:nvSpPr>
          <p:spPr bwMode="auto">
            <a:xfrm>
              <a:off x="12675415" y="8746642"/>
              <a:ext cx="82550" cy="63500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  <a:extLst/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0050525" y="4964907"/>
            <a:ext cx="652600" cy="629298"/>
            <a:chOff x="16404453" y="6470167"/>
            <a:chExt cx="482599" cy="471487"/>
          </a:xfrm>
          <a:solidFill>
            <a:schemeClr val="bg1"/>
          </a:solidFill>
        </p:grpSpPr>
        <p:sp>
          <p:nvSpPr>
            <p:cNvPr id="29" name="Freeform 928"/>
            <p:cNvSpPr>
              <a:spLocks/>
            </p:cNvSpPr>
            <p:nvPr/>
          </p:nvSpPr>
          <p:spPr bwMode="auto">
            <a:xfrm>
              <a:off x="16733065" y="6801954"/>
              <a:ext cx="153987" cy="139700"/>
            </a:xfrm>
            <a:custGeom>
              <a:avLst/>
              <a:gdLst>
                <a:gd name="T0" fmla="*/ 97 w 97"/>
                <a:gd name="T1" fmla="*/ 34 h 88"/>
                <a:gd name="T2" fmla="*/ 97 w 97"/>
                <a:gd name="T3" fmla="*/ 34 h 88"/>
                <a:gd name="T4" fmla="*/ 97 w 97"/>
                <a:gd name="T5" fmla="*/ 71 h 88"/>
                <a:gd name="T6" fmla="*/ 97 w 97"/>
                <a:gd name="T7" fmla="*/ 71 h 88"/>
                <a:gd name="T8" fmla="*/ 96 w 97"/>
                <a:gd name="T9" fmla="*/ 74 h 88"/>
                <a:gd name="T10" fmla="*/ 94 w 97"/>
                <a:gd name="T11" fmla="*/ 76 h 88"/>
                <a:gd name="T12" fmla="*/ 91 w 97"/>
                <a:gd name="T13" fmla="*/ 80 h 88"/>
                <a:gd name="T14" fmla="*/ 85 w 97"/>
                <a:gd name="T15" fmla="*/ 82 h 88"/>
                <a:gd name="T16" fmla="*/ 78 w 97"/>
                <a:gd name="T17" fmla="*/ 86 h 88"/>
                <a:gd name="T18" fmla="*/ 66 w 97"/>
                <a:gd name="T19" fmla="*/ 87 h 88"/>
                <a:gd name="T20" fmla="*/ 53 w 97"/>
                <a:gd name="T21" fmla="*/ 88 h 88"/>
                <a:gd name="T22" fmla="*/ 44 w 97"/>
                <a:gd name="T23" fmla="*/ 88 h 88"/>
                <a:gd name="T24" fmla="*/ 44 w 97"/>
                <a:gd name="T25" fmla="*/ 88 h 88"/>
                <a:gd name="T26" fmla="*/ 30 w 97"/>
                <a:gd name="T27" fmla="*/ 87 h 88"/>
                <a:gd name="T28" fmla="*/ 19 w 97"/>
                <a:gd name="T29" fmla="*/ 86 h 88"/>
                <a:gd name="T30" fmla="*/ 11 w 97"/>
                <a:gd name="T31" fmla="*/ 82 h 88"/>
                <a:gd name="T32" fmla="*/ 6 w 97"/>
                <a:gd name="T33" fmla="*/ 80 h 88"/>
                <a:gd name="T34" fmla="*/ 2 w 97"/>
                <a:gd name="T35" fmla="*/ 76 h 88"/>
                <a:gd name="T36" fmla="*/ 1 w 97"/>
                <a:gd name="T37" fmla="*/ 74 h 88"/>
                <a:gd name="T38" fmla="*/ 0 w 97"/>
                <a:gd name="T39" fmla="*/ 71 h 88"/>
                <a:gd name="T40" fmla="*/ 0 w 97"/>
                <a:gd name="T41" fmla="*/ 71 h 88"/>
                <a:gd name="T42" fmla="*/ 0 w 97"/>
                <a:gd name="T43" fmla="*/ 34 h 88"/>
                <a:gd name="T44" fmla="*/ 0 w 97"/>
                <a:gd name="T45" fmla="*/ 34 h 88"/>
                <a:gd name="T46" fmla="*/ 1 w 97"/>
                <a:gd name="T47" fmla="*/ 27 h 88"/>
                <a:gd name="T48" fmla="*/ 3 w 97"/>
                <a:gd name="T49" fmla="*/ 20 h 88"/>
                <a:gd name="T50" fmla="*/ 7 w 97"/>
                <a:gd name="T51" fmla="*/ 15 h 88"/>
                <a:gd name="T52" fmla="*/ 12 w 97"/>
                <a:gd name="T53" fmla="*/ 11 h 88"/>
                <a:gd name="T54" fmla="*/ 18 w 97"/>
                <a:gd name="T55" fmla="*/ 7 h 88"/>
                <a:gd name="T56" fmla="*/ 24 w 97"/>
                <a:gd name="T57" fmla="*/ 5 h 88"/>
                <a:gd name="T58" fmla="*/ 34 w 97"/>
                <a:gd name="T59" fmla="*/ 0 h 88"/>
                <a:gd name="T60" fmla="*/ 49 w 97"/>
                <a:gd name="T61" fmla="*/ 6 h 88"/>
                <a:gd name="T62" fmla="*/ 37 w 97"/>
                <a:gd name="T63" fmla="*/ 48 h 88"/>
                <a:gd name="T64" fmla="*/ 49 w 97"/>
                <a:gd name="T65" fmla="*/ 64 h 88"/>
                <a:gd name="T66" fmla="*/ 59 w 97"/>
                <a:gd name="T67" fmla="*/ 48 h 88"/>
                <a:gd name="T68" fmla="*/ 49 w 97"/>
                <a:gd name="T69" fmla="*/ 6 h 88"/>
                <a:gd name="T70" fmla="*/ 63 w 97"/>
                <a:gd name="T71" fmla="*/ 0 h 88"/>
                <a:gd name="T72" fmla="*/ 63 w 97"/>
                <a:gd name="T73" fmla="*/ 0 h 88"/>
                <a:gd name="T74" fmla="*/ 74 w 97"/>
                <a:gd name="T75" fmla="*/ 5 h 88"/>
                <a:gd name="T76" fmla="*/ 80 w 97"/>
                <a:gd name="T77" fmla="*/ 7 h 88"/>
                <a:gd name="T78" fmla="*/ 84 w 97"/>
                <a:gd name="T79" fmla="*/ 11 h 88"/>
                <a:gd name="T80" fmla="*/ 89 w 97"/>
                <a:gd name="T81" fmla="*/ 15 h 88"/>
                <a:gd name="T82" fmla="*/ 94 w 97"/>
                <a:gd name="T83" fmla="*/ 20 h 88"/>
                <a:gd name="T84" fmla="*/ 96 w 97"/>
                <a:gd name="T85" fmla="*/ 27 h 88"/>
                <a:gd name="T86" fmla="*/ 97 w 97"/>
                <a:gd name="T87" fmla="*/ 34 h 88"/>
                <a:gd name="T88" fmla="*/ 97 w 97"/>
                <a:gd name="T89" fmla="*/ 34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7" h="88">
                  <a:moveTo>
                    <a:pt x="97" y="34"/>
                  </a:moveTo>
                  <a:lnTo>
                    <a:pt x="97" y="34"/>
                  </a:lnTo>
                  <a:lnTo>
                    <a:pt x="97" y="71"/>
                  </a:lnTo>
                  <a:lnTo>
                    <a:pt x="97" y="71"/>
                  </a:lnTo>
                  <a:lnTo>
                    <a:pt x="96" y="74"/>
                  </a:lnTo>
                  <a:lnTo>
                    <a:pt x="94" y="76"/>
                  </a:lnTo>
                  <a:lnTo>
                    <a:pt x="91" y="80"/>
                  </a:lnTo>
                  <a:lnTo>
                    <a:pt x="85" y="82"/>
                  </a:lnTo>
                  <a:lnTo>
                    <a:pt x="78" y="86"/>
                  </a:lnTo>
                  <a:lnTo>
                    <a:pt x="66" y="87"/>
                  </a:lnTo>
                  <a:lnTo>
                    <a:pt x="53" y="88"/>
                  </a:lnTo>
                  <a:lnTo>
                    <a:pt x="44" y="88"/>
                  </a:lnTo>
                  <a:lnTo>
                    <a:pt x="44" y="88"/>
                  </a:lnTo>
                  <a:lnTo>
                    <a:pt x="30" y="87"/>
                  </a:lnTo>
                  <a:lnTo>
                    <a:pt x="19" y="86"/>
                  </a:lnTo>
                  <a:lnTo>
                    <a:pt x="11" y="82"/>
                  </a:lnTo>
                  <a:lnTo>
                    <a:pt x="6" y="80"/>
                  </a:lnTo>
                  <a:lnTo>
                    <a:pt x="2" y="76"/>
                  </a:lnTo>
                  <a:lnTo>
                    <a:pt x="1" y="74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1" y="27"/>
                  </a:lnTo>
                  <a:lnTo>
                    <a:pt x="3" y="20"/>
                  </a:lnTo>
                  <a:lnTo>
                    <a:pt x="7" y="15"/>
                  </a:lnTo>
                  <a:lnTo>
                    <a:pt x="12" y="11"/>
                  </a:lnTo>
                  <a:lnTo>
                    <a:pt x="18" y="7"/>
                  </a:lnTo>
                  <a:lnTo>
                    <a:pt x="24" y="5"/>
                  </a:lnTo>
                  <a:lnTo>
                    <a:pt x="34" y="0"/>
                  </a:lnTo>
                  <a:lnTo>
                    <a:pt x="49" y="6"/>
                  </a:lnTo>
                  <a:lnTo>
                    <a:pt x="37" y="48"/>
                  </a:lnTo>
                  <a:lnTo>
                    <a:pt x="49" y="64"/>
                  </a:lnTo>
                  <a:lnTo>
                    <a:pt x="59" y="48"/>
                  </a:lnTo>
                  <a:lnTo>
                    <a:pt x="49" y="6"/>
                  </a:lnTo>
                  <a:lnTo>
                    <a:pt x="63" y="0"/>
                  </a:lnTo>
                  <a:lnTo>
                    <a:pt x="63" y="0"/>
                  </a:lnTo>
                  <a:lnTo>
                    <a:pt x="74" y="5"/>
                  </a:lnTo>
                  <a:lnTo>
                    <a:pt x="80" y="7"/>
                  </a:lnTo>
                  <a:lnTo>
                    <a:pt x="84" y="11"/>
                  </a:lnTo>
                  <a:lnTo>
                    <a:pt x="89" y="15"/>
                  </a:lnTo>
                  <a:lnTo>
                    <a:pt x="94" y="20"/>
                  </a:lnTo>
                  <a:lnTo>
                    <a:pt x="96" y="27"/>
                  </a:lnTo>
                  <a:lnTo>
                    <a:pt x="97" y="34"/>
                  </a:lnTo>
                  <a:lnTo>
                    <a:pt x="97" y="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30" name="Freeform 929"/>
            <p:cNvSpPr>
              <a:spLocks/>
            </p:cNvSpPr>
            <p:nvPr/>
          </p:nvSpPr>
          <p:spPr bwMode="auto">
            <a:xfrm>
              <a:off x="16771165" y="6705117"/>
              <a:ext cx="76200" cy="90488"/>
            </a:xfrm>
            <a:custGeom>
              <a:avLst/>
              <a:gdLst>
                <a:gd name="T0" fmla="*/ 25 w 48"/>
                <a:gd name="T1" fmla="*/ 0 h 57"/>
                <a:gd name="T2" fmla="*/ 25 w 48"/>
                <a:gd name="T3" fmla="*/ 0 h 57"/>
                <a:gd name="T4" fmla="*/ 29 w 48"/>
                <a:gd name="T5" fmla="*/ 0 h 57"/>
                <a:gd name="T6" fmla="*/ 34 w 48"/>
                <a:gd name="T7" fmla="*/ 3 h 57"/>
                <a:gd name="T8" fmla="*/ 38 w 48"/>
                <a:gd name="T9" fmla="*/ 5 h 57"/>
                <a:gd name="T10" fmla="*/ 41 w 48"/>
                <a:gd name="T11" fmla="*/ 9 h 57"/>
                <a:gd name="T12" fmla="*/ 45 w 48"/>
                <a:gd name="T13" fmla="*/ 12 h 57"/>
                <a:gd name="T14" fmla="*/ 47 w 48"/>
                <a:gd name="T15" fmla="*/ 17 h 57"/>
                <a:gd name="T16" fmla="*/ 48 w 48"/>
                <a:gd name="T17" fmla="*/ 23 h 57"/>
                <a:gd name="T18" fmla="*/ 48 w 48"/>
                <a:gd name="T19" fmla="*/ 29 h 57"/>
                <a:gd name="T20" fmla="*/ 48 w 48"/>
                <a:gd name="T21" fmla="*/ 29 h 57"/>
                <a:gd name="T22" fmla="*/ 48 w 48"/>
                <a:gd name="T23" fmla="*/ 35 h 57"/>
                <a:gd name="T24" fmla="*/ 47 w 48"/>
                <a:gd name="T25" fmla="*/ 40 h 57"/>
                <a:gd name="T26" fmla="*/ 45 w 48"/>
                <a:gd name="T27" fmla="*/ 44 h 57"/>
                <a:gd name="T28" fmla="*/ 41 w 48"/>
                <a:gd name="T29" fmla="*/ 49 h 57"/>
                <a:gd name="T30" fmla="*/ 38 w 48"/>
                <a:gd name="T31" fmla="*/ 53 h 57"/>
                <a:gd name="T32" fmla="*/ 34 w 48"/>
                <a:gd name="T33" fmla="*/ 55 h 57"/>
                <a:gd name="T34" fmla="*/ 29 w 48"/>
                <a:gd name="T35" fmla="*/ 56 h 57"/>
                <a:gd name="T36" fmla="*/ 25 w 48"/>
                <a:gd name="T37" fmla="*/ 57 h 57"/>
                <a:gd name="T38" fmla="*/ 25 w 48"/>
                <a:gd name="T39" fmla="*/ 57 h 57"/>
                <a:gd name="T40" fmla="*/ 20 w 48"/>
                <a:gd name="T41" fmla="*/ 56 h 57"/>
                <a:gd name="T42" fmla="*/ 15 w 48"/>
                <a:gd name="T43" fmla="*/ 55 h 57"/>
                <a:gd name="T44" fmla="*/ 10 w 48"/>
                <a:gd name="T45" fmla="*/ 53 h 57"/>
                <a:gd name="T46" fmla="*/ 7 w 48"/>
                <a:gd name="T47" fmla="*/ 49 h 57"/>
                <a:gd name="T48" fmla="*/ 4 w 48"/>
                <a:gd name="T49" fmla="*/ 44 h 57"/>
                <a:gd name="T50" fmla="*/ 2 w 48"/>
                <a:gd name="T51" fmla="*/ 40 h 57"/>
                <a:gd name="T52" fmla="*/ 1 w 48"/>
                <a:gd name="T53" fmla="*/ 35 h 57"/>
                <a:gd name="T54" fmla="*/ 0 w 48"/>
                <a:gd name="T55" fmla="*/ 29 h 57"/>
                <a:gd name="T56" fmla="*/ 0 w 48"/>
                <a:gd name="T57" fmla="*/ 29 h 57"/>
                <a:gd name="T58" fmla="*/ 1 w 48"/>
                <a:gd name="T59" fmla="*/ 23 h 57"/>
                <a:gd name="T60" fmla="*/ 2 w 48"/>
                <a:gd name="T61" fmla="*/ 17 h 57"/>
                <a:gd name="T62" fmla="*/ 4 w 48"/>
                <a:gd name="T63" fmla="*/ 12 h 57"/>
                <a:gd name="T64" fmla="*/ 7 w 48"/>
                <a:gd name="T65" fmla="*/ 9 h 57"/>
                <a:gd name="T66" fmla="*/ 10 w 48"/>
                <a:gd name="T67" fmla="*/ 5 h 57"/>
                <a:gd name="T68" fmla="*/ 15 w 48"/>
                <a:gd name="T69" fmla="*/ 3 h 57"/>
                <a:gd name="T70" fmla="*/ 20 w 48"/>
                <a:gd name="T71" fmla="*/ 0 h 57"/>
                <a:gd name="T72" fmla="*/ 25 w 48"/>
                <a:gd name="T73" fmla="*/ 0 h 57"/>
                <a:gd name="T74" fmla="*/ 25 w 48"/>
                <a:gd name="T75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8" h="57">
                  <a:moveTo>
                    <a:pt x="25" y="0"/>
                  </a:moveTo>
                  <a:lnTo>
                    <a:pt x="25" y="0"/>
                  </a:lnTo>
                  <a:lnTo>
                    <a:pt x="29" y="0"/>
                  </a:lnTo>
                  <a:lnTo>
                    <a:pt x="34" y="3"/>
                  </a:lnTo>
                  <a:lnTo>
                    <a:pt x="38" y="5"/>
                  </a:lnTo>
                  <a:lnTo>
                    <a:pt x="41" y="9"/>
                  </a:lnTo>
                  <a:lnTo>
                    <a:pt x="45" y="12"/>
                  </a:lnTo>
                  <a:lnTo>
                    <a:pt x="47" y="17"/>
                  </a:lnTo>
                  <a:lnTo>
                    <a:pt x="48" y="23"/>
                  </a:lnTo>
                  <a:lnTo>
                    <a:pt x="48" y="29"/>
                  </a:lnTo>
                  <a:lnTo>
                    <a:pt x="48" y="29"/>
                  </a:lnTo>
                  <a:lnTo>
                    <a:pt x="48" y="35"/>
                  </a:lnTo>
                  <a:lnTo>
                    <a:pt x="47" y="40"/>
                  </a:lnTo>
                  <a:lnTo>
                    <a:pt x="45" y="44"/>
                  </a:lnTo>
                  <a:lnTo>
                    <a:pt x="41" y="49"/>
                  </a:lnTo>
                  <a:lnTo>
                    <a:pt x="38" y="53"/>
                  </a:lnTo>
                  <a:lnTo>
                    <a:pt x="34" y="55"/>
                  </a:lnTo>
                  <a:lnTo>
                    <a:pt x="29" y="56"/>
                  </a:lnTo>
                  <a:lnTo>
                    <a:pt x="25" y="57"/>
                  </a:lnTo>
                  <a:lnTo>
                    <a:pt x="25" y="57"/>
                  </a:lnTo>
                  <a:lnTo>
                    <a:pt x="20" y="56"/>
                  </a:lnTo>
                  <a:lnTo>
                    <a:pt x="15" y="55"/>
                  </a:lnTo>
                  <a:lnTo>
                    <a:pt x="10" y="53"/>
                  </a:lnTo>
                  <a:lnTo>
                    <a:pt x="7" y="49"/>
                  </a:lnTo>
                  <a:lnTo>
                    <a:pt x="4" y="44"/>
                  </a:lnTo>
                  <a:lnTo>
                    <a:pt x="2" y="40"/>
                  </a:lnTo>
                  <a:lnTo>
                    <a:pt x="1" y="35"/>
                  </a:lnTo>
                  <a:lnTo>
                    <a:pt x="0" y="29"/>
                  </a:lnTo>
                  <a:lnTo>
                    <a:pt x="0" y="29"/>
                  </a:lnTo>
                  <a:lnTo>
                    <a:pt x="1" y="23"/>
                  </a:lnTo>
                  <a:lnTo>
                    <a:pt x="2" y="17"/>
                  </a:lnTo>
                  <a:lnTo>
                    <a:pt x="4" y="12"/>
                  </a:lnTo>
                  <a:lnTo>
                    <a:pt x="7" y="9"/>
                  </a:lnTo>
                  <a:lnTo>
                    <a:pt x="10" y="5"/>
                  </a:lnTo>
                  <a:lnTo>
                    <a:pt x="15" y="3"/>
                  </a:lnTo>
                  <a:lnTo>
                    <a:pt x="20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31" name="Freeform 930"/>
            <p:cNvSpPr>
              <a:spLocks/>
            </p:cNvSpPr>
            <p:nvPr/>
          </p:nvSpPr>
          <p:spPr bwMode="auto">
            <a:xfrm>
              <a:off x="16567965" y="6568592"/>
              <a:ext cx="153987" cy="136525"/>
            </a:xfrm>
            <a:custGeom>
              <a:avLst/>
              <a:gdLst>
                <a:gd name="T0" fmla="*/ 97 w 97"/>
                <a:gd name="T1" fmla="*/ 33 h 86"/>
                <a:gd name="T2" fmla="*/ 97 w 97"/>
                <a:gd name="T3" fmla="*/ 33 h 86"/>
                <a:gd name="T4" fmla="*/ 97 w 97"/>
                <a:gd name="T5" fmla="*/ 70 h 86"/>
                <a:gd name="T6" fmla="*/ 97 w 97"/>
                <a:gd name="T7" fmla="*/ 70 h 86"/>
                <a:gd name="T8" fmla="*/ 97 w 97"/>
                <a:gd name="T9" fmla="*/ 72 h 86"/>
                <a:gd name="T10" fmla="*/ 94 w 97"/>
                <a:gd name="T11" fmla="*/ 76 h 86"/>
                <a:gd name="T12" fmla="*/ 91 w 97"/>
                <a:gd name="T13" fmla="*/ 78 h 86"/>
                <a:gd name="T14" fmla="*/ 86 w 97"/>
                <a:gd name="T15" fmla="*/ 80 h 86"/>
                <a:gd name="T16" fmla="*/ 78 w 97"/>
                <a:gd name="T17" fmla="*/ 84 h 86"/>
                <a:gd name="T18" fmla="*/ 67 w 97"/>
                <a:gd name="T19" fmla="*/ 85 h 86"/>
                <a:gd name="T20" fmla="*/ 53 w 97"/>
                <a:gd name="T21" fmla="*/ 86 h 86"/>
                <a:gd name="T22" fmla="*/ 44 w 97"/>
                <a:gd name="T23" fmla="*/ 86 h 86"/>
                <a:gd name="T24" fmla="*/ 44 w 97"/>
                <a:gd name="T25" fmla="*/ 86 h 86"/>
                <a:gd name="T26" fmla="*/ 30 w 97"/>
                <a:gd name="T27" fmla="*/ 85 h 86"/>
                <a:gd name="T28" fmla="*/ 19 w 97"/>
                <a:gd name="T29" fmla="*/ 84 h 86"/>
                <a:gd name="T30" fmla="*/ 11 w 97"/>
                <a:gd name="T31" fmla="*/ 80 h 86"/>
                <a:gd name="T32" fmla="*/ 6 w 97"/>
                <a:gd name="T33" fmla="*/ 78 h 86"/>
                <a:gd name="T34" fmla="*/ 3 w 97"/>
                <a:gd name="T35" fmla="*/ 76 h 86"/>
                <a:gd name="T36" fmla="*/ 0 w 97"/>
                <a:gd name="T37" fmla="*/ 72 h 86"/>
                <a:gd name="T38" fmla="*/ 0 w 97"/>
                <a:gd name="T39" fmla="*/ 70 h 86"/>
                <a:gd name="T40" fmla="*/ 0 w 97"/>
                <a:gd name="T41" fmla="*/ 70 h 86"/>
                <a:gd name="T42" fmla="*/ 0 w 97"/>
                <a:gd name="T43" fmla="*/ 33 h 86"/>
                <a:gd name="T44" fmla="*/ 0 w 97"/>
                <a:gd name="T45" fmla="*/ 33 h 86"/>
                <a:gd name="T46" fmla="*/ 0 w 97"/>
                <a:gd name="T47" fmla="*/ 26 h 86"/>
                <a:gd name="T48" fmla="*/ 4 w 97"/>
                <a:gd name="T49" fmla="*/ 19 h 86"/>
                <a:gd name="T50" fmla="*/ 8 w 97"/>
                <a:gd name="T51" fmla="*/ 14 h 86"/>
                <a:gd name="T52" fmla="*/ 12 w 97"/>
                <a:gd name="T53" fmla="*/ 9 h 86"/>
                <a:gd name="T54" fmla="*/ 17 w 97"/>
                <a:gd name="T55" fmla="*/ 5 h 86"/>
                <a:gd name="T56" fmla="*/ 23 w 97"/>
                <a:gd name="T57" fmla="*/ 3 h 86"/>
                <a:gd name="T58" fmla="*/ 34 w 97"/>
                <a:gd name="T59" fmla="*/ 0 h 86"/>
                <a:gd name="T60" fmla="*/ 48 w 97"/>
                <a:gd name="T61" fmla="*/ 4 h 86"/>
                <a:gd name="T62" fmla="*/ 37 w 97"/>
                <a:gd name="T63" fmla="*/ 46 h 86"/>
                <a:gd name="T64" fmla="*/ 48 w 97"/>
                <a:gd name="T65" fmla="*/ 63 h 86"/>
                <a:gd name="T66" fmla="*/ 60 w 97"/>
                <a:gd name="T67" fmla="*/ 46 h 86"/>
                <a:gd name="T68" fmla="*/ 48 w 97"/>
                <a:gd name="T69" fmla="*/ 4 h 86"/>
                <a:gd name="T70" fmla="*/ 63 w 97"/>
                <a:gd name="T71" fmla="*/ 0 h 86"/>
                <a:gd name="T72" fmla="*/ 63 w 97"/>
                <a:gd name="T73" fmla="*/ 0 h 86"/>
                <a:gd name="T74" fmla="*/ 74 w 97"/>
                <a:gd name="T75" fmla="*/ 3 h 86"/>
                <a:gd name="T76" fmla="*/ 80 w 97"/>
                <a:gd name="T77" fmla="*/ 5 h 86"/>
                <a:gd name="T78" fmla="*/ 85 w 97"/>
                <a:gd name="T79" fmla="*/ 9 h 86"/>
                <a:gd name="T80" fmla="*/ 90 w 97"/>
                <a:gd name="T81" fmla="*/ 14 h 86"/>
                <a:gd name="T82" fmla="*/ 93 w 97"/>
                <a:gd name="T83" fmla="*/ 19 h 86"/>
                <a:gd name="T84" fmla="*/ 97 w 97"/>
                <a:gd name="T85" fmla="*/ 26 h 86"/>
                <a:gd name="T86" fmla="*/ 97 w 97"/>
                <a:gd name="T87" fmla="*/ 33 h 86"/>
                <a:gd name="T88" fmla="*/ 97 w 97"/>
                <a:gd name="T89" fmla="*/ 33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7" h="86">
                  <a:moveTo>
                    <a:pt x="97" y="33"/>
                  </a:moveTo>
                  <a:lnTo>
                    <a:pt x="97" y="33"/>
                  </a:lnTo>
                  <a:lnTo>
                    <a:pt x="97" y="70"/>
                  </a:lnTo>
                  <a:lnTo>
                    <a:pt x="97" y="70"/>
                  </a:lnTo>
                  <a:lnTo>
                    <a:pt x="97" y="72"/>
                  </a:lnTo>
                  <a:lnTo>
                    <a:pt x="94" y="76"/>
                  </a:lnTo>
                  <a:lnTo>
                    <a:pt x="91" y="78"/>
                  </a:lnTo>
                  <a:lnTo>
                    <a:pt x="86" y="80"/>
                  </a:lnTo>
                  <a:lnTo>
                    <a:pt x="78" y="84"/>
                  </a:lnTo>
                  <a:lnTo>
                    <a:pt x="67" y="85"/>
                  </a:lnTo>
                  <a:lnTo>
                    <a:pt x="53" y="86"/>
                  </a:lnTo>
                  <a:lnTo>
                    <a:pt x="44" y="86"/>
                  </a:lnTo>
                  <a:lnTo>
                    <a:pt x="44" y="86"/>
                  </a:lnTo>
                  <a:lnTo>
                    <a:pt x="30" y="85"/>
                  </a:lnTo>
                  <a:lnTo>
                    <a:pt x="19" y="84"/>
                  </a:lnTo>
                  <a:lnTo>
                    <a:pt x="11" y="80"/>
                  </a:lnTo>
                  <a:lnTo>
                    <a:pt x="6" y="78"/>
                  </a:lnTo>
                  <a:lnTo>
                    <a:pt x="3" y="76"/>
                  </a:lnTo>
                  <a:lnTo>
                    <a:pt x="0" y="72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6"/>
                  </a:lnTo>
                  <a:lnTo>
                    <a:pt x="4" y="19"/>
                  </a:lnTo>
                  <a:lnTo>
                    <a:pt x="8" y="14"/>
                  </a:lnTo>
                  <a:lnTo>
                    <a:pt x="12" y="9"/>
                  </a:lnTo>
                  <a:lnTo>
                    <a:pt x="17" y="5"/>
                  </a:lnTo>
                  <a:lnTo>
                    <a:pt x="23" y="3"/>
                  </a:lnTo>
                  <a:lnTo>
                    <a:pt x="34" y="0"/>
                  </a:lnTo>
                  <a:lnTo>
                    <a:pt x="48" y="4"/>
                  </a:lnTo>
                  <a:lnTo>
                    <a:pt x="37" y="46"/>
                  </a:lnTo>
                  <a:lnTo>
                    <a:pt x="48" y="63"/>
                  </a:lnTo>
                  <a:lnTo>
                    <a:pt x="60" y="46"/>
                  </a:lnTo>
                  <a:lnTo>
                    <a:pt x="48" y="4"/>
                  </a:lnTo>
                  <a:lnTo>
                    <a:pt x="63" y="0"/>
                  </a:lnTo>
                  <a:lnTo>
                    <a:pt x="63" y="0"/>
                  </a:lnTo>
                  <a:lnTo>
                    <a:pt x="74" y="3"/>
                  </a:lnTo>
                  <a:lnTo>
                    <a:pt x="80" y="5"/>
                  </a:lnTo>
                  <a:lnTo>
                    <a:pt x="85" y="9"/>
                  </a:lnTo>
                  <a:lnTo>
                    <a:pt x="90" y="14"/>
                  </a:lnTo>
                  <a:lnTo>
                    <a:pt x="93" y="19"/>
                  </a:lnTo>
                  <a:lnTo>
                    <a:pt x="97" y="26"/>
                  </a:lnTo>
                  <a:lnTo>
                    <a:pt x="97" y="33"/>
                  </a:lnTo>
                  <a:lnTo>
                    <a:pt x="97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32" name="Freeform 931"/>
            <p:cNvSpPr>
              <a:spLocks/>
            </p:cNvSpPr>
            <p:nvPr/>
          </p:nvSpPr>
          <p:spPr bwMode="auto">
            <a:xfrm>
              <a:off x="16606065" y="6470167"/>
              <a:ext cx="77787" cy="90488"/>
            </a:xfrm>
            <a:custGeom>
              <a:avLst/>
              <a:gdLst>
                <a:gd name="T0" fmla="*/ 24 w 49"/>
                <a:gd name="T1" fmla="*/ 0 h 57"/>
                <a:gd name="T2" fmla="*/ 24 w 49"/>
                <a:gd name="T3" fmla="*/ 0 h 57"/>
                <a:gd name="T4" fmla="*/ 30 w 49"/>
                <a:gd name="T5" fmla="*/ 0 h 57"/>
                <a:gd name="T6" fmla="*/ 35 w 49"/>
                <a:gd name="T7" fmla="*/ 2 h 57"/>
                <a:gd name="T8" fmla="*/ 38 w 49"/>
                <a:gd name="T9" fmla="*/ 4 h 57"/>
                <a:gd name="T10" fmla="*/ 42 w 49"/>
                <a:gd name="T11" fmla="*/ 8 h 57"/>
                <a:gd name="T12" fmla="*/ 45 w 49"/>
                <a:gd name="T13" fmla="*/ 12 h 57"/>
                <a:gd name="T14" fmla="*/ 47 w 49"/>
                <a:gd name="T15" fmla="*/ 18 h 57"/>
                <a:gd name="T16" fmla="*/ 49 w 49"/>
                <a:gd name="T17" fmla="*/ 22 h 57"/>
                <a:gd name="T18" fmla="*/ 49 w 49"/>
                <a:gd name="T19" fmla="*/ 28 h 57"/>
                <a:gd name="T20" fmla="*/ 49 w 49"/>
                <a:gd name="T21" fmla="*/ 28 h 57"/>
                <a:gd name="T22" fmla="*/ 49 w 49"/>
                <a:gd name="T23" fmla="*/ 34 h 57"/>
                <a:gd name="T24" fmla="*/ 47 w 49"/>
                <a:gd name="T25" fmla="*/ 39 h 57"/>
                <a:gd name="T26" fmla="*/ 45 w 49"/>
                <a:gd name="T27" fmla="*/ 44 h 57"/>
                <a:gd name="T28" fmla="*/ 42 w 49"/>
                <a:gd name="T29" fmla="*/ 48 h 57"/>
                <a:gd name="T30" fmla="*/ 38 w 49"/>
                <a:gd name="T31" fmla="*/ 52 h 57"/>
                <a:gd name="T32" fmla="*/ 35 w 49"/>
                <a:gd name="T33" fmla="*/ 54 h 57"/>
                <a:gd name="T34" fmla="*/ 30 w 49"/>
                <a:gd name="T35" fmla="*/ 56 h 57"/>
                <a:gd name="T36" fmla="*/ 24 w 49"/>
                <a:gd name="T37" fmla="*/ 57 h 57"/>
                <a:gd name="T38" fmla="*/ 24 w 49"/>
                <a:gd name="T39" fmla="*/ 57 h 57"/>
                <a:gd name="T40" fmla="*/ 19 w 49"/>
                <a:gd name="T41" fmla="*/ 56 h 57"/>
                <a:gd name="T42" fmla="*/ 14 w 49"/>
                <a:gd name="T43" fmla="*/ 54 h 57"/>
                <a:gd name="T44" fmla="*/ 11 w 49"/>
                <a:gd name="T45" fmla="*/ 52 h 57"/>
                <a:gd name="T46" fmla="*/ 7 w 49"/>
                <a:gd name="T47" fmla="*/ 48 h 57"/>
                <a:gd name="T48" fmla="*/ 4 w 49"/>
                <a:gd name="T49" fmla="*/ 44 h 57"/>
                <a:gd name="T50" fmla="*/ 1 w 49"/>
                <a:gd name="T51" fmla="*/ 39 h 57"/>
                <a:gd name="T52" fmla="*/ 0 w 49"/>
                <a:gd name="T53" fmla="*/ 34 h 57"/>
                <a:gd name="T54" fmla="*/ 0 w 49"/>
                <a:gd name="T55" fmla="*/ 28 h 57"/>
                <a:gd name="T56" fmla="*/ 0 w 49"/>
                <a:gd name="T57" fmla="*/ 28 h 57"/>
                <a:gd name="T58" fmla="*/ 0 w 49"/>
                <a:gd name="T59" fmla="*/ 22 h 57"/>
                <a:gd name="T60" fmla="*/ 1 w 49"/>
                <a:gd name="T61" fmla="*/ 18 h 57"/>
                <a:gd name="T62" fmla="*/ 4 w 49"/>
                <a:gd name="T63" fmla="*/ 12 h 57"/>
                <a:gd name="T64" fmla="*/ 7 w 49"/>
                <a:gd name="T65" fmla="*/ 8 h 57"/>
                <a:gd name="T66" fmla="*/ 11 w 49"/>
                <a:gd name="T67" fmla="*/ 4 h 57"/>
                <a:gd name="T68" fmla="*/ 14 w 49"/>
                <a:gd name="T69" fmla="*/ 2 h 57"/>
                <a:gd name="T70" fmla="*/ 19 w 49"/>
                <a:gd name="T71" fmla="*/ 0 h 57"/>
                <a:gd name="T72" fmla="*/ 24 w 49"/>
                <a:gd name="T73" fmla="*/ 0 h 57"/>
                <a:gd name="T74" fmla="*/ 24 w 49"/>
                <a:gd name="T75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9" h="57">
                  <a:moveTo>
                    <a:pt x="24" y="0"/>
                  </a:moveTo>
                  <a:lnTo>
                    <a:pt x="24" y="0"/>
                  </a:lnTo>
                  <a:lnTo>
                    <a:pt x="30" y="0"/>
                  </a:lnTo>
                  <a:lnTo>
                    <a:pt x="35" y="2"/>
                  </a:lnTo>
                  <a:lnTo>
                    <a:pt x="38" y="4"/>
                  </a:lnTo>
                  <a:lnTo>
                    <a:pt x="42" y="8"/>
                  </a:lnTo>
                  <a:lnTo>
                    <a:pt x="45" y="12"/>
                  </a:lnTo>
                  <a:lnTo>
                    <a:pt x="47" y="18"/>
                  </a:lnTo>
                  <a:lnTo>
                    <a:pt x="49" y="22"/>
                  </a:lnTo>
                  <a:lnTo>
                    <a:pt x="49" y="28"/>
                  </a:lnTo>
                  <a:lnTo>
                    <a:pt x="49" y="28"/>
                  </a:lnTo>
                  <a:lnTo>
                    <a:pt x="49" y="34"/>
                  </a:lnTo>
                  <a:lnTo>
                    <a:pt x="47" y="39"/>
                  </a:lnTo>
                  <a:lnTo>
                    <a:pt x="45" y="44"/>
                  </a:lnTo>
                  <a:lnTo>
                    <a:pt x="42" y="48"/>
                  </a:lnTo>
                  <a:lnTo>
                    <a:pt x="38" y="52"/>
                  </a:lnTo>
                  <a:lnTo>
                    <a:pt x="35" y="54"/>
                  </a:lnTo>
                  <a:lnTo>
                    <a:pt x="30" y="56"/>
                  </a:lnTo>
                  <a:lnTo>
                    <a:pt x="24" y="57"/>
                  </a:lnTo>
                  <a:lnTo>
                    <a:pt x="24" y="57"/>
                  </a:lnTo>
                  <a:lnTo>
                    <a:pt x="19" y="56"/>
                  </a:lnTo>
                  <a:lnTo>
                    <a:pt x="14" y="54"/>
                  </a:lnTo>
                  <a:lnTo>
                    <a:pt x="11" y="52"/>
                  </a:lnTo>
                  <a:lnTo>
                    <a:pt x="7" y="48"/>
                  </a:lnTo>
                  <a:lnTo>
                    <a:pt x="4" y="44"/>
                  </a:lnTo>
                  <a:lnTo>
                    <a:pt x="1" y="39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1" y="18"/>
                  </a:lnTo>
                  <a:lnTo>
                    <a:pt x="4" y="12"/>
                  </a:lnTo>
                  <a:lnTo>
                    <a:pt x="7" y="8"/>
                  </a:lnTo>
                  <a:lnTo>
                    <a:pt x="11" y="4"/>
                  </a:lnTo>
                  <a:lnTo>
                    <a:pt x="14" y="2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33" name="Freeform 932"/>
            <p:cNvSpPr>
              <a:spLocks/>
            </p:cNvSpPr>
            <p:nvPr/>
          </p:nvSpPr>
          <p:spPr bwMode="auto">
            <a:xfrm>
              <a:off x="16572728" y="6719404"/>
              <a:ext cx="149225" cy="123825"/>
            </a:xfrm>
            <a:custGeom>
              <a:avLst/>
              <a:gdLst>
                <a:gd name="T0" fmla="*/ 52 w 94"/>
                <a:gd name="T1" fmla="*/ 44 h 78"/>
                <a:gd name="T2" fmla="*/ 94 w 94"/>
                <a:gd name="T3" fmla="*/ 69 h 78"/>
                <a:gd name="T4" fmla="*/ 94 w 94"/>
                <a:gd name="T5" fmla="*/ 78 h 78"/>
                <a:gd name="T6" fmla="*/ 47 w 94"/>
                <a:gd name="T7" fmla="*/ 52 h 78"/>
                <a:gd name="T8" fmla="*/ 0 w 94"/>
                <a:gd name="T9" fmla="*/ 78 h 78"/>
                <a:gd name="T10" fmla="*/ 0 w 94"/>
                <a:gd name="T11" fmla="*/ 69 h 78"/>
                <a:gd name="T12" fmla="*/ 41 w 94"/>
                <a:gd name="T13" fmla="*/ 44 h 78"/>
                <a:gd name="T14" fmla="*/ 41 w 94"/>
                <a:gd name="T15" fmla="*/ 0 h 78"/>
                <a:gd name="T16" fmla="*/ 45 w 94"/>
                <a:gd name="T17" fmla="*/ 0 h 78"/>
                <a:gd name="T18" fmla="*/ 52 w 94"/>
                <a:gd name="T19" fmla="*/ 0 h 78"/>
                <a:gd name="T20" fmla="*/ 52 w 94"/>
                <a:gd name="T21" fmla="*/ 4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4" h="78">
                  <a:moveTo>
                    <a:pt x="52" y="44"/>
                  </a:moveTo>
                  <a:lnTo>
                    <a:pt x="94" y="69"/>
                  </a:lnTo>
                  <a:lnTo>
                    <a:pt x="94" y="78"/>
                  </a:lnTo>
                  <a:lnTo>
                    <a:pt x="47" y="52"/>
                  </a:lnTo>
                  <a:lnTo>
                    <a:pt x="0" y="78"/>
                  </a:lnTo>
                  <a:lnTo>
                    <a:pt x="0" y="69"/>
                  </a:lnTo>
                  <a:lnTo>
                    <a:pt x="41" y="44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52" y="0"/>
                  </a:lnTo>
                  <a:lnTo>
                    <a:pt x="52" y="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34" name="Freeform 933"/>
            <p:cNvSpPr>
              <a:spLocks/>
            </p:cNvSpPr>
            <p:nvPr/>
          </p:nvSpPr>
          <p:spPr bwMode="auto">
            <a:xfrm>
              <a:off x="16404453" y="6801954"/>
              <a:ext cx="153987" cy="139700"/>
            </a:xfrm>
            <a:custGeom>
              <a:avLst/>
              <a:gdLst>
                <a:gd name="T0" fmla="*/ 97 w 97"/>
                <a:gd name="T1" fmla="*/ 34 h 88"/>
                <a:gd name="T2" fmla="*/ 97 w 97"/>
                <a:gd name="T3" fmla="*/ 34 h 88"/>
                <a:gd name="T4" fmla="*/ 97 w 97"/>
                <a:gd name="T5" fmla="*/ 71 h 88"/>
                <a:gd name="T6" fmla="*/ 97 w 97"/>
                <a:gd name="T7" fmla="*/ 71 h 88"/>
                <a:gd name="T8" fmla="*/ 96 w 97"/>
                <a:gd name="T9" fmla="*/ 74 h 88"/>
                <a:gd name="T10" fmla="*/ 95 w 97"/>
                <a:gd name="T11" fmla="*/ 76 h 88"/>
                <a:gd name="T12" fmla="*/ 92 w 97"/>
                <a:gd name="T13" fmla="*/ 80 h 88"/>
                <a:gd name="T14" fmla="*/ 86 w 97"/>
                <a:gd name="T15" fmla="*/ 82 h 88"/>
                <a:gd name="T16" fmla="*/ 78 w 97"/>
                <a:gd name="T17" fmla="*/ 86 h 88"/>
                <a:gd name="T18" fmla="*/ 68 w 97"/>
                <a:gd name="T19" fmla="*/ 87 h 88"/>
                <a:gd name="T20" fmla="*/ 54 w 97"/>
                <a:gd name="T21" fmla="*/ 88 h 88"/>
                <a:gd name="T22" fmla="*/ 44 w 97"/>
                <a:gd name="T23" fmla="*/ 88 h 88"/>
                <a:gd name="T24" fmla="*/ 44 w 97"/>
                <a:gd name="T25" fmla="*/ 88 h 88"/>
                <a:gd name="T26" fmla="*/ 30 w 97"/>
                <a:gd name="T27" fmla="*/ 87 h 88"/>
                <a:gd name="T28" fmla="*/ 19 w 97"/>
                <a:gd name="T29" fmla="*/ 86 h 88"/>
                <a:gd name="T30" fmla="*/ 12 w 97"/>
                <a:gd name="T31" fmla="*/ 82 h 88"/>
                <a:gd name="T32" fmla="*/ 6 w 97"/>
                <a:gd name="T33" fmla="*/ 80 h 88"/>
                <a:gd name="T34" fmla="*/ 2 w 97"/>
                <a:gd name="T35" fmla="*/ 76 h 88"/>
                <a:gd name="T36" fmla="*/ 1 w 97"/>
                <a:gd name="T37" fmla="*/ 74 h 88"/>
                <a:gd name="T38" fmla="*/ 0 w 97"/>
                <a:gd name="T39" fmla="*/ 71 h 88"/>
                <a:gd name="T40" fmla="*/ 0 w 97"/>
                <a:gd name="T41" fmla="*/ 71 h 88"/>
                <a:gd name="T42" fmla="*/ 0 w 97"/>
                <a:gd name="T43" fmla="*/ 34 h 88"/>
                <a:gd name="T44" fmla="*/ 0 w 97"/>
                <a:gd name="T45" fmla="*/ 34 h 88"/>
                <a:gd name="T46" fmla="*/ 1 w 97"/>
                <a:gd name="T47" fmla="*/ 27 h 88"/>
                <a:gd name="T48" fmla="*/ 4 w 97"/>
                <a:gd name="T49" fmla="*/ 20 h 88"/>
                <a:gd name="T50" fmla="*/ 7 w 97"/>
                <a:gd name="T51" fmla="*/ 15 h 88"/>
                <a:gd name="T52" fmla="*/ 12 w 97"/>
                <a:gd name="T53" fmla="*/ 11 h 88"/>
                <a:gd name="T54" fmla="*/ 18 w 97"/>
                <a:gd name="T55" fmla="*/ 7 h 88"/>
                <a:gd name="T56" fmla="*/ 24 w 97"/>
                <a:gd name="T57" fmla="*/ 5 h 88"/>
                <a:gd name="T58" fmla="*/ 34 w 97"/>
                <a:gd name="T59" fmla="*/ 0 h 88"/>
                <a:gd name="T60" fmla="*/ 49 w 97"/>
                <a:gd name="T61" fmla="*/ 6 h 88"/>
                <a:gd name="T62" fmla="*/ 37 w 97"/>
                <a:gd name="T63" fmla="*/ 48 h 88"/>
                <a:gd name="T64" fmla="*/ 49 w 97"/>
                <a:gd name="T65" fmla="*/ 64 h 88"/>
                <a:gd name="T66" fmla="*/ 61 w 97"/>
                <a:gd name="T67" fmla="*/ 48 h 88"/>
                <a:gd name="T68" fmla="*/ 49 w 97"/>
                <a:gd name="T69" fmla="*/ 6 h 88"/>
                <a:gd name="T70" fmla="*/ 63 w 97"/>
                <a:gd name="T71" fmla="*/ 0 h 88"/>
                <a:gd name="T72" fmla="*/ 63 w 97"/>
                <a:gd name="T73" fmla="*/ 0 h 88"/>
                <a:gd name="T74" fmla="*/ 74 w 97"/>
                <a:gd name="T75" fmla="*/ 5 h 88"/>
                <a:gd name="T76" fmla="*/ 80 w 97"/>
                <a:gd name="T77" fmla="*/ 7 h 88"/>
                <a:gd name="T78" fmla="*/ 86 w 97"/>
                <a:gd name="T79" fmla="*/ 11 h 88"/>
                <a:gd name="T80" fmla="*/ 90 w 97"/>
                <a:gd name="T81" fmla="*/ 15 h 88"/>
                <a:gd name="T82" fmla="*/ 94 w 97"/>
                <a:gd name="T83" fmla="*/ 20 h 88"/>
                <a:gd name="T84" fmla="*/ 96 w 97"/>
                <a:gd name="T85" fmla="*/ 27 h 88"/>
                <a:gd name="T86" fmla="*/ 97 w 97"/>
                <a:gd name="T87" fmla="*/ 34 h 88"/>
                <a:gd name="T88" fmla="*/ 97 w 97"/>
                <a:gd name="T89" fmla="*/ 34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7" h="88">
                  <a:moveTo>
                    <a:pt x="97" y="34"/>
                  </a:moveTo>
                  <a:lnTo>
                    <a:pt x="97" y="34"/>
                  </a:lnTo>
                  <a:lnTo>
                    <a:pt x="97" y="71"/>
                  </a:lnTo>
                  <a:lnTo>
                    <a:pt x="97" y="71"/>
                  </a:lnTo>
                  <a:lnTo>
                    <a:pt x="96" y="74"/>
                  </a:lnTo>
                  <a:lnTo>
                    <a:pt x="95" y="76"/>
                  </a:lnTo>
                  <a:lnTo>
                    <a:pt x="92" y="80"/>
                  </a:lnTo>
                  <a:lnTo>
                    <a:pt x="86" y="82"/>
                  </a:lnTo>
                  <a:lnTo>
                    <a:pt x="78" y="86"/>
                  </a:lnTo>
                  <a:lnTo>
                    <a:pt x="68" y="87"/>
                  </a:lnTo>
                  <a:lnTo>
                    <a:pt x="54" y="88"/>
                  </a:lnTo>
                  <a:lnTo>
                    <a:pt x="44" y="88"/>
                  </a:lnTo>
                  <a:lnTo>
                    <a:pt x="44" y="88"/>
                  </a:lnTo>
                  <a:lnTo>
                    <a:pt x="30" y="87"/>
                  </a:lnTo>
                  <a:lnTo>
                    <a:pt x="19" y="86"/>
                  </a:lnTo>
                  <a:lnTo>
                    <a:pt x="12" y="82"/>
                  </a:lnTo>
                  <a:lnTo>
                    <a:pt x="6" y="80"/>
                  </a:lnTo>
                  <a:lnTo>
                    <a:pt x="2" y="76"/>
                  </a:lnTo>
                  <a:lnTo>
                    <a:pt x="1" y="74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1" y="27"/>
                  </a:lnTo>
                  <a:lnTo>
                    <a:pt x="4" y="20"/>
                  </a:lnTo>
                  <a:lnTo>
                    <a:pt x="7" y="15"/>
                  </a:lnTo>
                  <a:lnTo>
                    <a:pt x="12" y="11"/>
                  </a:lnTo>
                  <a:lnTo>
                    <a:pt x="18" y="7"/>
                  </a:lnTo>
                  <a:lnTo>
                    <a:pt x="24" y="5"/>
                  </a:lnTo>
                  <a:lnTo>
                    <a:pt x="34" y="0"/>
                  </a:lnTo>
                  <a:lnTo>
                    <a:pt x="49" y="6"/>
                  </a:lnTo>
                  <a:lnTo>
                    <a:pt x="37" y="48"/>
                  </a:lnTo>
                  <a:lnTo>
                    <a:pt x="49" y="64"/>
                  </a:lnTo>
                  <a:lnTo>
                    <a:pt x="61" y="48"/>
                  </a:lnTo>
                  <a:lnTo>
                    <a:pt x="49" y="6"/>
                  </a:lnTo>
                  <a:lnTo>
                    <a:pt x="63" y="0"/>
                  </a:lnTo>
                  <a:lnTo>
                    <a:pt x="63" y="0"/>
                  </a:lnTo>
                  <a:lnTo>
                    <a:pt x="74" y="5"/>
                  </a:lnTo>
                  <a:lnTo>
                    <a:pt x="80" y="7"/>
                  </a:lnTo>
                  <a:lnTo>
                    <a:pt x="86" y="11"/>
                  </a:lnTo>
                  <a:lnTo>
                    <a:pt x="90" y="15"/>
                  </a:lnTo>
                  <a:lnTo>
                    <a:pt x="94" y="20"/>
                  </a:lnTo>
                  <a:lnTo>
                    <a:pt x="96" y="27"/>
                  </a:lnTo>
                  <a:lnTo>
                    <a:pt x="97" y="34"/>
                  </a:lnTo>
                  <a:lnTo>
                    <a:pt x="97" y="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  <p:sp>
          <p:nvSpPr>
            <p:cNvPr id="35" name="Freeform 934"/>
            <p:cNvSpPr>
              <a:spLocks/>
            </p:cNvSpPr>
            <p:nvPr/>
          </p:nvSpPr>
          <p:spPr bwMode="auto">
            <a:xfrm>
              <a:off x="16442553" y="6705117"/>
              <a:ext cx="79375" cy="90488"/>
            </a:xfrm>
            <a:custGeom>
              <a:avLst/>
              <a:gdLst>
                <a:gd name="T0" fmla="*/ 25 w 50"/>
                <a:gd name="T1" fmla="*/ 0 h 57"/>
                <a:gd name="T2" fmla="*/ 25 w 50"/>
                <a:gd name="T3" fmla="*/ 0 h 57"/>
                <a:gd name="T4" fmla="*/ 30 w 50"/>
                <a:gd name="T5" fmla="*/ 0 h 57"/>
                <a:gd name="T6" fmla="*/ 34 w 50"/>
                <a:gd name="T7" fmla="*/ 3 h 57"/>
                <a:gd name="T8" fmla="*/ 39 w 50"/>
                <a:gd name="T9" fmla="*/ 5 h 57"/>
                <a:gd name="T10" fmla="*/ 43 w 50"/>
                <a:gd name="T11" fmla="*/ 9 h 57"/>
                <a:gd name="T12" fmla="*/ 45 w 50"/>
                <a:gd name="T13" fmla="*/ 12 h 57"/>
                <a:gd name="T14" fmla="*/ 47 w 50"/>
                <a:gd name="T15" fmla="*/ 17 h 57"/>
                <a:gd name="T16" fmla="*/ 49 w 50"/>
                <a:gd name="T17" fmla="*/ 23 h 57"/>
                <a:gd name="T18" fmla="*/ 50 w 50"/>
                <a:gd name="T19" fmla="*/ 29 h 57"/>
                <a:gd name="T20" fmla="*/ 50 w 50"/>
                <a:gd name="T21" fmla="*/ 29 h 57"/>
                <a:gd name="T22" fmla="*/ 49 w 50"/>
                <a:gd name="T23" fmla="*/ 35 h 57"/>
                <a:gd name="T24" fmla="*/ 47 w 50"/>
                <a:gd name="T25" fmla="*/ 40 h 57"/>
                <a:gd name="T26" fmla="*/ 45 w 50"/>
                <a:gd name="T27" fmla="*/ 44 h 57"/>
                <a:gd name="T28" fmla="*/ 43 w 50"/>
                <a:gd name="T29" fmla="*/ 49 h 57"/>
                <a:gd name="T30" fmla="*/ 39 w 50"/>
                <a:gd name="T31" fmla="*/ 53 h 57"/>
                <a:gd name="T32" fmla="*/ 34 w 50"/>
                <a:gd name="T33" fmla="*/ 55 h 57"/>
                <a:gd name="T34" fmla="*/ 30 w 50"/>
                <a:gd name="T35" fmla="*/ 56 h 57"/>
                <a:gd name="T36" fmla="*/ 25 w 50"/>
                <a:gd name="T37" fmla="*/ 57 h 57"/>
                <a:gd name="T38" fmla="*/ 25 w 50"/>
                <a:gd name="T39" fmla="*/ 57 h 57"/>
                <a:gd name="T40" fmla="*/ 20 w 50"/>
                <a:gd name="T41" fmla="*/ 56 h 57"/>
                <a:gd name="T42" fmla="*/ 15 w 50"/>
                <a:gd name="T43" fmla="*/ 55 h 57"/>
                <a:gd name="T44" fmla="*/ 10 w 50"/>
                <a:gd name="T45" fmla="*/ 53 h 57"/>
                <a:gd name="T46" fmla="*/ 7 w 50"/>
                <a:gd name="T47" fmla="*/ 49 h 57"/>
                <a:gd name="T48" fmla="*/ 5 w 50"/>
                <a:gd name="T49" fmla="*/ 44 h 57"/>
                <a:gd name="T50" fmla="*/ 2 w 50"/>
                <a:gd name="T51" fmla="*/ 40 h 57"/>
                <a:gd name="T52" fmla="*/ 1 w 50"/>
                <a:gd name="T53" fmla="*/ 35 h 57"/>
                <a:gd name="T54" fmla="*/ 0 w 50"/>
                <a:gd name="T55" fmla="*/ 29 h 57"/>
                <a:gd name="T56" fmla="*/ 0 w 50"/>
                <a:gd name="T57" fmla="*/ 29 h 57"/>
                <a:gd name="T58" fmla="*/ 1 w 50"/>
                <a:gd name="T59" fmla="*/ 23 h 57"/>
                <a:gd name="T60" fmla="*/ 2 w 50"/>
                <a:gd name="T61" fmla="*/ 17 h 57"/>
                <a:gd name="T62" fmla="*/ 5 w 50"/>
                <a:gd name="T63" fmla="*/ 12 h 57"/>
                <a:gd name="T64" fmla="*/ 7 w 50"/>
                <a:gd name="T65" fmla="*/ 9 h 57"/>
                <a:gd name="T66" fmla="*/ 10 w 50"/>
                <a:gd name="T67" fmla="*/ 5 h 57"/>
                <a:gd name="T68" fmla="*/ 15 w 50"/>
                <a:gd name="T69" fmla="*/ 3 h 57"/>
                <a:gd name="T70" fmla="*/ 20 w 50"/>
                <a:gd name="T71" fmla="*/ 0 h 57"/>
                <a:gd name="T72" fmla="*/ 25 w 50"/>
                <a:gd name="T73" fmla="*/ 0 h 57"/>
                <a:gd name="T74" fmla="*/ 25 w 50"/>
                <a:gd name="T75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0" h="57">
                  <a:moveTo>
                    <a:pt x="25" y="0"/>
                  </a:moveTo>
                  <a:lnTo>
                    <a:pt x="25" y="0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39" y="5"/>
                  </a:lnTo>
                  <a:lnTo>
                    <a:pt x="43" y="9"/>
                  </a:lnTo>
                  <a:lnTo>
                    <a:pt x="45" y="12"/>
                  </a:lnTo>
                  <a:lnTo>
                    <a:pt x="47" y="17"/>
                  </a:lnTo>
                  <a:lnTo>
                    <a:pt x="49" y="23"/>
                  </a:lnTo>
                  <a:lnTo>
                    <a:pt x="50" y="29"/>
                  </a:lnTo>
                  <a:lnTo>
                    <a:pt x="50" y="29"/>
                  </a:lnTo>
                  <a:lnTo>
                    <a:pt x="49" y="35"/>
                  </a:lnTo>
                  <a:lnTo>
                    <a:pt x="47" y="40"/>
                  </a:lnTo>
                  <a:lnTo>
                    <a:pt x="45" y="44"/>
                  </a:lnTo>
                  <a:lnTo>
                    <a:pt x="43" y="49"/>
                  </a:lnTo>
                  <a:lnTo>
                    <a:pt x="39" y="53"/>
                  </a:lnTo>
                  <a:lnTo>
                    <a:pt x="34" y="55"/>
                  </a:lnTo>
                  <a:lnTo>
                    <a:pt x="30" y="56"/>
                  </a:lnTo>
                  <a:lnTo>
                    <a:pt x="25" y="57"/>
                  </a:lnTo>
                  <a:lnTo>
                    <a:pt x="25" y="57"/>
                  </a:lnTo>
                  <a:lnTo>
                    <a:pt x="20" y="56"/>
                  </a:lnTo>
                  <a:lnTo>
                    <a:pt x="15" y="55"/>
                  </a:lnTo>
                  <a:lnTo>
                    <a:pt x="10" y="53"/>
                  </a:lnTo>
                  <a:lnTo>
                    <a:pt x="7" y="49"/>
                  </a:lnTo>
                  <a:lnTo>
                    <a:pt x="5" y="44"/>
                  </a:lnTo>
                  <a:lnTo>
                    <a:pt x="2" y="40"/>
                  </a:lnTo>
                  <a:lnTo>
                    <a:pt x="1" y="35"/>
                  </a:lnTo>
                  <a:lnTo>
                    <a:pt x="0" y="29"/>
                  </a:lnTo>
                  <a:lnTo>
                    <a:pt x="0" y="29"/>
                  </a:lnTo>
                  <a:lnTo>
                    <a:pt x="1" y="23"/>
                  </a:lnTo>
                  <a:lnTo>
                    <a:pt x="2" y="17"/>
                  </a:lnTo>
                  <a:lnTo>
                    <a:pt x="5" y="12"/>
                  </a:lnTo>
                  <a:lnTo>
                    <a:pt x="7" y="9"/>
                  </a:lnTo>
                  <a:lnTo>
                    <a:pt x="10" y="5"/>
                  </a:lnTo>
                  <a:lnTo>
                    <a:pt x="15" y="3"/>
                  </a:lnTo>
                  <a:lnTo>
                    <a:pt x="20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IE" sz="1200">
                <a:latin typeface="+mn-lt"/>
              </a:endParaRPr>
            </a:p>
          </p:txBody>
        </p:sp>
      </p:grpSp>
      <p:sp>
        <p:nvSpPr>
          <p:cNvPr id="28" name="Freeform 15"/>
          <p:cNvSpPr>
            <a:spLocks noEditPoints="1"/>
          </p:cNvSpPr>
          <p:nvPr/>
        </p:nvSpPr>
        <p:spPr bwMode="auto">
          <a:xfrm>
            <a:off x="1647387" y="4884268"/>
            <a:ext cx="567383" cy="624676"/>
          </a:xfrm>
          <a:custGeom>
            <a:avLst/>
            <a:gdLst>
              <a:gd name="T0" fmla="*/ 568 w 600"/>
              <a:gd name="T1" fmla="*/ 513 h 724"/>
              <a:gd name="T2" fmla="*/ 532 w 600"/>
              <a:gd name="T3" fmla="*/ 486 h 724"/>
              <a:gd name="T4" fmla="*/ 422 w 600"/>
              <a:gd name="T5" fmla="*/ 442 h 724"/>
              <a:gd name="T6" fmla="*/ 393 w 600"/>
              <a:gd name="T7" fmla="*/ 418 h 724"/>
              <a:gd name="T8" fmla="*/ 380 w 600"/>
              <a:gd name="T9" fmla="*/ 387 h 724"/>
              <a:gd name="T10" fmla="*/ 387 w 600"/>
              <a:gd name="T11" fmla="*/ 374 h 724"/>
              <a:gd name="T12" fmla="*/ 420 w 600"/>
              <a:gd name="T13" fmla="*/ 305 h 724"/>
              <a:gd name="T14" fmla="*/ 425 w 600"/>
              <a:gd name="T15" fmla="*/ 305 h 724"/>
              <a:gd name="T16" fmla="*/ 425 w 600"/>
              <a:gd name="T17" fmla="*/ 305 h 724"/>
              <a:gd name="T18" fmla="*/ 425 w 600"/>
              <a:gd name="T19" fmla="*/ 305 h 724"/>
              <a:gd name="T20" fmla="*/ 433 w 600"/>
              <a:gd name="T21" fmla="*/ 304 h 724"/>
              <a:gd name="T22" fmla="*/ 448 w 600"/>
              <a:gd name="T23" fmla="*/ 283 h 724"/>
              <a:gd name="T24" fmla="*/ 458 w 600"/>
              <a:gd name="T25" fmla="*/ 249 h 724"/>
              <a:gd name="T26" fmla="*/ 463 w 600"/>
              <a:gd name="T27" fmla="*/ 219 h 724"/>
              <a:gd name="T28" fmla="*/ 446 w 600"/>
              <a:gd name="T29" fmla="*/ 203 h 724"/>
              <a:gd name="T30" fmla="*/ 443 w 600"/>
              <a:gd name="T31" fmla="*/ 203 h 724"/>
              <a:gd name="T32" fmla="*/ 436 w 600"/>
              <a:gd name="T33" fmla="*/ 207 h 724"/>
              <a:gd name="T34" fmla="*/ 435 w 600"/>
              <a:gd name="T35" fmla="*/ 208 h 724"/>
              <a:gd name="T36" fmla="*/ 430 w 600"/>
              <a:gd name="T37" fmla="*/ 202 h 724"/>
              <a:gd name="T38" fmla="*/ 436 w 600"/>
              <a:gd name="T39" fmla="*/ 136 h 724"/>
              <a:gd name="T40" fmla="*/ 301 w 600"/>
              <a:gd name="T41" fmla="*/ 0 h 724"/>
              <a:gd name="T42" fmla="*/ 301 w 600"/>
              <a:gd name="T43" fmla="*/ 0 h 724"/>
              <a:gd name="T44" fmla="*/ 301 w 600"/>
              <a:gd name="T45" fmla="*/ 0 h 724"/>
              <a:gd name="T46" fmla="*/ 165 w 600"/>
              <a:gd name="T47" fmla="*/ 136 h 724"/>
              <a:gd name="T48" fmla="*/ 172 w 600"/>
              <a:gd name="T49" fmla="*/ 202 h 724"/>
              <a:gd name="T50" fmla="*/ 166 w 600"/>
              <a:gd name="T51" fmla="*/ 208 h 724"/>
              <a:gd name="T52" fmla="*/ 166 w 600"/>
              <a:gd name="T53" fmla="*/ 207 h 724"/>
              <a:gd name="T54" fmla="*/ 158 w 600"/>
              <a:gd name="T55" fmla="*/ 203 h 724"/>
              <a:gd name="T56" fmla="*/ 155 w 600"/>
              <a:gd name="T57" fmla="*/ 203 h 724"/>
              <a:gd name="T58" fmla="*/ 139 w 600"/>
              <a:gd name="T59" fmla="*/ 219 h 724"/>
              <a:gd name="T60" fmla="*/ 143 w 600"/>
              <a:gd name="T61" fmla="*/ 249 h 724"/>
              <a:gd name="T62" fmla="*/ 154 w 600"/>
              <a:gd name="T63" fmla="*/ 283 h 724"/>
              <a:gd name="T64" fmla="*/ 169 w 600"/>
              <a:gd name="T65" fmla="*/ 304 h 724"/>
              <a:gd name="T66" fmla="*/ 176 w 600"/>
              <a:gd name="T67" fmla="*/ 305 h 724"/>
              <a:gd name="T68" fmla="*/ 176 w 600"/>
              <a:gd name="T69" fmla="*/ 305 h 724"/>
              <a:gd name="T70" fmla="*/ 177 w 600"/>
              <a:gd name="T71" fmla="*/ 305 h 724"/>
              <a:gd name="T72" fmla="*/ 182 w 600"/>
              <a:gd name="T73" fmla="*/ 305 h 724"/>
              <a:gd name="T74" fmla="*/ 218 w 600"/>
              <a:gd name="T75" fmla="*/ 374 h 724"/>
              <a:gd name="T76" fmla="*/ 225 w 600"/>
              <a:gd name="T77" fmla="*/ 387 h 724"/>
              <a:gd name="T78" fmla="*/ 208 w 600"/>
              <a:gd name="T79" fmla="*/ 419 h 724"/>
              <a:gd name="T80" fmla="*/ 178 w 600"/>
              <a:gd name="T81" fmla="*/ 442 h 724"/>
              <a:gd name="T82" fmla="*/ 70 w 600"/>
              <a:gd name="T83" fmla="*/ 486 h 724"/>
              <a:gd name="T84" fmla="*/ 34 w 600"/>
              <a:gd name="T85" fmla="*/ 513 h 724"/>
              <a:gd name="T86" fmla="*/ 17 w 600"/>
              <a:gd name="T87" fmla="*/ 678 h 724"/>
              <a:gd name="T88" fmla="*/ 301 w 600"/>
              <a:gd name="T89" fmla="*/ 724 h 724"/>
              <a:gd name="T90" fmla="*/ 585 w 600"/>
              <a:gd name="T91" fmla="*/ 678 h 724"/>
              <a:gd name="T92" fmla="*/ 568 w 600"/>
              <a:gd name="T93" fmla="*/ 513 h 724"/>
              <a:gd name="T94" fmla="*/ 259 w 600"/>
              <a:gd name="T95" fmla="*/ 457 h 724"/>
              <a:gd name="T96" fmla="*/ 341 w 600"/>
              <a:gd name="T97" fmla="*/ 457 h 724"/>
              <a:gd name="T98" fmla="*/ 309 w 600"/>
              <a:gd name="T99" fmla="*/ 514 h 724"/>
              <a:gd name="T100" fmla="*/ 291 w 600"/>
              <a:gd name="T101" fmla="*/ 514 h 724"/>
              <a:gd name="T102" fmla="*/ 259 w 600"/>
              <a:gd name="T103" fmla="*/ 457 h 724"/>
              <a:gd name="T104" fmla="*/ 299 w 600"/>
              <a:gd name="T105" fmla="*/ 708 h 724"/>
              <a:gd name="T106" fmla="*/ 258 w 600"/>
              <a:gd name="T107" fmla="*/ 678 h 724"/>
              <a:gd name="T108" fmla="*/ 290 w 600"/>
              <a:gd name="T109" fmla="*/ 533 h 724"/>
              <a:gd name="T110" fmla="*/ 310 w 600"/>
              <a:gd name="T111" fmla="*/ 533 h 724"/>
              <a:gd name="T112" fmla="*/ 342 w 600"/>
              <a:gd name="T113" fmla="*/ 678 h 724"/>
              <a:gd name="T114" fmla="*/ 299 w 600"/>
              <a:gd name="T115" fmla="*/ 708 h 7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600" h="724">
                <a:moveTo>
                  <a:pt x="568" y="513"/>
                </a:moveTo>
                <a:cubicBezTo>
                  <a:pt x="562" y="505"/>
                  <a:pt x="548" y="495"/>
                  <a:pt x="532" y="486"/>
                </a:cubicBezTo>
                <a:cubicBezTo>
                  <a:pt x="502" y="470"/>
                  <a:pt x="447" y="453"/>
                  <a:pt x="422" y="442"/>
                </a:cubicBezTo>
                <a:cubicBezTo>
                  <a:pt x="393" y="418"/>
                  <a:pt x="393" y="418"/>
                  <a:pt x="393" y="418"/>
                </a:cubicBezTo>
                <a:cubicBezTo>
                  <a:pt x="384" y="413"/>
                  <a:pt x="379" y="398"/>
                  <a:pt x="380" y="387"/>
                </a:cubicBezTo>
                <a:cubicBezTo>
                  <a:pt x="381" y="383"/>
                  <a:pt x="385" y="379"/>
                  <a:pt x="387" y="374"/>
                </a:cubicBezTo>
                <a:cubicBezTo>
                  <a:pt x="398" y="355"/>
                  <a:pt x="415" y="331"/>
                  <a:pt x="420" y="305"/>
                </a:cubicBezTo>
                <a:cubicBezTo>
                  <a:pt x="421" y="305"/>
                  <a:pt x="423" y="305"/>
                  <a:pt x="425" y="305"/>
                </a:cubicBezTo>
                <a:cubicBezTo>
                  <a:pt x="425" y="305"/>
                  <a:pt x="425" y="305"/>
                  <a:pt x="425" y="305"/>
                </a:cubicBezTo>
                <a:cubicBezTo>
                  <a:pt x="425" y="305"/>
                  <a:pt x="425" y="305"/>
                  <a:pt x="425" y="305"/>
                </a:cubicBezTo>
                <a:cubicBezTo>
                  <a:pt x="428" y="305"/>
                  <a:pt x="430" y="305"/>
                  <a:pt x="433" y="304"/>
                </a:cubicBezTo>
                <a:cubicBezTo>
                  <a:pt x="444" y="302"/>
                  <a:pt x="448" y="283"/>
                  <a:pt x="448" y="283"/>
                </a:cubicBezTo>
                <a:cubicBezTo>
                  <a:pt x="448" y="283"/>
                  <a:pt x="457" y="254"/>
                  <a:pt x="458" y="249"/>
                </a:cubicBezTo>
                <a:cubicBezTo>
                  <a:pt x="460" y="243"/>
                  <a:pt x="464" y="232"/>
                  <a:pt x="463" y="219"/>
                </a:cubicBezTo>
                <a:cubicBezTo>
                  <a:pt x="462" y="209"/>
                  <a:pt x="453" y="203"/>
                  <a:pt x="446" y="203"/>
                </a:cubicBezTo>
                <a:cubicBezTo>
                  <a:pt x="445" y="203"/>
                  <a:pt x="444" y="203"/>
                  <a:pt x="443" y="203"/>
                </a:cubicBezTo>
                <a:cubicBezTo>
                  <a:pt x="441" y="204"/>
                  <a:pt x="439" y="205"/>
                  <a:pt x="436" y="207"/>
                </a:cubicBezTo>
                <a:cubicBezTo>
                  <a:pt x="436" y="207"/>
                  <a:pt x="436" y="207"/>
                  <a:pt x="435" y="208"/>
                </a:cubicBezTo>
                <a:cubicBezTo>
                  <a:pt x="433" y="208"/>
                  <a:pt x="430" y="205"/>
                  <a:pt x="430" y="202"/>
                </a:cubicBezTo>
                <a:cubicBezTo>
                  <a:pt x="434" y="180"/>
                  <a:pt x="436" y="157"/>
                  <a:pt x="436" y="136"/>
                </a:cubicBezTo>
                <a:cubicBezTo>
                  <a:pt x="436" y="61"/>
                  <a:pt x="376" y="0"/>
                  <a:pt x="301" y="0"/>
                </a:cubicBezTo>
                <a:cubicBezTo>
                  <a:pt x="301" y="0"/>
                  <a:pt x="301" y="0"/>
                  <a:pt x="301" y="0"/>
                </a:cubicBezTo>
                <a:cubicBezTo>
                  <a:pt x="301" y="0"/>
                  <a:pt x="301" y="0"/>
                  <a:pt x="301" y="0"/>
                </a:cubicBezTo>
                <a:cubicBezTo>
                  <a:pt x="226" y="0"/>
                  <a:pt x="165" y="61"/>
                  <a:pt x="165" y="136"/>
                </a:cubicBezTo>
                <a:cubicBezTo>
                  <a:pt x="165" y="157"/>
                  <a:pt x="168" y="180"/>
                  <a:pt x="172" y="202"/>
                </a:cubicBezTo>
                <a:cubicBezTo>
                  <a:pt x="172" y="205"/>
                  <a:pt x="169" y="208"/>
                  <a:pt x="166" y="208"/>
                </a:cubicBezTo>
                <a:cubicBezTo>
                  <a:pt x="166" y="207"/>
                  <a:pt x="166" y="207"/>
                  <a:pt x="166" y="207"/>
                </a:cubicBezTo>
                <a:cubicBezTo>
                  <a:pt x="163" y="205"/>
                  <a:pt x="161" y="204"/>
                  <a:pt x="158" y="203"/>
                </a:cubicBezTo>
                <a:cubicBezTo>
                  <a:pt x="157" y="203"/>
                  <a:pt x="156" y="203"/>
                  <a:pt x="155" y="203"/>
                </a:cubicBezTo>
                <a:cubicBezTo>
                  <a:pt x="148" y="203"/>
                  <a:pt x="140" y="209"/>
                  <a:pt x="139" y="219"/>
                </a:cubicBezTo>
                <a:cubicBezTo>
                  <a:pt x="137" y="232"/>
                  <a:pt x="142" y="243"/>
                  <a:pt x="143" y="249"/>
                </a:cubicBezTo>
                <a:cubicBezTo>
                  <a:pt x="145" y="254"/>
                  <a:pt x="154" y="283"/>
                  <a:pt x="154" y="283"/>
                </a:cubicBezTo>
                <a:cubicBezTo>
                  <a:pt x="154" y="283"/>
                  <a:pt x="158" y="302"/>
                  <a:pt x="169" y="304"/>
                </a:cubicBezTo>
                <a:cubicBezTo>
                  <a:pt x="171" y="305"/>
                  <a:pt x="174" y="305"/>
                  <a:pt x="176" y="305"/>
                </a:cubicBezTo>
                <a:cubicBezTo>
                  <a:pt x="176" y="305"/>
                  <a:pt x="176" y="305"/>
                  <a:pt x="176" y="305"/>
                </a:cubicBezTo>
                <a:cubicBezTo>
                  <a:pt x="177" y="305"/>
                  <a:pt x="177" y="305"/>
                  <a:pt x="177" y="305"/>
                </a:cubicBezTo>
                <a:cubicBezTo>
                  <a:pt x="179" y="305"/>
                  <a:pt x="181" y="305"/>
                  <a:pt x="182" y="305"/>
                </a:cubicBezTo>
                <a:cubicBezTo>
                  <a:pt x="187" y="331"/>
                  <a:pt x="208" y="355"/>
                  <a:pt x="218" y="374"/>
                </a:cubicBezTo>
                <a:cubicBezTo>
                  <a:pt x="220" y="379"/>
                  <a:pt x="225" y="383"/>
                  <a:pt x="225" y="387"/>
                </a:cubicBezTo>
                <a:cubicBezTo>
                  <a:pt x="227" y="398"/>
                  <a:pt x="217" y="414"/>
                  <a:pt x="208" y="419"/>
                </a:cubicBezTo>
                <a:cubicBezTo>
                  <a:pt x="178" y="442"/>
                  <a:pt x="178" y="442"/>
                  <a:pt x="178" y="442"/>
                </a:cubicBezTo>
                <a:cubicBezTo>
                  <a:pt x="153" y="454"/>
                  <a:pt x="99" y="470"/>
                  <a:pt x="70" y="486"/>
                </a:cubicBezTo>
                <a:cubicBezTo>
                  <a:pt x="54" y="495"/>
                  <a:pt x="40" y="505"/>
                  <a:pt x="34" y="513"/>
                </a:cubicBezTo>
                <a:cubicBezTo>
                  <a:pt x="7" y="535"/>
                  <a:pt x="0" y="653"/>
                  <a:pt x="17" y="678"/>
                </a:cubicBezTo>
                <a:cubicBezTo>
                  <a:pt x="32" y="697"/>
                  <a:pt x="35" y="724"/>
                  <a:pt x="301" y="724"/>
                </a:cubicBezTo>
                <a:cubicBezTo>
                  <a:pt x="566" y="724"/>
                  <a:pt x="570" y="697"/>
                  <a:pt x="585" y="678"/>
                </a:cubicBezTo>
                <a:cubicBezTo>
                  <a:pt x="600" y="653"/>
                  <a:pt x="589" y="530"/>
                  <a:pt x="568" y="513"/>
                </a:cubicBezTo>
                <a:close/>
                <a:moveTo>
                  <a:pt x="259" y="457"/>
                </a:moveTo>
                <a:cubicBezTo>
                  <a:pt x="341" y="457"/>
                  <a:pt x="341" y="457"/>
                  <a:pt x="341" y="457"/>
                </a:cubicBezTo>
                <a:cubicBezTo>
                  <a:pt x="309" y="514"/>
                  <a:pt x="309" y="514"/>
                  <a:pt x="309" y="514"/>
                </a:cubicBezTo>
                <a:cubicBezTo>
                  <a:pt x="291" y="514"/>
                  <a:pt x="291" y="514"/>
                  <a:pt x="291" y="514"/>
                </a:cubicBezTo>
                <a:lnTo>
                  <a:pt x="259" y="457"/>
                </a:lnTo>
                <a:close/>
                <a:moveTo>
                  <a:pt x="299" y="708"/>
                </a:moveTo>
                <a:cubicBezTo>
                  <a:pt x="258" y="678"/>
                  <a:pt x="258" y="678"/>
                  <a:pt x="258" y="678"/>
                </a:cubicBezTo>
                <a:cubicBezTo>
                  <a:pt x="290" y="533"/>
                  <a:pt x="290" y="533"/>
                  <a:pt x="290" y="533"/>
                </a:cubicBezTo>
                <a:cubicBezTo>
                  <a:pt x="310" y="533"/>
                  <a:pt x="310" y="533"/>
                  <a:pt x="310" y="533"/>
                </a:cubicBezTo>
                <a:cubicBezTo>
                  <a:pt x="342" y="678"/>
                  <a:pt x="342" y="678"/>
                  <a:pt x="342" y="678"/>
                </a:cubicBezTo>
                <a:lnTo>
                  <a:pt x="299" y="7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78191" tIns="39095" rIns="78191" bIns="39095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IE" sz="1200">
              <a:latin typeface="+mn-lt"/>
            </a:endParaRPr>
          </a:p>
        </p:txBody>
      </p:sp>
      <p:sp>
        <p:nvSpPr>
          <p:cNvPr id="36" name="Hexagon 35"/>
          <p:cNvSpPr/>
          <p:nvPr/>
        </p:nvSpPr>
        <p:spPr>
          <a:xfrm>
            <a:off x="4636414" y="1653076"/>
            <a:ext cx="2802005" cy="1169751"/>
          </a:xfrm>
          <a:prstGeom prst="hexagon">
            <a:avLst/>
          </a:prstGeom>
          <a:solidFill>
            <a:srgbClr val="E2E5E6"/>
          </a:solidFill>
          <a:ln w="38100">
            <a:solidFill>
              <a:schemeClr val="bg1"/>
            </a:solidFill>
          </a:ln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b="1" dirty="0" smtClean="0">
                <a:latin typeface="+mn-lt"/>
                <a:ea typeface="Verdana" pitchFamily="34" charset="0"/>
                <a:cs typeface="Verdana" pitchFamily="34" charset="0"/>
              </a:rPr>
              <a:t>Anagrafe unica dei contratti collettivi di lavoro</a:t>
            </a:r>
            <a:endParaRPr lang="it-IT" sz="2000" b="1" dirty="0">
              <a:latin typeface="+mn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38" name="Rectangle 19"/>
          <p:cNvSpPr/>
          <p:nvPr/>
        </p:nvSpPr>
        <p:spPr>
          <a:xfrm>
            <a:off x="1346991" y="4004424"/>
            <a:ext cx="3594348" cy="1011457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endParaRPr lang="it-IT" sz="200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39" name="Rectangle 20"/>
          <p:cNvSpPr/>
          <p:nvPr/>
        </p:nvSpPr>
        <p:spPr>
          <a:xfrm>
            <a:off x="1582462" y="4162899"/>
            <a:ext cx="31950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1F497D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latin typeface="+mn-lt"/>
                <a:ea typeface="Verdana" pitchFamily="34" charset="0"/>
                <a:cs typeface="Verdana" pitchFamily="34" charset="0"/>
              </a:rPr>
              <a:t>La retribuzione previdenziale “minima”</a:t>
            </a:r>
            <a:endParaRPr lang="it-IT" sz="2000" dirty="0">
              <a:solidFill>
                <a:schemeClr val="bg1"/>
              </a:solidFill>
              <a:latin typeface="+mn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48" name="Rectangle 19"/>
          <p:cNvSpPr/>
          <p:nvPr/>
        </p:nvSpPr>
        <p:spPr>
          <a:xfrm>
            <a:off x="7161165" y="3995544"/>
            <a:ext cx="3594348" cy="1011457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endParaRPr lang="it-IT" sz="200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49" name="Rectangle 20"/>
          <p:cNvSpPr/>
          <p:nvPr/>
        </p:nvSpPr>
        <p:spPr>
          <a:xfrm>
            <a:off x="7396636" y="4143939"/>
            <a:ext cx="31950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1F497D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latin typeface="+mn-lt"/>
                <a:ea typeface="Verdana" pitchFamily="34" charset="0"/>
                <a:cs typeface="Verdana" pitchFamily="34" charset="0"/>
              </a:rPr>
              <a:t>La fruizione dei benefici normativi e contributivi</a:t>
            </a:r>
            <a:endParaRPr lang="it-IT" sz="2000" dirty="0">
              <a:solidFill>
                <a:schemeClr val="bg1"/>
              </a:solidFill>
              <a:latin typeface="+mn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Freccia circolare a destra 4"/>
          <p:cNvSpPr/>
          <p:nvPr/>
        </p:nvSpPr>
        <p:spPr>
          <a:xfrm>
            <a:off x="292296" y="2822827"/>
            <a:ext cx="856730" cy="1622336"/>
          </a:xfrm>
          <a:prstGeom prst="curv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" name="Freccia circolare a sinistra 6"/>
          <p:cNvSpPr/>
          <p:nvPr/>
        </p:nvSpPr>
        <p:spPr>
          <a:xfrm>
            <a:off x="11006440" y="2742187"/>
            <a:ext cx="947442" cy="1702976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1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 smtClean="0"/>
              <a:t>29 novembre 2018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F00E-9DC3-7240-8851-04147A744FC9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6" name="Rectangle 5"/>
          <p:cNvSpPr/>
          <p:nvPr/>
        </p:nvSpPr>
        <p:spPr>
          <a:xfrm>
            <a:off x="2106544" y="1902691"/>
            <a:ext cx="8325383" cy="4343699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spcAft>
                <a:spcPts val="600"/>
              </a:spcAft>
              <a:buClr>
                <a:schemeClr val="accent5">
                  <a:lumMod val="75000"/>
                </a:schemeClr>
              </a:buClr>
              <a:buSzPct val="150000"/>
            </a:pPr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 contributi di previdenza ed assistenza sociale vanno versati sulla base di una retribuzione che </a:t>
            </a:r>
            <a:r>
              <a:rPr lang="it-IT" sz="20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non può essere inferiore </a:t>
            </a:r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 quanto stabilito dai contratti o accordi collettivi di lavoro </a:t>
            </a:r>
            <a:r>
              <a:rPr lang="it-IT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“</a:t>
            </a:r>
            <a:r>
              <a:rPr lang="mr-IN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…</a:t>
            </a:r>
            <a:r>
              <a:rPr lang="it-IT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stipulati dalle </a:t>
            </a:r>
            <a:r>
              <a:rPr lang="it-IT" sz="20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organizzazioni sindacali più rappresentative su base nazionale</a:t>
            </a:r>
            <a:r>
              <a:rPr lang="mr-IN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…</a:t>
            </a:r>
            <a:r>
              <a:rPr lang="it-IT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” </a:t>
            </a:r>
          </a:p>
          <a:p>
            <a:pPr>
              <a:spcAft>
                <a:spcPts val="600"/>
              </a:spcAft>
              <a:buClr>
                <a:schemeClr val="accent5">
                  <a:lumMod val="75000"/>
                </a:schemeClr>
              </a:buClr>
              <a:buSzPct val="150000"/>
            </a:pPr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(art. 1, comma 1, decreto-legge 9.10.1989, n. 338)</a:t>
            </a:r>
          </a:p>
          <a:p>
            <a:pPr>
              <a:spcAft>
                <a:spcPts val="600"/>
              </a:spcAft>
              <a:buClr>
                <a:schemeClr val="accent5">
                  <a:lumMod val="75000"/>
                </a:schemeClr>
              </a:buClr>
              <a:buSzPct val="150000"/>
            </a:pPr>
            <a:endParaRPr lang="it-IT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600"/>
              </a:spcAft>
              <a:buClr>
                <a:schemeClr val="accent5">
                  <a:lumMod val="75000"/>
                </a:schemeClr>
              </a:buClr>
              <a:buSzPct val="150000"/>
            </a:pPr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 caso di pluralità di contratti collettivi riferiti alla medesima categoria, va presa a riferimento la retribuzione </a:t>
            </a:r>
            <a:r>
              <a:rPr lang="it-IT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“</a:t>
            </a:r>
            <a:r>
              <a:rPr lang="mr-IN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…</a:t>
            </a:r>
            <a:r>
              <a:rPr lang="it-IT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stabilita dai contrati collettivi stipulati dalle </a:t>
            </a:r>
            <a:r>
              <a:rPr lang="it-IT" sz="20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organizzazioni sindacali dei lavoratori e dei datori di lavoro comparativamente più rappresentative nella categoria</a:t>
            </a:r>
            <a:r>
              <a:rPr lang="it-IT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.”</a:t>
            </a:r>
            <a:endParaRPr lang="it-IT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600"/>
              </a:spcAft>
              <a:buClr>
                <a:schemeClr val="accent5">
                  <a:lumMod val="75000"/>
                </a:schemeClr>
              </a:buClr>
              <a:buSzPct val="150000"/>
            </a:pPr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(art. 2, comma 25, legge 28.12.1995, n. 549)</a:t>
            </a:r>
          </a:p>
          <a:p>
            <a:pPr>
              <a:spcAft>
                <a:spcPts val="600"/>
              </a:spcAft>
              <a:buClr>
                <a:schemeClr val="tx2"/>
              </a:buClr>
              <a:buSzPct val="103000"/>
            </a:pPr>
            <a:endParaRPr lang="it-IT" sz="2800" b="0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en-US" sz="2800" noProof="1" smtClean="0"/>
              <a:t>La retribuzione previdenziale minima</a:t>
            </a:r>
            <a:endParaRPr lang="en-US" sz="2800" noProof="1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3747" y="6554470"/>
            <a:ext cx="6783273" cy="365125"/>
          </a:xfrm>
        </p:spPr>
        <p:txBody>
          <a:bodyPr/>
          <a:lstStyle/>
          <a:p>
            <a:r>
              <a:rPr lang="it-IT" dirty="0" smtClean="0"/>
              <a:t>Anagrafe unica dei contratti collettivi di lavoro. Strumento di politica previdenziale e di finanza pubblica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0823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 smtClean="0"/>
              <a:t>29 novembre 2018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F00E-9DC3-7240-8851-04147A744FC9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6" name="Rectangle 5"/>
          <p:cNvSpPr/>
          <p:nvPr/>
        </p:nvSpPr>
        <p:spPr>
          <a:xfrm>
            <a:off x="2106544" y="1902691"/>
            <a:ext cx="8325383" cy="4343699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spcAft>
                <a:spcPts val="600"/>
              </a:spcAft>
              <a:buClr>
                <a:schemeClr val="accent5">
                  <a:lumMod val="75000"/>
                </a:schemeClr>
              </a:buClr>
              <a:buSzPct val="150000"/>
            </a:pPr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La fruizione dei benefici normativi e contributivi (v. agevolazioni contributive per incentivare l’occupazione) è subordinata al </a:t>
            </a:r>
            <a:r>
              <a:rPr lang="it-IT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“</a:t>
            </a:r>
            <a:r>
              <a:rPr lang="mr-IN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…</a:t>
            </a:r>
            <a:r>
              <a:rPr lang="it-IT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rispetto degli accordi e contratti collettivi nazionali nonché di quelli regionali, territoriali o aziendali, laddove sottoscritti, stipulati dalle </a:t>
            </a:r>
            <a:r>
              <a:rPr lang="it-IT" sz="20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organizzazioni sindacali dei datori di lavoro e dei lavoratori comparativamente più rappresentative sul piano nazionale</a:t>
            </a:r>
            <a:r>
              <a:rPr lang="it-IT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.”</a:t>
            </a:r>
          </a:p>
          <a:p>
            <a:pPr>
              <a:spcAft>
                <a:spcPts val="600"/>
              </a:spcAft>
              <a:buClr>
                <a:schemeClr val="accent5">
                  <a:lumMod val="75000"/>
                </a:schemeClr>
              </a:buClr>
              <a:buSzPct val="150000"/>
            </a:pPr>
            <a:endParaRPr lang="it-IT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600"/>
              </a:spcAft>
              <a:buClr>
                <a:schemeClr val="accent5">
                  <a:lumMod val="75000"/>
                </a:schemeClr>
              </a:buClr>
              <a:buSzPct val="150000"/>
            </a:pPr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(art. 1, comma 1175, legge 27.12.2006, n. 296)</a:t>
            </a:r>
          </a:p>
          <a:p>
            <a:pPr>
              <a:spcAft>
                <a:spcPts val="600"/>
              </a:spcAft>
              <a:buClr>
                <a:schemeClr val="tx2"/>
              </a:buClr>
              <a:buSzPct val="103000"/>
            </a:pPr>
            <a:endParaRPr lang="it-IT" sz="2000" b="0" dirty="0">
              <a:solidFill>
                <a:schemeClr val="tx1">
                  <a:lumMod val="85000"/>
                  <a:lumOff val="15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Clr>
                <a:schemeClr val="tx2"/>
              </a:buClr>
              <a:buSzPct val="103000"/>
            </a:pPr>
            <a:endParaRPr lang="it-IT" sz="2000" dirty="0" smtClean="0">
              <a:solidFill>
                <a:schemeClr val="tx1">
                  <a:lumMod val="85000"/>
                  <a:lumOff val="15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342900" indent="-342900">
              <a:spcAft>
                <a:spcPts val="600"/>
              </a:spcAft>
              <a:buClr>
                <a:schemeClr val="tx2"/>
              </a:buClr>
              <a:buSzPct val="103000"/>
              <a:buFont typeface="Wingdings" charset="2"/>
              <a:buChar char="ü"/>
            </a:pPr>
            <a:r>
              <a:rPr lang="it-IT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Verdana" pitchFamily="34" charset="0"/>
                <a:cs typeface="Verdana" pitchFamily="34" charset="0"/>
              </a:rPr>
              <a:t>Nel 2017 le aziende italiane hanno fruito di 16,4 miliardi di euro di agevolazioni contributive</a:t>
            </a:r>
            <a:endParaRPr lang="it-IT" sz="2800" b="0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en-US" sz="2800" noProof="1" smtClean="0"/>
              <a:t>I benefici normativi e contributivi</a:t>
            </a:r>
            <a:endParaRPr lang="en-US" sz="2800" noProof="1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3747" y="6554470"/>
            <a:ext cx="6783273" cy="365125"/>
          </a:xfrm>
        </p:spPr>
        <p:txBody>
          <a:bodyPr/>
          <a:lstStyle/>
          <a:p>
            <a:r>
              <a:rPr lang="it-IT" dirty="0" smtClean="0"/>
              <a:t>Anagrafe unica dei contratti collettivi di lavoro. Strumento di politica previdenziale e di finanza pubblica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750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 smtClean="0"/>
              <a:t>29 novembre 2018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F00E-9DC3-7240-8851-04147A744FC9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en-US" sz="2800" noProof="1" smtClean="0"/>
              <a:t>Il contratto “leader”: criteri di misurazione</a:t>
            </a:r>
            <a:endParaRPr lang="en-US" sz="2800" noProof="1"/>
          </a:p>
        </p:txBody>
      </p:sp>
      <p:sp>
        <p:nvSpPr>
          <p:cNvPr id="8" name="Rectangle 19"/>
          <p:cNvSpPr/>
          <p:nvPr/>
        </p:nvSpPr>
        <p:spPr>
          <a:xfrm>
            <a:off x="1058310" y="2491225"/>
            <a:ext cx="4384435" cy="683918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endParaRPr lang="it-IT" sz="200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Rectangle 20"/>
          <p:cNvSpPr/>
          <p:nvPr/>
        </p:nvSpPr>
        <p:spPr>
          <a:xfrm>
            <a:off x="1401003" y="2597401"/>
            <a:ext cx="36788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1F497D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latin typeface="+mn-lt"/>
                <a:ea typeface="Verdana" pitchFamily="34" charset="0"/>
                <a:cs typeface="Verdana" pitchFamily="34" charset="0"/>
              </a:rPr>
              <a:t>Le OO.DD. </a:t>
            </a: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dei datori di lavoro</a:t>
            </a:r>
            <a:endParaRPr lang="it-IT" sz="2000" dirty="0">
              <a:solidFill>
                <a:schemeClr val="bg1"/>
              </a:solidFill>
              <a:latin typeface="+mn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" name="Rectangle 5"/>
          <p:cNvSpPr/>
          <p:nvPr/>
        </p:nvSpPr>
        <p:spPr>
          <a:xfrm>
            <a:off x="1813560" y="1217251"/>
            <a:ext cx="9296400" cy="114140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spcAft>
                <a:spcPts val="600"/>
              </a:spcAft>
              <a:buClr>
                <a:schemeClr val="accent5">
                  <a:lumMod val="75000"/>
                </a:schemeClr>
              </a:buClr>
              <a:buSzPct val="150000"/>
            </a:pPr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L’individuazione del contratto collettivo di lavoro stipulato dalle organizzazioni sindacali maggiormente rappresentative (cd. contratto “leader”) richiede l’adozione di regole omogenee per la misurazione della rappresentatività delle OO.SS. e delle OO.DD.</a:t>
            </a:r>
          </a:p>
        </p:txBody>
      </p:sp>
      <p:sp>
        <p:nvSpPr>
          <p:cNvPr id="5" name="Rettangolo 4"/>
          <p:cNvSpPr/>
          <p:nvPr/>
        </p:nvSpPr>
        <p:spPr>
          <a:xfrm>
            <a:off x="1058311" y="3285973"/>
            <a:ext cx="4384434" cy="19857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buFont typeface="Arial"/>
              <a:buChar char="•"/>
            </a:pPr>
            <a:r>
              <a:rPr lang="it-IT" sz="2000" dirty="0" smtClean="0">
                <a:solidFill>
                  <a:schemeClr val="tx1"/>
                </a:solidFill>
              </a:rPr>
              <a:t>aziende associate?</a:t>
            </a:r>
          </a:p>
          <a:p>
            <a:pPr marL="342900" indent="-342900">
              <a:buFont typeface="Arial"/>
              <a:buChar char="•"/>
            </a:pPr>
            <a:r>
              <a:rPr lang="it-IT" sz="2000" dirty="0" smtClean="0">
                <a:solidFill>
                  <a:schemeClr val="tx1"/>
                </a:solidFill>
              </a:rPr>
              <a:t>lavoratori delle aziende associate?</a:t>
            </a:r>
          </a:p>
          <a:p>
            <a:pPr marL="342900" indent="-342900">
              <a:buFont typeface="Arial"/>
              <a:buChar char="•"/>
            </a:pPr>
            <a:r>
              <a:rPr lang="it-IT" sz="2000" dirty="0" smtClean="0">
                <a:solidFill>
                  <a:schemeClr val="tx1"/>
                </a:solidFill>
              </a:rPr>
              <a:t>aziende che applicano il contratto?</a:t>
            </a:r>
          </a:p>
          <a:p>
            <a:pPr marL="342900" indent="-342900">
              <a:buFont typeface="Arial"/>
              <a:buChar char="•"/>
            </a:pPr>
            <a:r>
              <a:rPr lang="it-IT" sz="2000" dirty="0" smtClean="0">
                <a:solidFill>
                  <a:schemeClr val="tx1"/>
                </a:solidFill>
              </a:rPr>
              <a:t>lavoratori delle aziende che applicano il contratto?</a:t>
            </a:r>
          </a:p>
          <a:p>
            <a:pPr marL="342900" indent="-342900">
              <a:buFont typeface="Arial"/>
              <a:buChar char="•"/>
            </a:pPr>
            <a:r>
              <a:rPr lang="mr-IN" sz="2000" dirty="0" smtClean="0">
                <a:solidFill>
                  <a:schemeClr val="tx1"/>
                </a:solidFill>
              </a:rPr>
              <a:t>……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sz="2000" dirty="0">
              <a:solidFill>
                <a:schemeClr val="tx1"/>
              </a:solidFill>
            </a:endParaRPr>
          </a:p>
          <a:p>
            <a:pPr algn="ctr"/>
            <a:r>
              <a:rPr lang="it-IT" sz="2000" dirty="0" smtClean="0">
                <a:solidFill>
                  <a:schemeClr val="tx1"/>
                </a:solidFill>
              </a:rPr>
              <a:t>											</a:t>
            </a:r>
            <a:endParaRPr lang="it-IT" sz="2000" dirty="0">
              <a:solidFill>
                <a:schemeClr val="tx1"/>
              </a:solidFill>
            </a:endParaRPr>
          </a:p>
        </p:txBody>
      </p:sp>
      <p:sp>
        <p:nvSpPr>
          <p:cNvPr id="19" name="Rectangle 19"/>
          <p:cNvSpPr/>
          <p:nvPr/>
        </p:nvSpPr>
        <p:spPr>
          <a:xfrm>
            <a:off x="6410345" y="2469510"/>
            <a:ext cx="4463127" cy="683918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endParaRPr lang="it-IT" sz="200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20" name="Rectangle 20"/>
          <p:cNvSpPr/>
          <p:nvPr/>
        </p:nvSpPr>
        <p:spPr>
          <a:xfrm>
            <a:off x="6974777" y="2575686"/>
            <a:ext cx="36207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1F497D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latin typeface="+mn-lt"/>
                <a:ea typeface="Verdana" pitchFamily="34" charset="0"/>
                <a:cs typeface="Verdana" pitchFamily="34" charset="0"/>
              </a:rPr>
              <a:t>Le OO.SS. </a:t>
            </a: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dei lavoratori</a:t>
            </a:r>
            <a:endParaRPr lang="it-IT" sz="2000" dirty="0">
              <a:solidFill>
                <a:schemeClr val="bg1"/>
              </a:solidFill>
              <a:latin typeface="+mn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6410345" y="3246849"/>
            <a:ext cx="4463128" cy="19857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buFont typeface="Arial"/>
              <a:buChar char="•"/>
            </a:pPr>
            <a:r>
              <a:rPr lang="it-IT" sz="2000" dirty="0">
                <a:solidFill>
                  <a:schemeClr val="tx1"/>
                </a:solidFill>
              </a:rPr>
              <a:t>l</a:t>
            </a:r>
            <a:r>
              <a:rPr lang="it-IT" sz="2000" dirty="0" smtClean="0">
                <a:solidFill>
                  <a:schemeClr val="tx1"/>
                </a:solidFill>
              </a:rPr>
              <a:t>avoratori iscritti?</a:t>
            </a:r>
          </a:p>
          <a:p>
            <a:pPr marL="342900" indent="-342900">
              <a:buFont typeface="Arial"/>
              <a:buChar char="•"/>
            </a:pPr>
            <a:r>
              <a:rPr lang="it-IT" sz="2000" dirty="0">
                <a:solidFill>
                  <a:schemeClr val="tx1"/>
                </a:solidFill>
              </a:rPr>
              <a:t>r</a:t>
            </a:r>
            <a:r>
              <a:rPr lang="it-IT" sz="2000" dirty="0" smtClean="0">
                <a:solidFill>
                  <a:schemeClr val="tx1"/>
                </a:solidFill>
              </a:rPr>
              <a:t>isultati delle elezioni delle </a:t>
            </a:r>
            <a:r>
              <a:rPr lang="it-IT" sz="2000" dirty="0" err="1" smtClean="0">
                <a:solidFill>
                  <a:schemeClr val="tx1"/>
                </a:solidFill>
              </a:rPr>
              <a:t>Rsu</a:t>
            </a:r>
            <a:r>
              <a:rPr lang="it-IT" sz="2000" dirty="0" smtClean="0">
                <a:solidFill>
                  <a:schemeClr val="tx1"/>
                </a:solidFill>
              </a:rPr>
              <a:t>?</a:t>
            </a:r>
          </a:p>
          <a:p>
            <a:pPr marL="342900" indent="-342900">
              <a:buFont typeface="Arial"/>
              <a:buChar char="•"/>
            </a:pPr>
            <a:r>
              <a:rPr lang="it-IT" sz="2000" dirty="0" smtClean="0">
                <a:solidFill>
                  <a:schemeClr val="tx1"/>
                </a:solidFill>
              </a:rPr>
              <a:t>lavoratori ai quali è applicato il contratto?</a:t>
            </a:r>
          </a:p>
          <a:p>
            <a:pPr marL="342900" indent="-342900">
              <a:buFont typeface="Arial"/>
              <a:buChar char="•"/>
            </a:pPr>
            <a:r>
              <a:rPr lang="mr-IN" sz="2000" dirty="0" smtClean="0">
                <a:solidFill>
                  <a:schemeClr val="tx1"/>
                </a:solidFill>
              </a:rPr>
              <a:t>……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sz="2000" dirty="0">
              <a:solidFill>
                <a:schemeClr val="tx1"/>
              </a:solidFill>
            </a:endParaRPr>
          </a:p>
          <a:p>
            <a:endParaRPr lang="it-IT" sz="2000" dirty="0">
              <a:solidFill>
                <a:schemeClr val="tx1"/>
              </a:solidFill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1058311" y="5654729"/>
            <a:ext cx="9815162" cy="4939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it-IT" sz="2000" b="1" dirty="0" smtClean="0">
                <a:solidFill>
                  <a:schemeClr val="tx1"/>
                </a:solidFill>
              </a:rPr>
              <a:t>Indicatore </a:t>
            </a:r>
            <a:r>
              <a:rPr lang="it-IT" sz="2000" b="1" smtClean="0">
                <a:solidFill>
                  <a:schemeClr val="tx1"/>
                </a:solidFill>
              </a:rPr>
              <a:t>comune: numero </a:t>
            </a:r>
            <a:r>
              <a:rPr lang="it-IT" sz="2000" b="1" dirty="0" smtClean="0">
                <a:solidFill>
                  <a:schemeClr val="tx1"/>
                </a:solidFill>
              </a:rPr>
              <a:t>dei lavoratori ai quali è applicato il contratto collettivo</a:t>
            </a:r>
          </a:p>
          <a:p>
            <a:endParaRPr lang="it-IT" sz="2000" dirty="0">
              <a:solidFill>
                <a:schemeClr val="tx1"/>
              </a:solidFill>
            </a:endParaRPr>
          </a:p>
          <a:p>
            <a:pPr algn="ctr"/>
            <a:r>
              <a:rPr lang="it-IT" sz="2000" dirty="0" smtClean="0">
                <a:solidFill>
                  <a:schemeClr val="tx1"/>
                </a:solidFill>
              </a:rPr>
              <a:t>											</a:t>
            </a:r>
            <a:endParaRPr lang="it-IT" sz="2000" dirty="0">
              <a:solidFill>
                <a:schemeClr val="tx1"/>
              </a:solidFill>
            </a:endParaRPr>
          </a:p>
        </p:txBody>
      </p:sp>
      <p:sp>
        <p:nvSpPr>
          <p:cNvPr id="24" name="Freccia circolare a destra 23"/>
          <p:cNvSpPr/>
          <p:nvPr/>
        </p:nvSpPr>
        <p:spPr>
          <a:xfrm>
            <a:off x="251979" y="4818125"/>
            <a:ext cx="645066" cy="1249884"/>
          </a:xfrm>
          <a:prstGeom prst="curv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25" name="Freccia circolare a sinistra 24"/>
          <p:cNvSpPr/>
          <p:nvPr/>
        </p:nvSpPr>
        <p:spPr>
          <a:xfrm>
            <a:off x="11087075" y="4747555"/>
            <a:ext cx="705538" cy="1320454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2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3747" y="6554470"/>
            <a:ext cx="6783273" cy="365125"/>
          </a:xfrm>
        </p:spPr>
        <p:txBody>
          <a:bodyPr/>
          <a:lstStyle/>
          <a:p>
            <a:r>
              <a:rPr lang="it-IT" dirty="0" smtClean="0"/>
              <a:t>Anagrafe unica dei contratti collettivi di lavoro. Strumento di politica previdenziale e di finanza pubblica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1254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 smtClean="0"/>
              <a:t>29 novembre 2018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F00E-9DC3-7240-8851-04147A744FC9}" type="slidenum">
              <a:rPr lang="it-IT" smtClean="0"/>
              <a:pPr/>
              <a:t>6</a:t>
            </a:fld>
            <a:endParaRPr lang="it-IT" dirty="0"/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en-US" sz="2800" noProof="1" smtClean="0"/>
              <a:t>Il numero dei lavoratori cui si applica il contratto collettivo</a:t>
            </a:r>
            <a:endParaRPr lang="en-US" sz="2800" noProof="1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3747" y="6554470"/>
            <a:ext cx="6783273" cy="365125"/>
          </a:xfrm>
        </p:spPr>
        <p:txBody>
          <a:bodyPr/>
          <a:lstStyle/>
          <a:p>
            <a:r>
              <a:rPr lang="it-IT" dirty="0" smtClean="0"/>
              <a:t>Anagrafe unica dei contratti collettivi di lavoro. Strumento di politica previdenziale e di finanza pubblica</a:t>
            </a:r>
            <a:endParaRPr lang="it-IT" dirty="0"/>
          </a:p>
        </p:txBody>
      </p:sp>
      <p:sp>
        <p:nvSpPr>
          <p:cNvPr id="9" name="Rectangle 8"/>
          <p:cNvSpPr/>
          <p:nvPr/>
        </p:nvSpPr>
        <p:spPr>
          <a:xfrm>
            <a:off x="1813560" y="1330960"/>
            <a:ext cx="9296400" cy="307848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spcAft>
                <a:spcPts val="600"/>
              </a:spcAft>
              <a:buClr>
                <a:schemeClr val="accent5">
                  <a:lumMod val="75000"/>
                </a:schemeClr>
              </a:buClr>
              <a:buSzPct val="150000"/>
            </a:pPr>
            <a:r>
              <a:rPr lang="it-IT" sz="2000" b="1" dirty="0" smtClean="0">
                <a:ea typeface="Verdana" pitchFamily="34" charset="0"/>
                <a:cs typeface="Verdana" pitchFamily="34" charset="0"/>
              </a:rPr>
              <a:t>Caratteristiche dell’indicatore:</a:t>
            </a:r>
            <a:endParaRPr lang="it-IT" sz="2000" b="0" dirty="0" smtClean="0">
              <a:ea typeface="Verdana" pitchFamily="34" charset="0"/>
              <a:cs typeface="Verdana" pitchFamily="34" charset="0"/>
            </a:endParaRPr>
          </a:p>
          <a:p>
            <a:pPr marL="342900" indent="-342900">
              <a:spcAft>
                <a:spcPts val="600"/>
              </a:spcAft>
              <a:buSzPct val="100000"/>
              <a:buFont typeface="Wingdings" charset="2"/>
              <a:buChar char="§"/>
            </a:pPr>
            <a:r>
              <a:rPr lang="it-IT" sz="2000" b="1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Omogeneo</a:t>
            </a:r>
            <a:r>
              <a:rPr lang="it-IT" sz="2000" b="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: univoco per qualsiasi contratto collettivo</a:t>
            </a:r>
          </a:p>
          <a:p>
            <a:pPr marL="342900" indent="-342900">
              <a:spcAft>
                <a:spcPts val="600"/>
              </a:spcAft>
              <a:buSzPct val="100000"/>
              <a:buFont typeface="Wingdings" charset="2"/>
              <a:buChar char="§"/>
            </a:pPr>
            <a:r>
              <a:rPr lang="it-IT" sz="2000" b="1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Oggettivo</a:t>
            </a: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: dichiarato dalle aziende. Applicazione del contratto per effetto di:</a:t>
            </a:r>
          </a:p>
          <a:p>
            <a:pPr>
              <a:spcAft>
                <a:spcPts val="600"/>
              </a:spcAft>
              <a:buSzPct val="100000"/>
            </a:pP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	1) adesione dell’azienda alla OO.DD. firmataria</a:t>
            </a:r>
          </a:p>
          <a:p>
            <a:pPr>
              <a:spcAft>
                <a:spcPts val="600"/>
              </a:spcAft>
              <a:buSzPct val="100000"/>
            </a:pPr>
            <a:r>
              <a:rPr lang="it-IT" sz="2000" b="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	</a:t>
            </a:r>
            <a:r>
              <a:rPr lang="it-IT" sz="2000" b="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2) rinvio al contratto collettivo nell’ambito del contratto individuale di lavoro o 	 	     della lettera di assunzione</a:t>
            </a:r>
          </a:p>
          <a:p>
            <a:pPr>
              <a:spcAft>
                <a:spcPts val="600"/>
              </a:spcAft>
              <a:buSzPct val="100000"/>
            </a:pPr>
            <a:r>
              <a:rPr lang="it-IT" sz="20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	</a:t>
            </a: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3) applicazione in via di fatto (principali istituti contrattuali)</a:t>
            </a:r>
            <a:endParaRPr lang="it-IT" sz="2000" b="0" dirty="0" smtClean="0">
              <a:solidFill>
                <a:srgbClr val="000000"/>
              </a:solidFill>
              <a:ea typeface="Verdana" pitchFamily="34" charset="0"/>
              <a:cs typeface="Verdana" pitchFamily="34" charset="0"/>
            </a:endParaRPr>
          </a:p>
          <a:p>
            <a:pPr marL="342900" indent="-342900">
              <a:spcAft>
                <a:spcPts val="600"/>
              </a:spcAft>
              <a:buSzPct val="100000"/>
              <a:buFont typeface="Wingdings" charset="2"/>
              <a:buChar char="§"/>
            </a:pPr>
            <a:r>
              <a:rPr lang="it-IT" sz="2000" b="1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Disponibile</a:t>
            </a: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: presente ogni mese nelle denunce contributive</a:t>
            </a:r>
            <a:endParaRPr lang="it-IT" sz="2000" b="0" dirty="0">
              <a:solidFill>
                <a:srgbClr val="000000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13560" y="5079999"/>
            <a:ext cx="9296400" cy="1211559"/>
          </a:xfrm>
          <a:prstGeom prst="rect">
            <a:avLst/>
          </a:prstGeom>
          <a:solidFill>
            <a:srgbClr val="E2E5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000" dirty="0" smtClean="0">
                <a:solidFill>
                  <a:schemeClr val="tx1"/>
                </a:solidFill>
              </a:rPr>
              <a:t>Metodologia di calcolo: il numero dei lavoratori cui si applica il CCNL è rilevato su base annua ed calcolato sulla base della somma dei lavoratori associati, in </a:t>
            </a:r>
            <a:r>
              <a:rPr lang="it-IT" sz="2000" dirty="0" err="1" smtClean="0">
                <a:solidFill>
                  <a:schemeClr val="tx1"/>
                </a:solidFill>
              </a:rPr>
              <a:t>UniEmens</a:t>
            </a:r>
            <a:r>
              <a:rPr lang="it-IT" sz="2000" dirty="0" smtClean="0">
                <a:solidFill>
                  <a:schemeClr val="tx1"/>
                </a:solidFill>
              </a:rPr>
              <a:t>, ad ogni CCNL divisa per 12 (ovvero per il minor numero di mesi per cui il CCNL è stato censito).</a:t>
            </a:r>
            <a:endParaRPr lang="it-IT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85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D4C3-E8FC-B644-BB63-C2DE41679BBD}" type="datetime1">
              <a:rPr lang="it-IT" smtClean="0"/>
              <a:pPr/>
              <a:t>29/11/2018</a:t>
            </a:fld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F00E-9DC3-7240-8851-04147A744FC9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9" name="Titolo 1">
            <a:extLst>
              <a:ext uri="{FF2B5EF4-FFF2-40B4-BE49-F238E27FC236}">
                <a16:creationId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en-US" sz="2800" noProof="1"/>
              <a:t>I</a:t>
            </a:r>
            <a:r>
              <a:rPr lang="en-US" sz="2800" noProof="1" smtClean="0"/>
              <a:t> CCNL censiti da INPS</a:t>
            </a:r>
            <a:endParaRPr lang="en-US" sz="2800" noProof="1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3747" y="6554470"/>
            <a:ext cx="6783273" cy="365125"/>
          </a:xfrm>
        </p:spPr>
        <p:txBody>
          <a:bodyPr/>
          <a:lstStyle/>
          <a:p>
            <a:r>
              <a:rPr lang="it-IT" dirty="0" smtClean="0"/>
              <a:t>Anagrafe unica dei contratti collettivi di lavoro. Strumento di politica previdenziale e di finanza pubblica</a:t>
            </a:r>
            <a:endParaRPr lang="it-IT" dirty="0"/>
          </a:p>
        </p:txBody>
      </p:sp>
      <p:sp>
        <p:nvSpPr>
          <p:cNvPr id="5" name="Rectangle 4"/>
          <p:cNvSpPr/>
          <p:nvPr/>
        </p:nvSpPr>
        <p:spPr>
          <a:xfrm>
            <a:off x="2887594" y="5764287"/>
            <a:ext cx="1160270" cy="2519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>
                <a:solidFill>
                  <a:schemeClr val="tx1"/>
                </a:solidFill>
              </a:rPr>
              <a:t>ANTE 2016</a:t>
            </a:r>
            <a:endParaRPr lang="it-IT" sz="16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91759" y="5764287"/>
            <a:ext cx="1160270" cy="2519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>
                <a:solidFill>
                  <a:schemeClr val="tx1"/>
                </a:solidFill>
              </a:rPr>
              <a:t>12/2016</a:t>
            </a:r>
            <a:endParaRPr lang="it-IT" sz="16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695924" y="5764287"/>
            <a:ext cx="1160270" cy="2519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>
                <a:solidFill>
                  <a:schemeClr val="tx1"/>
                </a:solidFill>
              </a:rPr>
              <a:t>12/2017</a:t>
            </a:r>
            <a:endParaRPr lang="it-IT" sz="160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600090" y="5764287"/>
            <a:ext cx="1160270" cy="2519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>
                <a:solidFill>
                  <a:schemeClr val="tx1"/>
                </a:solidFill>
              </a:rPr>
              <a:t>10/2018</a:t>
            </a:r>
            <a:endParaRPr lang="it-IT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9645774"/>
              </p:ext>
            </p:extLst>
          </p:nvPr>
        </p:nvGraphicFramePr>
        <p:xfrm>
          <a:off x="1973802" y="1901385"/>
          <a:ext cx="8244396" cy="3862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29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F00E-9DC3-7240-8851-04147A744FC9}" type="slidenum">
              <a:rPr lang="it-IT" smtClean="0"/>
              <a:pPr/>
              <a:t>8</a:t>
            </a:fld>
            <a:endParaRPr lang="it-IT" dirty="0"/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2800" dirty="0" smtClean="0"/>
              <a:t>CCNL censiti da Inps. I settori produttivi</a:t>
            </a:r>
            <a:endParaRPr lang="it-IT" sz="2800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3747" y="6554470"/>
            <a:ext cx="6783273" cy="365125"/>
          </a:xfrm>
        </p:spPr>
        <p:txBody>
          <a:bodyPr/>
          <a:lstStyle/>
          <a:p>
            <a:r>
              <a:rPr lang="it-IT" dirty="0" smtClean="0"/>
              <a:t>Anagrafe unica dei contratti collettivi di lavoro. Strumento di politica previdenziale e di finanza pubblica</a:t>
            </a:r>
            <a:endParaRPr lang="it-IT" dirty="0"/>
          </a:p>
        </p:txBody>
      </p: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554470"/>
            <a:ext cx="1490085" cy="365125"/>
          </a:xfrm>
        </p:spPr>
        <p:txBody>
          <a:bodyPr/>
          <a:lstStyle/>
          <a:p>
            <a:r>
              <a:rPr lang="it-IT" dirty="0" smtClean="0"/>
              <a:t>29 novembre 2018</a:t>
            </a:r>
            <a:endParaRPr lang="it-IT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258474"/>
              </p:ext>
            </p:extLst>
          </p:nvPr>
        </p:nvGraphicFramePr>
        <p:xfrm>
          <a:off x="1430654" y="1294130"/>
          <a:ext cx="9679305" cy="4879498"/>
        </p:xfrm>
        <a:graphic>
          <a:graphicData uri="http://schemas.openxmlformats.org/drawingml/2006/table">
            <a:tbl>
              <a:tblPr/>
              <a:tblGrid>
                <a:gridCol w="7211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74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136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Settore produttivo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Numero </a:t>
                      </a:r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CCNL censiti</a:t>
                      </a:r>
                      <a:r>
                        <a:rPr lang="it-IT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algn="ctr" fontAlgn="ctr"/>
                      <a:r>
                        <a:rPr lang="it-IT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(ottobre 2018)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824">
                <a:tc>
                  <a:txBody>
                    <a:bodyPr/>
                    <a:lstStyle/>
                    <a:p>
                      <a:pPr marL="92075" lvl="0" indent="0" algn="l" fontAlgn="ctr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Agricoltura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824">
                <a:tc>
                  <a:txBody>
                    <a:bodyPr/>
                    <a:lstStyle/>
                    <a:p>
                      <a:pPr marL="92075" lvl="0" indent="0" algn="l" fontAlgn="ctr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Chimica,</a:t>
                      </a:r>
                      <a:r>
                        <a:rPr lang="it-IT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farmaceutica e affini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824">
                <a:tc>
                  <a:txBody>
                    <a:bodyPr/>
                    <a:lstStyle/>
                    <a:p>
                      <a:pPr marL="92075" lvl="0" indent="0" algn="l" fontAlgn="ctr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Meccanici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824">
                <a:tc>
                  <a:txBody>
                    <a:bodyPr/>
                    <a:lstStyle/>
                    <a:p>
                      <a:pPr marL="92075" lvl="0" indent="0" algn="l" fontAlgn="ctr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Tessili e affini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824">
                <a:tc>
                  <a:txBody>
                    <a:bodyPr/>
                    <a:lstStyle/>
                    <a:p>
                      <a:pPr marL="92075" lvl="0" indent="0" algn="l" fontAlgn="ctr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Alimentaristi </a:t>
                      </a:r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it-IT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agroindustriale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5824">
                <a:tc>
                  <a:txBody>
                    <a:bodyPr/>
                    <a:lstStyle/>
                    <a:p>
                      <a:pPr marL="92075" lvl="0" indent="0" algn="l" fontAlgn="ctr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Edilizia e affini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824">
                <a:tc>
                  <a:txBody>
                    <a:bodyPr/>
                    <a:lstStyle/>
                    <a:p>
                      <a:pPr marL="92075" lvl="0" indent="0" algn="l" fontAlgn="ctr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Poligrafici,</a:t>
                      </a:r>
                      <a:r>
                        <a:rPr lang="it-IT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</a:t>
                      </a:r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pettacolo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5824">
                <a:tc>
                  <a:txBody>
                    <a:bodyPr/>
                    <a:lstStyle/>
                    <a:p>
                      <a:pPr marL="92075" lvl="0" indent="0" algn="l" fontAlgn="ctr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Commercio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5824">
                <a:tc>
                  <a:txBody>
                    <a:bodyPr/>
                    <a:lstStyle/>
                    <a:p>
                      <a:pPr marL="92075" lvl="0" indent="0" algn="l" fontAlgn="ctr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Trasporti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5824">
                <a:tc>
                  <a:txBody>
                    <a:bodyPr/>
                    <a:lstStyle/>
                    <a:p>
                      <a:pPr marL="92075" lvl="0" indent="0" algn="l" fontAlgn="ctr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Credito</a:t>
                      </a:r>
                      <a:r>
                        <a:rPr lang="it-IT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 </a:t>
                      </a:r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assicurazioni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824">
                <a:tc>
                  <a:txBody>
                    <a:bodyPr/>
                    <a:lstStyle/>
                    <a:p>
                      <a:pPr marL="92075" lvl="0" indent="0" algn="l" fontAlgn="ctr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Aziende di servizi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5824">
                <a:tc>
                  <a:txBody>
                    <a:bodyPr/>
                    <a:lstStyle/>
                    <a:p>
                      <a:pPr marL="92075" lvl="0" indent="0" algn="l" fontAlgn="ctr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Enti e istituzioni </a:t>
                      </a:r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private (es. servizi</a:t>
                      </a:r>
                      <a:r>
                        <a:rPr lang="it-IT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sanitari-assistenziali e formazione)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5824">
                <a:tc>
                  <a:txBody>
                    <a:bodyPr/>
                    <a:lstStyle/>
                    <a:p>
                      <a:pPr marL="92075" lvl="0" indent="0" algn="l" fontAlgn="ctr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Altri vari (anche multisettoriali)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5824">
                <a:tc>
                  <a:txBody>
                    <a:bodyPr/>
                    <a:lstStyle/>
                    <a:p>
                      <a:pPr lvl="1" algn="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TOTALE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64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F00E-9DC3-7240-8851-04147A744FC9}" type="slidenum">
              <a:rPr lang="it-IT" smtClean="0"/>
              <a:pPr/>
              <a:t>9</a:t>
            </a:fld>
            <a:endParaRPr lang="it-IT" dirty="0"/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2800" dirty="0" smtClean="0"/>
              <a:t>CCNL censiti da Inps</a:t>
            </a:r>
            <a:r>
              <a:rPr lang="it-IT" sz="2800" dirty="0"/>
              <a:t>.</a:t>
            </a:r>
            <a:r>
              <a:rPr lang="it-IT" sz="2800" dirty="0" smtClean="0"/>
              <a:t> Aziende e lavoratori</a:t>
            </a:r>
            <a:endParaRPr lang="it-IT" sz="2800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3747" y="6554470"/>
            <a:ext cx="6783273" cy="365125"/>
          </a:xfrm>
        </p:spPr>
        <p:txBody>
          <a:bodyPr/>
          <a:lstStyle/>
          <a:p>
            <a:r>
              <a:rPr lang="it-IT" dirty="0" smtClean="0"/>
              <a:t>Anagrafe unica dei contratti collettivi di lavoro. Strumento di politica previdenziale e di finanza pubblica</a:t>
            </a:r>
            <a:endParaRPr lang="it-IT" dirty="0"/>
          </a:p>
        </p:txBody>
      </p: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554470"/>
            <a:ext cx="1490085" cy="365125"/>
          </a:xfrm>
        </p:spPr>
        <p:txBody>
          <a:bodyPr/>
          <a:lstStyle/>
          <a:p>
            <a:r>
              <a:rPr lang="it-IT" dirty="0" smtClean="0"/>
              <a:t>29 novembre 2018</a:t>
            </a:r>
            <a:endParaRPr lang="it-IT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696395"/>
              </p:ext>
            </p:extLst>
          </p:nvPr>
        </p:nvGraphicFramePr>
        <p:xfrm>
          <a:off x="1720851" y="2110740"/>
          <a:ext cx="8750298" cy="2801620"/>
        </p:xfrm>
        <a:graphic>
          <a:graphicData uri="http://schemas.openxmlformats.org/drawingml/2006/table">
            <a:tbl>
              <a:tblPr/>
              <a:tblGrid>
                <a:gridCol w="28666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2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21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21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70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10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Aziende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Lavoratori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94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2940">
                <a:tc>
                  <a:txBody>
                    <a:bodyPr/>
                    <a:lstStyle/>
                    <a:p>
                      <a:pPr algn="l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CCNL </a:t>
                      </a:r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censiti da Inps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1.529.626</a:t>
                      </a:r>
                    </a:p>
                  </a:txBody>
                  <a:tcPr marL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99,04%</a:t>
                      </a:r>
                    </a:p>
                  </a:txBody>
                  <a:tcPr marL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12.963.589</a:t>
                      </a:r>
                    </a:p>
                  </a:txBody>
                  <a:tcPr marL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97,68%</a:t>
                      </a:r>
                    </a:p>
                  </a:txBody>
                  <a:tcPr marL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940">
                <a:tc>
                  <a:txBody>
                    <a:bodyPr/>
                    <a:lstStyle/>
                    <a:p>
                      <a:pPr algn="l" fontAlgn="ctr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CCNL </a:t>
                      </a:r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 censiti da Inps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14.894</a:t>
                      </a:r>
                    </a:p>
                  </a:txBody>
                  <a:tcPr marL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0,96%</a:t>
                      </a:r>
                    </a:p>
                  </a:txBody>
                  <a:tcPr marL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307.476</a:t>
                      </a:r>
                    </a:p>
                  </a:txBody>
                  <a:tcPr marL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2,32%</a:t>
                      </a:r>
                    </a:p>
                  </a:txBody>
                  <a:tcPr marL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TOTALI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1.544.520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1" i="1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2000" b="1" i="1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13.271.065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076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zione standard">
  <a:themeElements>
    <a:clrScheme name="inps 1">
      <a:dk1>
        <a:srgbClr val="000000"/>
      </a:dk1>
      <a:lt1>
        <a:srgbClr val="FFFFFF"/>
      </a:lt1>
      <a:dk2>
        <a:srgbClr val="6D6D6D"/>
      </a:dk2>
      <a:lt2>
        <a:srgbClr val="E7E6E6"/>
      </a:lt2>
      <a:accent1>
        <a:srgbClr val="007DB3"/>
      </a:accent1>
      <a:accent2>
        <a:srgbClr val="41AAD7"/>
      </a:accent2>
      <a:accent3>
        <a:srgbClr val="E5CE23"/>
      </a:accent3>
      <a:accent4>
        <a:srgbClr val="65DDE0"/>
      </a:accent4>
      <a:accent5>
        <a:srgbClr val="FF6D26"/>
      </a:accent5>
      <a:accent6>
        <a:srgbClr val="9E0051"/>
      </a:accent6>
      <a:hlink>
        <a:srgbClr val="0090C0"/>
      </a:hlink>
      <a:folHlink>
        <a:srgbClr val="595959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 standard.potx" id="{80DC5DC9-088E-44E2-ADC4-A5A3090FC596}" vid="{EB44DEA0-35E3-4153-946C-94B964E56632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standard</Template>
  <TotalTime>2943</TotalTime>
  <Words>1528</Words>
  <Application>Microsoft Office PowerPoint</Application>
  <PresentationFormat>Widescreen</PresentationFormat>
  <Paragraphs>356</Paragraphs>
  <Slides>15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Mangal</vt:lpstr>
      <vt:lpstr>Verdana</vt:lpstr>
      <vt:lpstr>Wingdings</vt:lpstr>
      <vt:lpstr>Presentazione standard</vt:lpstr>
      <vt:lpstr>Anagrafe unica dei contratti collettivi di lavoro.  Strumento di politica previdenziale e di finanza pubblica   Ferdinando Montaldi</vt:lpstr>
      <vt:lpstr>Anagrafe unica dei contratti collettivi di lavoro</vt:lpstr>
      <vt:lpstr>La retribuzione previdenziale minima</vt:lpstr>
      <vt:lpstr>I benefici normativi e contributivi</vt:lpstr>
      <vt:lpstr>Il contratto “leader”: criteri di misurazione</vt:lpstr>
      <vt:lpstr>Il numero dei lavoratori cui si applica il contratto collettivo</vt:lpstr>
      <vt:lpstr>I CCNL censiti da INPS</vt:lpstr>
      <vt:lpstr>CCNL censiti da Inps. I settori produttivi</vt:lpstr>
      <vt:lpstr>CCNL censiti da Inps. Aziende e lavoratori</vt:lpstr>
      <vt:lpstr>Focus Metalmeccanico</vt:lpstr>
      <vt:lpstr>Focus Terziario, Distribuzione e Servizi</vt:lpstr>
      <vt:lpstr>La retribuzione previdenziale nell’industria meccanica (operai)</vt:lpstr>
      <vt:lpstr>La retribuzione previdenziale nell’industria meccanica (impiegati)</vt:lpstr>
      <vt:lpstr>Retribuzione minima previdenziale e benefici contributivi. Scenari</vt:lpstr>
      <vt:lpstr>Retribuzione minima previdenziale e benefici contributivi. Scenari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sic facet</dc:title>
  <dc:creator>cdelledonne</dc:creator>
  <cp:lastModifiedBy>Biagiotti Marco</cp:lastModifiedBy>
  <cp:revision>374</cp:revision>
  <cp:lastPrinted>2018-11-29T05:36:32Z</cp:lastPrinted>
  <dcterms:created xsi:type="dcterms:W3CDTF">2018-11-21T11:07:23Z</dcterms:created>
  <dcterms:modified xsi:type="dcterms:W3CDTF">2018-11-29T11:22:44Z</dcterms:modified>
</cp:coreProperties>
</file>