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691" r:id="rId2"/>
    <p:sldId id="673" r:id="rId3"/>
    <p:sldId id="671" r:id="rId4"/>
    <p:sldId id="674" r:id="rId5"/>
    <p:sldId id="675" r:id="rId6"/>
    <p:sldId id="676" r:id="rId7"/>
    <p:sldId id="677" r:id="rId8"/>
    <p:sldId id="678" r:id="rId9"/>
    <p:sldId id="680" r:id="rId10"/>
    <p:sldId id="690" r:id="rId11"/>
    <p:sldId id="659" r:id="rId12"/>
    <p:sldId id="657" r:id="rId13"/>
    <p:sldId id="669" r:id="rId14"/>
    <p:sldId id="666" r:id="rId15"/>
    <p:sldId id="667" r:id="rId16"/>
    <p:sldId id="638" r:id="rId17"/>
    <p:sldId id="639" r:id="rId18"/>
    <p:sldId id="640" r:id="rId19"/>
    <p:sldId id="686" r:id="rId20"/>
    <p:sldId id="687" r:id="rId21"/>
    <p:sldId id="662" r:id="rId22"/>
    <p:sldId id="689" r:id="rId23"/>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027BA9-7A79-410C-935A-D88AB2F33BD1}">
          <p14:sldIdLst>
            <p14:sldId id="691"/>
            <p14:sldId id="673"/>
            <p14:sldId id="671"/>
            <p14:sldId id="674"/>
            <p14:sldId id="675"/>
            <p14:sldId id="676"/>
            <p14:sldId id="677"/>
            <p14:sldId id="678"/>
            <p14:sldId id="680"/>
            <p14:sldId id="690"/>
            <p14:sldId id="659"/>
            <p14:sldId id="657"/>
            <p14:sldId id="669"/>
            <p14:sldId id="666"/>
            <p14:sldId id="667"/>
            <p14:sldId id="638"/>
            <p14:sldId id="639"/>
            <p14:sldId id="640"/>
            <p14:sldId id="686"/>
            <p14:sldId id="687"/>
            <p14:sldId id="662"/>
            <p14:sldId id="689"/>
          </p14:sldIdLst>
        </p14:section>
      </p14:sectionLst>
    </p:ext>
    <p:ext uri="{EFAFB233-063F-42B5-8137-9DF3F51BA10A}">
      <p15:sldGuideLst xmlns:p15="http://schemas.microsoft.com/office/powerpoint/2012/main" xmlns="">
        <p15:guide id="29" pos="393" userDrawn="1">
          <p15:clr>
            <a:srgbClr val="A4A3A4"/>
          </p15:clr>
        </p15:guide>
        <p15:guide id="35" orient="horz" pos="1162" userDrawn="1">
          <p15:clr>
            <a:srgbClr val="A4A3A4"/>
          </p15:clr>
        </p15:guide>
        <p15:guide id="45" pos="7287" userDrawn="1">
          <p15:clr>
            <a:srgbClr val="A4A3A4"/>
          </p15:clr>
        </p15:guide>
        <p15:guide id="52" orient="horz" pos="61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a Pera" initials="LP" lastIdx="6" clrIdx="0">
    <p:extLst>
      <p:ext uri="{19B8F6BF-5375-455C-9EA6-DF929625EA0E}">
        <p15:presenceInfo xmlns:p15="http://schemas.microsoft.com/office/powerpoint/2012/main" xmlns="" userId="S-1-5-21-8915387-119489993-1287535205-78466" providerId="AD"/>
      </p:ext>
    </p:extLst>
  </p:cmAuthor>
  <p:cmAuthor id="2" name="Test Name" initials="TN" lastIdx="2" clrIdx="1">
    <p:extLst>
      <p:ext uri="{19B8F6BF-5375-455C-9EA6-DF929625EA0E}">
        <p15:presenceInfo xmlns:p15="http://schemas.microsoft.com/office/powerpoint/2012/main" xmlns="" userId="Test 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F"/>
    <a:srgbClr val="002060"/>
    <a:srgbClr val="019CD8"/>
    <a:srgbClr val="E9A922"/>
    <a:srgbClr val="5B9BD5"/>
    <a:srgbClr val="424A60"/>
    <a:srgbClr val="BFC1C9"/>
    <a:srgbClr val="CCAB34"/>
    <a:srgbClr val="45A198"/>
    <a:srgbClr val="4BA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405" autoAdjust="0"/>
  </p:normalViewPr>
  <p:slideViewPr>
    <p:cSldViewPr showGuides="1">
      <p:cViewPr varScale="1">
        <p:scale>
          <a:sx n="74" d="100"/>
          <a:sy n="74" d="100"/>
        </p:scale>
        <p:origin x="-456" y="-90"/>
      </p:cViewPr>
      <p:guideLst>
        <p:guide orient="horz" pos="1162"/>
        <p:guide orient="horz" pos="618"/>
        <p:guide pos="393"/>
        <p:guide pos="728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howGuides="1">
      <p:cViewPr varScale="1">
        <p:scale>
          <a:sx n="60" d="100"/>
          <a:sy n="60" d="100"/>
        </p:scale>
        <p:origin x="237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CD3A5-23CF-4EEF-952C-BA99B70E973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A08134B7-0BF2-4578-9147-1AEB0271D591}">
      <dgm:prSet phldrT="[Text]"/>
      <dgm:spPr>
        <a:xfrm>
          <a:off x="3102588" y="1658170"/>
          <a:ext cx="1207205" cy="1042191"/>
        </a:xfrm>
        <a:prstGeom prst="hexagon">
          <a:avLst/>
        </a:prstGeom>
        <a:solidFill>
          <a:srgbClr val="FFE600"/>
        </a:solidFill>
        <a:ln w="25400" cap="flat" cmpd="sng" algn="ctr">
          <a:noFill/>
          <a:prstDash val="solid"/>
        </a:ln>
        <a:effectLst/>
      </dgm:spPr>
      <dgm:t>
        <a:bodyPr bIns="396000"/>
        <a:lstStyle/>
        <a:p>
          <a:r>
            <a:rPr lang="en-US" b="1" dirty="0">
              <a:solidFill>
                <a:srgbClr val="000000"/>
              </a:solidFill>
              <a:latin typeface="EYInterstate Light"/>
              <a:ea typeface="+mn-ea"/>
              <a:cs typeface="+mn-cs"/>
            </a:rPr>
            <a:t>Vantaggi Blockchain</a:t>
          </a:r>
        </a:p>
      </dgm:t>
    </dgm:pt>
    <dgm:pt modelId="{2D967D85-C358-4172-BE0E-F18AAF5E665D}" type="parTrans" cxnId="{18EDDA4A-B7F9-42AF-BD73-16F874DED276}">
      <dgm:prSet/>
      <dgm:spPr/>
      <dgm:t>
        <a:bodyPr/>
        <a:lstStyle/>
        <a:p>
          <a:endParaRPr lang="en-US"/>
        </a:p>
      </dgm:t>
    </dgm:pt>
    <dgm:pt modelId="{69F21438-A9C4-4137-BC81-AAC1F05FB39E}" type="sibTrans" cxnId="{18EDDA4A-B7F9-42AF-BD73-16F874DED276}">
      <dgm:prSet/>
      <dgm:spPr/>
      <dgm:t>
        <a:bodyPr/>
        <a:lstStyle/>
        <a:p>
          <a:endParaRPr lang="en-US"/>
        </a:p>
      </dgm:t>
    </dgm:pt>
    <dgm:pt modelId="{7E0622A2-3DC8-4359-B1C9-6BC2CA80AC55}">
      <dgm:prSet phldrT="[Text]"/>
      <dgm:spPr>
        <a:xfrm>
          <a:off x="3355450" y="146618"/>
          <a:ext cx="701482" cy="701482"/>
        </a:xfrm>
        <a:prstGeom prst="ellipse">
          <a:avLst/>
        </a:prstGeom>
        <a:noFill/>
        <a:ln w="25400" cap="flat" cmpd="sng" algn="ctr">
          <a:solidFill>
            <a:srgbClr val="FFE600"/>
          </a:solidFill>
          <a:prstDash val="solid"/>
        </a:ln>
        <a:effectLst/>
      </dgm:spPr>
      <dgm:t>
        <a:bodyPr/>
        <a:lstStyle/>
        <a:p>
          <a:endParaRPr lang="en-US" dirty="0">
            <a:solidFill>
              <a:srgbClr val="646464"/>
            </a:solidFill>
            <a:latin typeface="EYInterstate Light"/>
            <a:ea typeface="+mn-ea"/>
            <a:cs typeface="+mn-cs"/>
          </a:endParaRPr>
        </a:p>
      </dgm:t>
    </dgm:pt>
    <dgm:pt modelId="{DF43B8D8-A51F-4BE8-BD98-DD779C9E4A20}" type="parTrans" cxnId="{ED602A84-209B-4A13-8BCF-8B1C9D1691FA}">
      <dgm:prSet/>
      <dgm:spPr>
        <a:xfrm rot="16200000">
          <a:off x="3301156" y="1241116"/>
          <a:ext cx="810069" cy="24038"/>
        </a:xfrm>
        <a:custGeom>
          <a:avLst/>
          <a:gdLst/>
          <a:ahLst/>
          <a:cxnLst/>
          <a:rect l="0" t="0" r="0" b="0"/>
          <a:pathLst>
            <a:path>
              <a:moveTo>
                <a:pt x="0" y="12019"/>
              </a:moveTo>
              <a:lnTo>
                <a:pt x="810069"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65E7535F-A0C0-4028-BFC3-8BEAEECE1950}" type="sibTrans" cxnId="{ED602A84-209B-4A13-8BCF-8B1C9D1691FA}">
      <dgm:prSet/>
      <dgm:spPr/>
      <dgm:t>
        <a:bodyPr/>
        <a:lstStyle/>
        <a:p>
          <a:endParaRPr lang="en-US"/>
        </a:p>
      </dgm:t>
    </dgm:pt>
    <dgm:pt modelId="{2C5D859D-F091-4CB8-8CC3-4E452321BC38}">
      <dgm:prSet phldrT="[Text]"/>
      <dgm:spPr>
        <a:xfrm>
          <a:off x="4544737" y="639237"/>
          <a:ext cx="701482" cy="701482"/>
        </a:xfrm>
        <a:prstGeom prst="ellipse">
          <a:avLst/>
        </a:prstGeom>
        <a:noFill/>
        <a:ln w="25400" cap="flat" cmpd="sng" algn="ctr">
          <a:solidFill>
            <a:srgbClr val="FFE600"/>
          </a:solidFill>
          <a:prstDash val="solid"/>
        </a:ln>
        <a:effectLst/>
      </dgm:spPr>
      <dgm:t>
        <a:bodyPr/>
        <a:lstStyle/>
        <a:p>
          <a:r>
            <a:rPr lang="en-US" dirty="0">
              <a:solidFill>
                <a:srgbClr val="646464"/>
              </a:solidFill>
              <a:latin typeface="EYInterstate Light"/>
              <a:ea typeface="+mn-ea"/>
              <a:cs typeface="+mn-cs"/>
            </a:rPr>
            <a:t> </a:t>
          </a:r>
        </a:p>
      </dgm:t>
    </dgm:pt>
    <dgm:pt modelId="{D8725EE0-F22D-4EF5-BBA9-332CBB278BF1}" type="parTrans" cxnId="{62DFF980-662A-4F5D-A519-EDD712822288}">
      <dgm:prSet/>
      <dgm:spPr>
        <a:xfrm rot="18900000">
          <a:off x="3987379" y="1499388"/>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93FA8AB2-E4C3-47DD-8E60-656BDADD23EF}" type="sibTrans" cxnId="{62DFF980-662A-4F5D-A519-EDD712822288}">
      <dgm:prSet/>
      <dgm:spPr/>
      <dgm:t>
        <a:bodyPr/>
        <a:lstStyle/>
        <a:p>
          <a:endParaRPr lang="en-US"/>
        </a:p>
      </dgm:t>
    </dgm:pt>
    <dgm:pt modelId="{AA187A57-2404-44A8-8D21-7E7ED61D2BBB}">
      <dgm:prSet phldrT="[Text]"/>
      <dgm:spPr>
        <a:xfrm>
          <a:off x="4544737" y="3017812"/>
          <a:ext cx="701482" cy="701482"/>
        </a:xfrm>
        <a:prstGeom prst="ellipse">
          <a:avLst/>
        </a:prstGeom>
        <a:noFill/>
        <a:ln w="25400" cap="flat" cmpd="sng" algn="ctr">
          <a:solidFill>
            <a:srgbClr val="FFE600"/>
          </a:solidFill>
          <a:prstDash val="solid"/>
        </a:ln>
        <a:effectLst/>
      </dgm:spPr>
      <dgm:t>
        <a:bodyPr/>
        <a:lstStyle/>
        <a:p>
          <a:r>
            <a:rPr lang="en-US" dirty="0">
              <a:solidFill>
                <a:srgbClr val="646464"/>
              </a:solidFill>
              <a:latin typeface="EYInterstate Light"/>
              <a:ea typeface="+mn-ea"/>
              <a:cs typeface="+mn-cs"/>
            </a:rPr>
            <a:t> </a:t>
          </a:r>
        </a:p>
      </dgm:t>
    </dgm:pt>
    <dgm:pt modelId="{30EF9910-4110-4C21-B294-D9BCA45359E4}" type="parTrans" cxnId="{00014585-BD05-4457-A733-5009E7A34E09}">
      <dgm:prSet/>
      <dgm:spPr>
        <a:xfrm rot="2700000">
          <a:off x="3987379" y="2835105"/>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53D15227-DA85-42FA-B9FD-A0672DAD7E26}" type="sibTrans" cxnId="{00014585-BD05-4457-A733-5009E7A34E09}">
      <dgm:prSet/>
      <dgm:spPr/>
      <dgm:t>
        <a:bodyPr/>
        <a:lstStyle/>
        <a:p>
          <a:endParaRPr lang="en-US"/>
        </a:p>
      </dgm:t>
    </dgm:pt>
    <dgm:pt modelId="{98755471-0354-495D-9167-A82C0834E36B}">
      <dgm:prSet/>
      <dgm:spPr>
        <a:xfrm>
          <a:off x="3355450" y="3510431"/>
          <a:ext cx="701482" cy="701482"/>
        </a:xfrm>
        <a:prstGeom prst="ellipse">
          <a:avLst/>
        </a:prstGeom>
        <a:noFill/>
        <a:ln w="25400" cap="flat" cmpd="sng" algn="ctr">
          <a:solidFill>
            <a:srgbClr val="FFE600"/>
          </a:solidFill>
          <a:prstDash val="solid"/>
        </a:ln>
        <a:effectLst/>
      </dgm:spPr>
      <dgm:t>
        <a:bodyPr/>
        <a:lstStyle/>
        <a:p>
          <a:endParaRPr lang="en-US" dirty="0">
            <a:solidFill>
              <a:srgbClr val="646464"/>
            </a:solidFill>
            <a:latin typeface="EYInterstate Light"/>
            <a:ea typeface="+mn-ea"/>
            <a:cs typeface="+mn-cs"/>
          </a:endParaRPr>
        </a:p>
      </dgm:t>
    </dgm:pt>
    <dgm:pt modelId="{34BC8B5D-D2C1-498D-907D-A90FB279E15E}" type="parTrans" cxnId="{91DC3CBF-61A4-4051-A1E2-CE6BBE65BA7B}">
      <dgm:prSet/>
      <dgm:spPr>
        <a:xfrm rot="5400000">
          <a:off x="3301156" y="3093377"/>
          <a:ext cx="810069" cy="24038"/>
        </a:xfrm>
        <a:custGeom>
          <a:avLst/>
          <a:gdLst/>
          <a:ahLst/>
          <a:cxnLst/>
          <a:rect l="0" t="0" r="0" b="0"/>
          <a:pathLst>
            <a:path>
              <a:moveTo>
                <a:pt x="0" y="12019"/>
              </a:moveTo>
              <a:lnTo>
                <a:pt x="810069"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FD729C84-2BB7-4F22-A364-9145ED693206}" type="sibTrans" cxnId="{91DC3CBF-61A4-4051-A1E2-CE6BBE65BA7B}">
      <dgm:prSet/>
      <dgm:spPr/>
      <dgm:t>
        <a:bodyPr/>
        <a:lstStyle/>
        <a:p>
          <a:endParaRPr lang="en-US"/>
        </a:p>
      </dgm:t>
    </dgm:pt>
    <dgm:pt modelId="{68943B01-209E-455E-9C1E-24335732DA4D}">
      <dgm:prSet/>
      <dgm:spPr>
        <a:xfrm>
          <a:off x="2166162" y="3017812"/>
          <a:ext cx="701482" cy="701482"/>
        </a:xfrm>
        <a:prstGeom prst="ellipse">
          <a:avLst/>
        </a:prstGeom>
        <a:noFill/>
        <a:ln w="25400" cap="flat" cmpd="sng" algn="ctr">
          <a:solidFill>
            <a:srgbClr val="FFE600"/>
          </a:solidFill>
          <a:prstDash val="solid"/>
        </a:ln>
        <a:effectLst/>
      </dgm:spPr>
      <dgm:t>
        <a:bodyPr/>
        <a:lstStyle/>
        <a:p>
          <a:endParaRPr lang="en-US" dirty="0">
            <a:solidFill>
              <a:srgbClr val="646464"/>
            </a:solidFill>
            <a:latin typeface="EYInterstate Light"/>
            <a:ea typeface="+mn-ea"/>
            <a:cs typeface="+mn-cs"/>
          </a:endParaRPr>
        </a:p>
      </dgm:t>
    </dgm:pt>
    <dgm:pt modelId="{88BDDA8C-A22F-4E60-8276-93C1ECD27BAB}" type="parTrans" cxnId="{0AE293F9-B1E3-4EAE-8BAD-E1579B7F0A1A}">
      <dgm:prSet/>
      <dgm:spPr>
        <a:xfrm rot="8100000">
          <a:off x="2651662" y="2835105"/>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B868B84E-073B-47D5-A4D1-72E973E9715D}" type="sibTrans" cxnId="{0AE293F9-B1E3-4EAE-8BAD-E1579B7F0A1A}">
      <dgm:prSet/>
      <dgm:spPr/>
      <dgm:t>
        <a:bodyPr/>
        <a:lstStyle/>
        <a:p>
          <a:endParaRPr lang="en-US"/>
        </a:p>
      </dgm:t>
    </dgm:pt>
    <dgm:pt modelId="{571EE1BC-5BE7-42D7-B8A1-77450F82EB76}">
      <dgm:prSet/>
      <dgm:spPr>
        <a:xfrm>
          <a:off x="1673543" y="1828524"/>
          <a:ext cx="701482" cy="701482"/>
        </a:xfrm>
        <a:prstGeom prst="ellipse">
          <a:avLst/>
        </a:prstGeom>
        <a:noFill/>
        <a:ln w="25400" cap="flat" cmpd="sng" algn="ctr">
          <a:solidFill>
            <a:srgbClr val="FFE600"/>
          </a:solidFill>
          <a:prstDash val="solid"/>
        </a:ln>
        <a:effectLst/>
      </dgm:spPr>
      <dgm:t>
        <a:bodyPr/>
        <a:lstStyle/>
        <a:p>
          <a:endParaRPr lang="en-US" dirty="0">
            <a:solidFill>
              <a:srgbClr val="646464"/>
            </a:solidFill>
            <a:latin typeface="EYInterstate Light"/>
            <a:ea typeface="+mn-ea"/>
            <a:cs typeface="+mn-cs"/>
          </a:endParaRPr>
        </a:p>
      </dgm:t>
    </dgm:pt>
    <dgm:pt modelId="{E31281B2-5857-4755-A5F2-72E93590C249}" type="parTrans" cxnId="{0D876CC4-7C53-42B4-A9CB-AB2D8E81A75C}">
      <dgm:prSet/>
      <dgm:spPr>
        <a:xfrm rot="10800000">
          <a:off x="2375026" y="2167246"/>
          <a:ext cx="727562" cy="24038"/>
        </a:xfrm>
        <a:custGeom>
          <a:avLst/>
          <a:gdLst/>
          <a:ahLst/>
          <a:cxnLst/>
          <a:rect l="0" t="0" r="0" b="0"/>
          <a:pathLst>
            <a:path>
              <a:moveTo>
                <a:pt x="0" y="12019"/>
              </a:moveTo>
              <a:lnTo>
                <a:pt x="727562"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D51CCE88-E718-4A7F-87ED-AD43D4EF82C0}" type="sibTrans" cxnId="{0D876CC4-7C53-42B4-A9CB-AB2D8E81A75C}">
      <dgm:prSet/>
      <dgm:spPr/>
      <dgm:t>
        <a:bodyPr/>
        <a:lstStyle/>
        <a:p>
          <a:endParaRPr lang="en-US"/>
        </a:p>
      </dgm:t>
    </dgm:pt>
    <dgm:pt modelId="{94201605-60D2-48C7-8723-0C25BA2A044B}">
      <dgm:prSet/>
      <dgm:spPr>
        <a:xfrm>
          <a:off x="2166162" y="639237"/>
          <a:ext cx="701482" cy="701482"/>
        </a:xfrm>
        <a:prstGeom prst="ellipse">
          <a:avLst/>
        </a:prstGeom>
        <a:noFill/>
        <a:ln w="25400" cap="flat" cmpd="sng" algn="ctr">
          <a:solidFill>
            <a:srgbClr val="FFE600"/>
          </a:solidFill>
          <a:prstDash val="solid"/>
        </a:ln>
        <a:effectLst/>
      </dgm:spPr>
      <dgm:t>
        <a:bodyPr/>
        <a:lstStyle/>
        <a:p>
          <a:endParaRPr lang="en-US" dirty="0">
            <a:solidFill>
              <a:srgbClr val="646464"/>
            </a:solidFill>
            <a:latin typeface="EYInterstate Light"/>
            <a:ea typeface="+mn-ea"/>
            <a:cs typeface="+mn-cs"/>
          </a:endParaRPr>
        </a:p>
      </dgm:t>
    </dgm:pt>
    <dgm:pt modelId="{08DF53CA-5DD8-4D7E-8115-E0754169DF87}" type="parTrans" cxnId="{FF85FBE2-61AF-43D7-B61E-31844F42850B}">
      <dgm:prSet/>
      <dgm:spPr>
        <a:xfrm rot="13500000">
          <a:off x="2651662" y="1499388"/>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5D8EF138-3503-4263-BA05-F41DD9156504}" type="sibTrans" cxnId="{FF85FBE2-61AF-43D7-B61E-31844F42850B}">
      <dgm:prSet/>
      <dgm:spPr/>
      <dgm:t>
        <a:bodyPr/>
        <a:lstStyle/>
        <a:p>
          <a:endParaRPr lang="en-US"/>
        </a:p>
      </dgm:t>
    </dgm:pt>
    <dgm:pt modelId="{9F5A1BAC-FCA5-45F4-9850-49ACE9C12B61}">
      <dgm:prSet phldrT="[Text]"/>
      <dgm:spPr>
        <a:xfrm>
          <a:off x="5037356" y="1828524"/>
          <a:ext cx="701482" cy="701482"/>
        </a:xfrm>
        <a:prstGeom prst="ellipse">
          <a:avLst/>
        </a:prstGeom>
        <a:noFill/>
        <a:ln w="25400" cap="flat" cmpd="sng" algn="ctr">
          <a:solidFill>
            <a:srgbClr val="FFE600"/>
          </a:solidFill>
          <a:prstDash val="solid"/>
        </a:ln>
        <a:effectLst/>
      </dgm:spPr>
      <dgm:t>
        <a:bodyPr/>
        <a:lstStyle/>
        <a:p>
          <a:r>
            <a:rPr lang="en-US" dirty="0">
              <a:solidFill>
                <a:srgbClr val="646464"/>
              </a:solidFill>
              <a:latin typeface="EYInterstate Light"/>
              <a:ea typeface="+mn-ea"/>
              <a:cs typeface="+mn-cs"/>
            </a:rPr>
            <a:t> </a:t>
          </a:r>
        </a:p>
      </dgm:t>
    </dgm:pt>
    <dgm:pt modelId="{53B835F4-8292-479D-806E-EE8A2DE3F45E}" type="sibTrans" cxnId="{938718DA-101D-49C9-ACA6-86F25E304AF4}">
      <dgm:prSet/>
      <dgm:spPr/>
      <dgm:t>
        <a:bodyPr/>
        <a:lstStyle/>
        <a:p>
          <a:endParaRPr lang="en-US"/>
        </a:p>
      </dgm:t>
    </dgm:pt>
    <dgm:pt modelId="{7EEBD52B-94AF-49B3-A2D2-CB0B12D08A28}" type="parTrans" cxnId="{938718DA-101D-49C9-ACA6-86F25E304AF4}">
      <dgm:prSet/>
      <dgm:spPr>
        <a:xfrm>
          <a:off x="4309794" y="2167246"/>
          <a:ext cx="727562" cy="24038"/>
        </a:xfrm>
        <a:custGeom>
          <a:avLst/>
          <a:gdLst/>
          <a:ahLst/>
          <a:cxnLst/>
          <a:rect l="0" t="0" r="0" b="0"/>
          <a:pathLst>
            <a:path>
              <a:moveTo>
                <a:pt x="0" y="12019"/>
              </a:moveTo>
              <a:lnTo>
                <a:pt x="727562" y="12019"/>
              </a:lnTo>
            </a:path>
          </a:pathLst>
        </a:custGeom>
        <a:noFill/>
        <a:ln w="25400" cap="flat" cmpd="sng" algn="ctr">
          <a:solidFill>
            <a:srgbClr val="808080">
              <a:shade val="6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EYInterstate Light"/>
            <a:ea typeface="+mn-ea"/>
            <a:cs typeface="+mn-cs"/>
          </a:endParaRPr>
        </a:p>
      </dgm:t>
    </dgm:pt>
    <dgm:pt modelId="{DE63D907-0FAE-4FFF-9514-EB83BAD37C12}" type="pres">
      <dgm:prSet presAssocID="{705CD3A5-23CF-4EEF-952C-BA99B70E973E}" presName="cycle" presStyleCnt="0">
        <dgm:presLayoutVars>
          <dgm:chMax val="1"/>
          <dgm:dir/>
          <dgm:animLvl val="ctr"/>
          <dgm:resizeHandles val="exact"/>
        </dgm:presLayoutVars>
      </dgm:prSet>
      <dgm:spPr/>
      <dgm:t>
        <a:bodyPr/>
        <a:lstStyle/>
        <a:p>
          <a:endParaRPr lang="it-IT"/>
        </a:p>
      </dgm:t>
    </dgm:pt>
    <dgm:pt modelId="{849098C2-1D1E-4AE9-BEEE-E557017A58E2}" type="pres">
      <dgm:prSet presAssocID="{A08134B7-0BF2-4578-9147-1AEB0271D591}" presName="centerShape" presStyleLbl="node0" presStyleIdx="0" presStyleCnt="1" custScaleX="121954" custScaleY="105284"/>
      <dgm:spPr>
        <a:prstGeom prst="hexagon">
          <a:avLst/>
        </a:prstGeom>
      </dgm:spPr>
      <dgm:t>
        <a:bodyPr/>
        <a:lstStyle/>
        <a:p>
          <a:endParaRPr lang="it-IT"/>
        </a:p>
      </dgm:t>
    </dgm:pt>
    <dgm:pt modelId="{04076834-97F1-4CBC-BDD0-DF9774CBEB1E}" type="pres">
      <dgm:prSet presAssocID="{DF43B8D8-A51F-4BE8-BD98-DD779C9E4A20}" presName="Name9" presStyleLbl="parChTrans1D2" presStyleIdx="0" presStyleCnt="8"/>
      <dgm:spPr/>
      <dgm:t>
        <a:bodyPr/>
        <a:lstStyle/>
        <a:p>
          <a:endParaRPr lang="it-IT"/>
        </a:p>
      </dgm:t>
    </dgm:pt>
    <dgm:pt modelId="{A412EBB2-0930-49AB-9FB9-2F7F56C158DB}" type="pres">
      <dgm:prSet presAssocID="{DF43B8D8-A51F-4BE8-BD98-DD779C9E4A20}" presName="connTx" presStyleLbl="parChTrans1D2" presStyleIdx="0" presStyleCnt="8"/>
      <dgm:spPr/>
      <dgm:t>
        <a:bodyPr/>
        <a:lstStyle/>
        <a:p>
          <a:endParaRPr lang="it-IT"/>
        </a:p>
      </dgm:t>
    </dgm:pt>
    <dgm:pt modelId="{6F0B3930-BD42-4C15-A51B-E59C6841AF3B}" type="pres">
      <dgm:prSet presAssocID="{7E0622A2-3DC8-4359-B1C9-6BC2CA80AC55}" presName="node" presStyleLbl="node1" presStyleIdx="0" presStyleCnt="8" custScaleX="70865" custScaleY="70865">
        <dgm:presLayoutVars>
          <dgm:bulletEnabled val="1"/>
        </dgm:presLayoutVars>
      </dgm:prSet>
      <dgm:spPr/>
      <dgm:t>
        <a:bodyPr/>
        <a:lstStyle/>
        <a:p>
          <a:endParaRPr lang="it-IT"/>
        </a:p>
      </dgm:t>
    </dgm:pt>
    <dgm:pt modelId="{58ED7C34-63BE-482D-A624-02BAA68E9E0B}" type="pres">
      <dgm:prSet presAssocID="{D8725EE0-F22D-4EF5-BBA9-332CBB278BF1}" presName="Name9" presStyleLbl="parChTrans1D2" presStyleIdx="1" presStyleCnt="8"/>
      <dgm:spPr/>
      <dgm:t>
        <a:bodyPr/>
        <a:lstStyle/>
        <a:p>
          <a:endParaRPr lang="it-IT"/>
        </a:p>
      </dgm:t>
    </dgm:pt>
    <dgm:pt modelId="{5D674739-8B18-424A-9454-BBBA183496B7}" type="pres">
      <dgm:prSet presAssocID="{D8725EE0-F22D-4EF5-BBA9-332CBB278BF1}" presName="connTx" presStyleLbl="parChTrans1D2" presStyleIdx="1" presStyleCnt="8"/>
      <dgm:spPr/>
      <dgm:t>
        <a:bodyPr/>
        <a:lstStyle/>
        <a:p>
          <a:endParaRPr lang="it-IT"/>
        </a:p>
      </dgm:t>
    </dgm:pt>
    <dgm:pt modelId="{09CABC68-1999-41D0-A55F-368A0764084D}" type="pres">
      <dgm:prSet presAssocID="{2C5D859D-F091-4CB8-8CC3-4E452321BC38}" presName="node" presStyleLbl="node1" presStyleIdx="1" presStyleCnt="8" custScaleX="70865" custScaleY="70865">
        <dgm:presLayoutVars>
          <dgm:bulletEnabled val="1"/>
        </dgm:presLayoutVars>
      </dgm:prSet>
      <dgm:spPr/>
      <dgm:t>
        <a:bodyPr/>
        <a:lstStyle/>
        <a:p>
          <a:endParaRPr lang="it-IT"/>
        </a:p>
      </dgm:t>
    </dgm:pt>
    <dgm:pt modelId="{C34AADEB-6E63-4BA6-AB4F-1710D829C914}" type="pres">
      <dgm:prSet presAssocID="{7EEBD52B-94AF-49B3-A2D2-CB0B12D08A28}" presName="Name9" presStyleLbl="parChTrans1D2" presStyleIdx="2" presStyleCnt="8"/>
      <dgm:spPr/>
      <dgm:t>
        <a:bodyPr/>
        <a:lstStyle/>
        <a:p>
          <a:endParaRPr lang="it-IT"/>
        </a:p>
      </dgm:t>
    </dgm:pt>
    <dgm:pt modelId="{15407161-422F-4B30-BE34-FDC198AC4310}" type="pres">
      <dgm:prSet presAssocID="{7EEBD52B-94AF-49B3-A2D2-CB0B12D08A28}" presName="connTx" presStyleLbl="parChTrans1D2" presStyleIdx="2" presStyleCnt="8"/>
      <dgm:spPr/>
      <dgm:t>
        <a:bodyPr/>
        <a:lstStyle/>
        <a:p>
          <a:endParaRPr lang="it-IT"/>
        </a:p>
      </dgm:t>
    </dgm:pt>
    <dgm:pt modelId="{5C612862-C20F-4758-B487-EA01929B82B1}" type="pres">
      <dgm:prSet presAssocID="{9F5A1BAC-FCA5-45F4-9850-49ACE9C12B61}" presName="node" presStyleLbl="node1" presStyleIdx="2" presStyleCnt="8" custScaleX="70865" custScaleY="70865">
        <dgm:presLayoutVars>
          <dgm:bulletEnabled val="1"/>
        </dgm:presLayoutVars>
      </dgm:prSet>
      <dgm:spPr/>
      <dgm:t>
        <a:bodyPr/>
        <a:lstStyle/>
        <a:p>
          <a:endParaRPr lang="it-IT"/>
        </a:p>
      </dgm:t>
    </dgm:pt>
    <dgm:pt modelId="{A4F9CCA2-918B-4B6B-B116-C588E72EB533}" type="pres">
      <dgm:prSet presAssocID="{30EF9910-4110-4C21-B294-D9BCA45359E4}" presName="Name9" presStyleLbl="parChTrans1D2" presStyleIdx="3" presStyleCnt="8"/>
      <dgm:spPr/>
      <dgm:t>
        <a:bodyPr/>
        <a:lstStyle/>
        <a:p>
          <a:endParaRPr lang="it-IT"/>
        </a:p>
      </dgm:t>
    </dgm:pt>
    <dgm:pt modelId="{DDBADA3F-39F4-44D0-A135-49F8AA360988}" type="pres">
      <dgm:prSet presAssocID="{30EF9910-4110-4C21-B294-D9BCA45359E4}" presName="connTx" presStyleLbl="parChTrans1D2" presStyleIdx="3" presStyleCnt="8"/>
      <dgm:spPr/>
      <dgm:t>
        <a:bodyPr/>
        <a:lstStyle/>
        <a:p>
          <a:endParaRPr lang="it-IT"/>
        </a:p>
      </dgm:t>
    </dgm:pt>
    <dgm:pt modelId="{5D38AF56-7B97-4280-8955-F97C6A4AD5DB}" type="pres">
      <dgm:prSet presAssocID="{AA187A57-2404-44A8-8D21-7E7ED61D2BBB}" presName="node" presStyleLbl="node1" presStyleIdx="3" presStyleCnt="8" custScaleX="70865" custScaleY="70865">
        <dgm:presLayoutVars>
          <dgm:bulletEnabled val="1"/>
        </dgm:presLayoutVars>
      </dgm:prSet>
      <dgm:spPr/>
      <dgm:t>
        <a:bodyPr/>
        <a:lstStyle/>
        <a:p>
          <a:endParaRPr lang="it-IT"/>
        </a:p>
      </dgm:t>
    </dgm:pt>
    <dgm:pt modelId="{477E859B-2825-444A-BAAC-EAF27009E4E5}" type="pres">
      <dgm:prSet presAssocID="{34BC8B5D-D2C1-498D-907D-A90FB279E15E}" presName="Name9" presStyleLbl="parChTrans1D2" presStyleIdx="4" presStyleCnt="8"/>
      <dgm:spPr/>
      <dgm:t>
        <a:bodyPr/>
        <a:lstStyle/>
        <a:p>
          <a:endParaRPr lang="it-IT"/>
        </a:p>
      </dgm:t>
    </dgm:pt>
    <dgm:pt modelId="{886267AD-565F-4EFD-9C00-80F257364650}" type="pres">
      <dgm:prSet presAssocID="{34BC8B5D-D2C1-498D-907D-A90FB279E15E}" presName="connTx" presStyleLbl="parChTrans1D2" presStyleIdx="4" presStyleCnt="8"/>
      <dgm:spPr/>
      <dgm:t>
        <a:bodyPr/>
        <a:lstStyle/>
        <a:p>
          <a:endParaRPr lang="it-IT"/>
        </a:p>
      </dgm:t>
    </dgm:pt>
    <dgm:pt modelId="{D7F1B47C-02B7-42F3-9494-AAB0AB697C3D}" type="pres">
      <dgm:prSet presAssocID="{98755471-0354-495D-9167-A82C0834E36B}" presName="node" presStyleLbl="node1" presStyleIdx="4" presStyleCnt="8" custScaleX="70865" custScaleY="70865">
        <dgm:presLayoutVars>
          <dgm:bulletEnabled val="1"/>
        </dgm:presLayoutVars>
      </dgm:prSet>
      <dgm:spPr/>
      <dgm:t>
        <a:bodyPr/>
        <a:lstStyle/>
        <a:p>
          <a:endParaRPr lang="it-IT"/>
        </a:p>
      </dgm:t>
    </dgm:pt>
    <dgm:pt modelId="{4C08703C-799F-4F57-AE9A-E5FE0945398E}" type="pres">
      <dgm:prSet presAssocID="{88BDDA8C-A22F-4E60-8276-93C1ECD27BAB}" presName="Name9" presStyleLbl="parChTrans1D2" presStyleIdx="5" presStyleCnt="8"/>
      <dgm:spPr/>
      <dgm:t>
        <a:bodyPr/>
        <a:lstStyle/>
        <a:p>
          <a:endParaRPr lang="it-IT"/>
        </a:p>
      </dgm:t>
    </dgm:pt>
    <dgm:pt modelId="{637C5FAC-4FF7-439C-A7F0-C46CED1790C6}" type="pres">
      <dgm:prSet presAssocID="{88BDDA8C-A22F-4E60-8276-93C1ECD27BAB}" presName="connTx" presStyleLbl="parChTrans1D2" presStyleIdx="5" presStyleCnt="8"/>
      <dgm:spPr/>
      <dgm:t>
        <a:bodyPr/>
        <a:lstStyle/>
        <a:p>
          <a:endParaRPr lang="it-IT"/>
        </a:p>
      </dgm:t>
    </dgm:pt>
    <dgm:pt modelId="{2948C47B-B13F-4A12-B2CF-7521C583EE1B}" type="pres">
      <dgm:prSet presAssocID="{68943B01-209E-455E-9C1E-24335732DA4D}" presName="node" presStyleLbl="node1" presStyleIdx="5" presStyleCnt="8" custScaleX="70865" custScaleY="70865">
        <dgm:presLayoutVars>
          <dgm:bulletEnabled val="1"/>
        </dgm:presLayoutVars>
      </dgm:prSet>
      <dgm:spPr/>
      <dgm:t>
        <a:bodyPr/>
        <a:lstStyle/>
        <a:p>
          <a:endParaRPr lang="it-IT"/>
        </a:p>
      </dgm:t>
    </dgm:pt>
    <dgm:pt modelId="{4A8C6752-F973-43F9-BAC2-3D8F15B243F8}" type="pres">
      <dgm:prSet presAssocID="{E31281B2-5857-4755-A5F2-72E93590C249}" presName="Name9" presStyleLbl="parChTrans1D2" presStyleIdx="6" presStyleCnt="8"/>
      <dgm:spPr/>
      <dgm:t>
        <a:bodyPr/>
        <a:lstStyle/>
        <a:p>
          <a:endParaRPr lang="it-IT"/>
        </a:p>
      </dgm:t>
    </dgm:pt>
    <dgm:pt modelId="{0FE34D97-0B66-4122-BD04-E691D788BC39}" type="pres">
      <dgm:prSet presAssocID="{E31281B2-5857-4755-A5F2-72E93590C249}" presName="connTx" presStyleLbl="parChTrans1D2" presStyleIdx="6" presStyleCnt="8"/>
      <dgm:spPr/>
      <dgm:t>
        <a:bodyPr/>
        <a:lstStyle/>
        <a:p>
          <a:endParaRPr lang="it-IT"/>
        </a:p>
      </dgm:t>
    </dgm:pt>
    <dgm:pt modelId="{4F81A41B-EBA8-43A0-935C-60DB2E14699E}" type="pres">
      <dgm:prSet presAssocID="{571EE1BC-5BE7-42D7-B8A1-77450F82EB76}" presName="node" presStyleLbl="node1" presStyleIdx="6" presStyleCnt="8" custScaleX="70865" custScaleY="70865">
        <dgm:presLayoutVars>
          <dgm:bulletEnabled val="1"/>
        </dgm:presLayoutVars>
      </dgm:prSet>
      <dgm:spPr/>
      <dgm:t>
        <a:bodyPr/>
        <a:lstStyle/>
        <a:p>
          <a:endParaRPr lang="it-IT"/>
        </a:p>
      </dgm:t>
    </dgm:pt>
    <dgm:pt modelId="{12191128-5046-429C-9AE0-D4B5CFE566E8}" type="pres">
      <dgm:prSet presAssocID="{08DF53CA-5DD8-4D7E-8115-E0754169DF87}" presName="Name9" presStyleLbl="parChTrans1D2" presStyleIdx="7" presStyleCnt="8"/>
      <dgm:spPr/>
      <dgm:t>
        <a:bodyPr/>
        <a:lstStyle/>
        <a:p>
          <a:endParaRPr lang="it-IT"/>
        </a:p>
      </dgm:t>
    </dgm:pt>
    <dgm:pt modelId="{D7BF7164-CE1D-4073-A04A-B24A2CD2FAF6}" type="pres">
      <dgm:prSet presAssocID="{08DF53CA-5DD8-4D7E-8115-E0754169DF87}" presName="connTx" presStyleLbl="parChTrans1D2" presStyleIdx="7" presStyleCnt="8"/>
      <dgm:spPr/>
      <dgm:t>
        <a:bodyPr/>
        <a:lstStyle/>
        <a:p>
          <a:endParaRPr lang="it-IT"/>
        </a:p>
      </dgm:t>
    </dgm:pt>
    <dgm:pt modelId="{69720B6F-FA71-4138-833F-A1928396EFE7}" type="pres">
      <dgm:prSet presAssocID="{94201605-60D2-48C7-8723-0C25BA2A044B}" presName="node" presStyleLbl="node1" presStyleIdx="7" presStyleCnt="8" custScaleX="70865" custScaleY="70865">
        <dgm:presLayoutVars>
          <dgm:bulletEnabled val="1"/>
        </dgm:presLayoutVars>
      </dgm:prSet>
      <dgm:spPr/>
      <dgm:t>
        <a:bodyPr/>
        <a:lstStyle/>
        <a:p>
          <a:endParaRPr lang="it-IT"/>
        </a:p>
      </dgm:t>
    </dgm:pt>
  </dgm:ptLst>
  <dgm:cxnLst>
    <dgm:cxn modelId="{96CEF86F-F7D2-4FE5-A5C4-47B76B97216A}" type="presOf" srcId="{34BC8B5D-D2C1-498D-907D-A90FB279E15E}" destId="{886267AD-565F-4EFD-9C00-80F257364650}" srcOrd="1" destOrd="0" presId="urn:microsoft.com/office/officeart/2005/8/layout/radial1"/>
    <dgm:cxn modelId="{7685DC36-E6B3-4987-9027-4B12E686897E}" type="presOf" srcId="{2C5D859D-F091-4CB8-8CC3-4E452321BC38}" destId="{09CABC68-1999-41D0-A55F-368A0764084D}" srcOrd="0" destOrd="0" presId="urn:microsoft.com/office/officeart/2005/8/layout/radial1"/>
    <dgm:cxn modelId="{2EA977E9-AD6E-46E9-B299-31F101E4A37E}" type="presOf" srcId="{7EEBD52B-94AF-49B3-A2D2-CB0B12D08A28}" destId="{C34AADEB-6E63-4BA6-AB4F-1710D829C914}" srcOrd="0" destOrd="0" presId="urn:microsoft.com/office/officeart/2005/8/layout/radial1"/>
    <dgm:cxn modelId="{62DFF980-662A-4F5D-A519-EDD712822288}" srcId="{A08134B7-0BF2-4578-9147-1AEB0271D591}" destId="{2C5D859D-F091-4CB8-8CC3-4E452321BC38}" srcOrd="1" destOrd="0" parTransId="{D8725EE0-F22D-4EF5-BBA9-332CBB278BF1}" sibTransId="{93FA8AB2-E4C3-47DD-8E60-656BDADD23EF}"/>
    <dgm:cxn modelId="{C468CF11-AB86-40B4-9C48-53C27DF3FDC7}" type="presOf" srcId="{DF43B8D8-A51F-4BE8-BD98-DD779C9E4A20}" destId="{04076834-97F1-4CBC-BDD0-DF9774CBEB1E}" srcOrd="0" destOrd="0" presId="urn:microsoft.com/office/officeart/2005/8/layout/radial1"/>
    <dgm:cxn modelId="{FF85FBE2-61AF-43D7-B61E-31844F42850B}" srcId="{A08134B7-0BF2-4578-9147-1AEB0271D591}" destId="{94201605-60D2-48C7-8723-0C25BA2A044B}" srcOrd="7" destOrd="0" parTransId="{08DF53CA-5DD8-4D7E-8115-E0754169DF87}" sibTransId="{5D8EF138-3503-4263-BA05-F41DD9156504}"/>
    <dgm:cxn modelId="{0089DE88-8D69-4AD9-AF65-D12C5C3237AE}" type="presOf" srcId="{98755471-0354-495D-9167-A82C0834E36B}" destId="{D7F1B47C-02B7-42F3-9494-AAB0AB697C3D}" srcOrd="0" destOrd="0" presId="urn:microsoft.com/office/officeart/2005/8/layout/radial1"/>
    <dgm:cxn modelId="{88A3A986-97D9-44EC-91F3-3E27AAFF4221}" type="presOf" srcId="{30EF9910-4110-4C21-B294-D9BCA45359E4}" destId="{A4F9CCA2-918B-4B6B-B116-C588E72EB533}" srcOrd="0" destOrd="0" presId="urn:microsoft.com/office/officeart/2005/8/layout/radial1"/>
    <dgm:cxn modelId="{0AE293F9-B1E3-4EAE-8BAD-E1579B7F0A1A}" srcId="{A08134B7-0BF2-4578-9147-1AEB0271D591}" destId="{68943B01-209E-455E-9C1E-24335732DA4D}" srcOrd="5" destOrd="0" parTransId="{88BDDA8C-A22F-4E60-8276-93C1ECD27BAB}" sibTransId="{B868B84E-073B-47D5-A4D1-72E973E9715D}"/>
    <dgm:cxn modelId="{125440A5-1512-462D-81BA-C167B065A31B}" type="presOf" srcId="{E31281B2-5857-4755-A5F2-72E93590C249}" destId="{4A8C6752-F973-43F9-BAC2-3D8F15B243F8}" srcOrd="0" destOrd="0" presId="urn:microsoft.com/office/officeart/2005/8/layout/radial1"/>
    <dgm:cxn modelId="{79503E6F-AF35-40BF-93F8-592CBA790C9C}" type="presOf" srcId="{DF43B8D8-A51F-4BE8-BD98-DD779C9E4A20}" destId="{A412EBB2-0930-49AB-9FB9-2F7F56C158DB}" srcOrd="1" destOrd="0" presId="urn:microsoft.com/office/officeart/2005/8/layout/radial1"/>
    <dgm:cxn modelId="{8570D0D5-C734-414A-9334-8CC942254255}" type="presOf" srcId="{34BC8B5D-D2C1-498D-907D-A90FB279E15E}" destId="{477E859B-2825-444A-BAAC-EAF27009E4E5}" srcOrd="0" destOrd="0" presId="urn:microsoft.com/office/officeart/2005/8/layout/radial1"/>
    <dgm:cxn modelId="{B1282530-B52F-441E-AF52-1E56871ED14A}" type="presOf" srcId="{7E0622A2-3DC8-4359-B1C9-6BC2CA80AC55}" destId="{6F0B3930-BD42-4C15-A51B-E59C6841AF3B}" srcOrd="0" destOrd="0" presId="urn:microsoft.com/office/officeart/2005/8/layout/radial1"/>
    <dgm:cxn modelId="{938718DA-101D-49C9-ACA6-86F25E304AF4}" srcId="{A08134B7-0BF2-4578-9147-1AEB0271D591}" destId="{9F5A1BAC-FCA5-45F4-9850-49ACE9C12B61}" srcOrd="2" destOrd="0" parTransId="{7EEBD52B-94AF-49B3-A2D2-CB0B12D08A28}" sibTransId="{53B835F4-8292-479D-806E-EE8A2DE3F45E}"/>
    <dgm:cxn modelId="{D6F9EE43-F9A9-4025-855A-D0DEE649607D}" type="presOf" srcId="{68943B01-209E-455E-9C1E-24335732DA4D}" destId="{2948C47B-B13F-4A12-B2CF-7521C583EE1B}" srcOrd="0" destOrd="0" presId="urn:microsoft.com/office/officeart/2005/8/layout/radial1"/>
    <dgm:cxn modelId="{0D876CC4-7C53-42B4-A9CB-AB2D8E81A75C}" srcId="{A08134B7-0BF2-4578-9147-1AEB0271D591}" destId="{571EE1BC-5BE7-42D7-B8A1-77450F82EB76}" srcOrd="6" destOrd="0" parTransId="{E31281B2-5857-4755-A5F2-72E93590C249}" sibTransId="{D51CCE88-E718-4A7F-87ED-AD43D4EF82C0}"/>
    <dgm:cxn modelId="{555F991C-9DA8-4822-BC00-59B4B4675258}" type="presOf" srcId="{571EE1BC-5BE7-42D7-B8A1-77450F82EB76}" destId="{4F81A41B-EBA8-43A0-935C-60DB2E14699E}" srcOrd="0" destOrd="0" presId="urn:microsoft.com/office/officeart/2005/8/layout/radial1"/>
    <dgm:cxn modelId="{400B1479-48D4-4958-B3A8-F0F79081B758}" type="presOf" srcId="{705CD3A5-23CF-4EEF-952C-BA99B70E973E}" destId="{DE63D907-0FAE-4FFF-9514-EB83BAD37C12}" srcOrd="0" destOrd="0" presId="urn:microsoft.com/office/officeart/2005/8/layout/radial1"/>
    <dgm:cxn modelId="{7860F7D0-A381-48EC-A01D-C246EEF6480E}" type="presOf" srcId="{08DF53CA-5DD8-4D7E-8115-E0754169DF87}" destId="{D7BF7164-CE1D-4073-A04A-B24A2CD2FAF6}" srcOrd="1" destOrd="0" presId="urn:microsoft.com/office/officeart/2005/8/layout/radial1"/>
    <dgm:cxn modelId="{9D171CF4-733F-4B4E-BF96-BE99DBE25077}" type="presOf" srcId="{7EEBD52B-94AF-49B3-A2D2-CB0B12D08A28}" destId="{15407161-422F-4B30-BE34-FDC198AC4310}" srcOrd="1" destOrd="0" presId="urn:microsoft.com/office/officeart/2005/8/layout/radial1"/>
    <dgm:cxn modelId="{A6BA677E-E304-4CBD-B515-34F904114AF5}" type="presOf" srcId="{08DF53CA-5DD8-4D7E-8115-E0754169DF87}" destId="{12191128-5046-429C-9AE0-D4B5CFE566E8}" srcOrd="0" destOrd="0" presId="urn:microsoft.com/office/officeart/2005/8/layout/radial1"/>
    <dgm:cxn modelId="{953E560E-6636-4EA7-823D-A96F9A88C7E7}" type="presOf" srcId="{A08134B7-0BF2-4578-9147-1AEB0271D591}" destId="{849098C2-1D1E-4AE9-BEEE-E557017A58E2}" srcOrd="0" destOrd="0" presId="urn:microsoft.com/office/officeart/2005/8/layout/radial1"/>
    <dgm:cxn modelId="{F28F2027-3820-47B8-8567-1FB0DCC777BC}" type="presOf" srcId="{88BDDA8C-A22F-4E60-8276-93C1ECD27BAB}" destId="{637C5FAC-4FF7-439C-A7F0-C46CED1790C6}" srcOrd="1" destOrd="0" presId="urn:microsoft.com/office/officeart/2005/8/layout/radial1"/>
    <dgm:cxn modelId="{18EDDA4A-B7F9-42AF-BD73-16F874DED276}" srcId="{705CD3A5-23CF-4EEF-952C-BA99B70E973E}" destId="{A08134B7-0BF2-4578-9147-1AEB0271D591}" srcOrd="0" destOrd="0" parTransId="{2D967D85-C358-4172-BE0E-F18AAF5E665D}" sibTransId="{69F21438-A9C4-4137-BC81-AAC1F05FB39E}"/>
    <dgm:cxn modelId="{3E2DCB55-CC7E-447F-A7E2-A623E51CCE48}" type="presOf" srcId="{D8725EE0-F22D-4EF5-BBA9-332CBB278BF1}" destId="{58ED7C34-63BE-482D-A624-02BAA68E9E0B}" srcOrd="0" destOrd="0" presId="urn:microsoft.com/office/officeart/2005/8/layout/radial1"/>
    <dgm:cxn modelId="{00014585-BD05-4457-A733-5009E7A34E09}" srcId="{A08134B7-0BF2-4578-9147-1AEB0271D591}" destId="{AA187A57-2404-44A8-8D21-7E7ED61D2BBB}" srcOrd="3" destOrd="0" parTransId="{30EF9910-4110-4C21-B294-D9BCA45359E4}" sibTransId="{53D15227-DA85-42FA-B9FD-A0672DAD7E26}"/>
    <dgm:cxn modelId="{5478747F-ABED-4EE0-9DA9-A210CBE5BA86}" type="presOf" srcId="{9F5A1BAC-FCA5-45F4-9850-49ACE9C12B61}" destId="{5C612862-C20F-4758-B487-EA01929B82B1}" srcOrd="0" destOrd="0" presId="urn:microsoft.com/office/officeart/2005/8/layout/radial1"/>
    <dgm:cxn modelId="{FD56110A-038C-4B08-A01C-50741A586617}" type="presOf" srcId="{D8725EE0-F22D-4EF5-BBA9-332CBB278BF1}" destId="{5D674739-8B18-424A-9454-BBBA183496B7}" srcOrd="1" destOrd="0" presId="urn:microsoft.com/office/officeart/2005/8/layout/radial1"/>
    <dgm:cxn modelId="{EB55B0B9-E3F9-40FA-836B-8180C22599E2}" type="presOf" srcId="{AA187A57-2404-44A8-8D21-7E7ED61D2BBB}" destId="{5D38AF56-7B97-4280-8955-F97C6A4AD5DB}" srcOrd="0" destOrd="0" presId="urn:microsoft.com/office/officeart/2005/8/layout/radial1"/>
    <dgm:cxn modelId="{961E3EAB-1C12-439D-81C4-9C0157465B96}" type="presOf" srcId="{94201605-60D2-48C7-8723-0C25BA2A044B}" destId="{69720B6F-FA71-4138-833F-A1928396EFE7}" srcOrd="0" destOrd="0" presId="urn:microsoft.com/office/officeart/2005/8/layout/radial1"/>
    <dgm:cxn modelId="{91DC3CBF-61A4-4051-A1E2-CE6BBE65BA7B}" srcId="{A08134B7-0BF2-4578-9147-1AEB0271D591}" destId="{98755471-0354-495D-9167-A82C0834E36B}" srcOrd="4" destOrd="0" parTransId="{34BC8B5D-D2C1-498D-907D-A90FB279E15E}" sibTransId="{FD729C84-2BB7-4F22-A364-9145ED693206}"/>
    <dgm:cxn modelId="{E7EA335E-573D-4051-8A57-BA3E975B0BD9}" type="presOf" srcId="{30EF9910-4110-4C21-B294-D9BCA45359E4}" destId="{DDBADA3F-39F4-44D0-A135-49F8AA360988}" srcOrd="1" destOrd="0" presId="urn:microsoft.com/office/officeart/2005/8/layout/radial1"/>
    <dgm:cxn modelId="{762FD142-139D-42E7-9B82-9C541C645132}" type="presOf" srcId="{88BDDA8C-A22F-4E60-8276-93C1ECD27BAB}" destId="{4C08703C-799F-4F57-AE9A-E5FE0945398E}" srcOrd="0" destOrd="0" presId="urn:microsoft.com/office/officeart/2005/8/layout/radial1"/>
    <dgm:cxn modelId="{ED602A84-209B-4A13-8BCF-8B1C9D1691FA}" srcId="{A08134B7-0BF2-4578-9147-1AEB0271D591}" destId="{7E0622A2-3DC8-4359-B1C9-6BC2CA80AC55}" srcOrd="0" destOrd="0" parTransId="{DF43B8D8-A51F-4BE8-BD98-DD779C9E4A20}" sibTransId="{65E7535F-A0C0-4028-BFC3-8BEAEECE1950}"/>
    <dgm:cxn modelId="{AC5EE082-869B-48BE-87A1-0080120E6F39}" type="presOf" srcId="{E31281B2-5857-4755-A5F2-72E93590C249}" destId="{0FE34D97-0B66-4122-BD04-E691D788BC39}" srcOrd="1" destOrd="0" presId="urn:microsoft.com/office/officeart/2005/8/layout/radial1"/>
    <dgm:cxn modelId="{8E257B52-33F0-44A9-8712-8DE49E2376D5}" type="presParOf" srcId="{DE63D907-0FAE-4FFF-9514-EB83BAD37C12}" destId="{849098C2-1D1E-4AE9-BEEE-E557017A58E2}" srcOrd="0" destOrd="0" presId="urn:microsoft.com/office/officeart/2005/8/layout/radial1"/>
    <dgm:cxn modelId="{97D244A9-D08F-49C0-B126-1DC54A70B444}" type="presParOf" srcId="{DE63D907-0FAE-4FFF-9514-EB83BAD37C12}" destId="{04076834-97F1-4CBC-BDD0-DF9774CBEB1E}" srcOrd="1" destOrd="0" presId="urn:microsoft.com/office/officeart/2005/8/layout/radial1"/>
    <dgm:cxn modelId="{9EA6D6EC-3DB4-4707-8B2A-ED00F8B91FFC}" type="presParOf" srcId="{04076834-97F1-4CBC-BDD0-DF9774CBEB1E}" destId="{A412EBB2-0930-49AB-9FB9-2F7F56C158DB}" srcOrd="0" destOrd="0" presId="urn:microsoft.com/office/officeart/2005/8/layout/radial1"/>
    <dgm:cxn modelId="{CE46ECCE-C72D-4B59-B76C-23507284F9C9}" type="presParOf" srcId="{DE63D907-0FAE-4FFF-9514-EB83BAD37C12}" destId="{6F0B3930-BD42-4C15-A51B-E59C6841AF3B}" srcOrd="2" destOrd="0" presId="urn:microsoft.com/office/officeart/2005/8/layout/radial1"/>
    <dgm:cxn modelId="{A6CF3EC0-B85B-46C1-B148-4672239713A1}" type="presParOf" srcId="{DE63D907-0FAE-4FFF-9514-EB83BAD37C12}" destId="{58ED7C34-63BE-482D-A624-02BAA68E9E0B}" srcOrd="3" destOrd="0" presId="urn:microsoft.com/office/officeart/2005/8/layout/radial1"/>
    <dgm:cxn modelId="{49842EB7-A6EE-4669-83EA-B817F8011AF7}" type="presParOf" srcId="{58ED7C34-63BE-482D-A624-02BAA68E9E0B}" destId="{5D674739-8B18-424A-9454-BBBA183496B7}" srcOrd="0" destOrd="0" presId="urn:microsoft.com/office/officeart/2005/8/layout/radial1"/>
    <dgm:cxn modelId="{AB3AB3A1-B7B9-4BEF-8D47-1622DA31D47F}" type="presParOf" srcId="{DE63D907-0FAE-4FFF-9514-EB83BAD37C12}" destId="{09CABC68-1999-41D0-A55F-368A0764084D}" srcOrd="4" destOrd="0" presId="urn:microsoft.com/office/officeart/2005/8/layout/radial1"/>
    <dgm:cxn modelId="{BED3800B-5B10-49A8-8B7F-E67DFAF5B1B5}" type="presParOf" srcId="{DE63D907-0FAE-4FFF-9514-EB83BAD37C12}" destId="{C34AADEB-6E63-4BA6-AB4F-1710D829C914}" srcOrd="5" destOrd="0" presId="urn:microsoft.com/office/officeart/2005/8/layout/radial1"/>
    <dgm:cxn modelId="{DBC64848-2C6F-4846-AB02-259B6E146775}" type="presParOf" srcId="{C34AADEB-6E63-4BA6-AB4F-1710D829C914}" destId="{15407161-422F-4B30-BE34-FDC198AC4310}" srcOrd="0" destOrd="0" presId="urn:microsoft.com/office/officeart/2005/8/layout/radial1"/>
    <dgm:cxn modelId="{6EDB81EE-F8CF-44CB-9321-539DE6D102CF}" type="presParOf" srcId="{DE63D907-0FAE-4FFF-9514-EB83BAD37C12}" destId="{5C612862-C20F-4758-B487-EA01929B82B1}" srcOrd="6" destOrd="0" presId="urn:microsoft.com/office/officeart/2005/8/layout/radial1"/>
    <dgm:cxn modelId="{C39EE0F4-6696-43D6-BF08-7FA5B82FEB17}" type="presParOf" srcId="{DE63D907-0FAE-4FFF-9514-EB83BAD37C12}" destId="{A4F9CCA2-918B-4B6B-B116-C588E72EB533}" srcOrd="7" destOrd="0" presId="urn:microsoft.com/office/officeart/2005/8/layout/radial1"/>
    <dgm:cxn modelId="{7B7B44C1-914E-4879-B845-525FE5C329E3}" type="presParOf" srcId="{A4F9CCA2-918B-4B6B-B116-C588E72EB533}" destId="{DDBADA3F-39F4-44D0-A135-49F8AA360988}" srcOrd="0" destOrd="0" presId="urn:microsoft.com/office/officeart/2005/8/layout/radial1"/>
    <dgm:cxn modelId="{8076E8D0-CF96-4685-B6F0-21A8D556F9D6}" type="presParOf" srcId="{DE63D907-0FAE-4FFF-9514-EB83BAD37C12}" destId="{5D38AF56-7B97-4280-8955-F97C6A4AD5DB}" srcOrd="8" destOrd="0" presId="urn:microsoft.com/office/officeart/2005/8/layout/radial1"/>
    <dgm:cxn modelId="{7397B973-EA4C-4EE4-A5FA-445767446782}" type="presParOf" srcId="{DE63D907-0FAE-4FFF-9514-EB83BAD37C12}" destId="{477E859B-2825-444A-BAAC-EAF27009E4E5}" srcOrd="9" destOrd="0" presId="urn:microsoft.com/office/officeart/2005/8/layout/radial1"/>
    <dgm:cxn modelId="{68CAFC0E-F857-424C-880F-AC3AF10B129E}" type="presParOf" srcId="{477E859B-2825-444A-BAAC-EAF27009E4E5}" destId="{886267AD-565F-4EFD-9C00-80F257364650}" srcOrd="0" destOrd="0" presId="urn:microsoft.com/office/officeart/2005/8/layout/radial1"/>
    <dgm:cxn modelId="{6F85F493-4BEA-47C0-B8A1-E4201C401063}" type="presParOf" srcId="{DE63D907-0FAE-4FFF-9514-EB83BAD37C12}" destId="{D7F1B47C-02B7-42F3-9494-AAB0AB697C3D}" srcOrd="10" destOrd="0" presId="urn:microsoft.com/office/officeart/2005/8/layout/radial1"/>
    <dgm:cxn modelId="{83EC17F2-2CC2-4C10-ADEF-A446D84E7235}" type="presParOf" srcId="{DE63D907-0FAE-4FFF-9514-EB83BAD37C12}" destId="{4C08703C-799F-4F57-AE9A-E5FE0945398E}" srcOrd="11" destOrd="0" presId="urn:microsoft.com/office/officeart/2005/8/layout/radial1"/>
    <dgm:cxn modelId="{DC1F2770-7288-4103-9D4C-16148703812B}" type="presParOf" srcId="{4C08703C-799F-4F57-AE9A-E5FE0945398E}" destId="{637C5FAC-4FF7-439C-A7F0-C46CED1790C6}" srcOrd="0" destOrd="0" presId="urn:microsoft.com/office/officeart/2005/8/layout/radial1"/>
    <dgm:cxn modelId="{BC082F5A-B819-4084-9BD4-654E3C2F0070}" type="presParOf" srcId="{DE63D907-0FAE-4FFF-9514-EB83BAD37C12}" destId="{2948C47B-B13F-4A12-B2CF-7521C583EE1B}" srcOrd="12" destOrd="0" presId="urn:microsoft.com/office/officeart/2005/8/layout/radial1"/>
    <dgm:cxn modelId="{51DB0F55-6EEA-4E57-90B1-EC05A0DD0CA8}" type="presParOf" srcId="{DE63D907-0FAE-4FFF-9514-EB83BAD37C12}" destId="{4A8C6752-F973-43F9-BAC2-3D8F15B243F8}" srcOrd="13" destOrd="0" presId="urn:microsoft.com/office/officeart/2005/8/layout/radial1"/>
    <dgm:cxn modelId="{DD1694EA-2A06-414C-AB80-FBDF3628C42B}" type="presParOf" srcId="{4A8C6752-F973-43F9-BAC2-3D8F15B243F8}" destId="{0FE34D97-0B66-4122-BD04-E691D788BC39}" srcOrd="0" destOrd="0" presId="urn:microsoft.com/office/officeart/2005/8/layout/radial1"/>
    <dgm:cxn modelId="{F4FFE9A9-C254-4C80-9984-6D4774995A1B}" type="presParOf" srcId="{DE63D907-0FAE-4FFF-9514-EB83BAD37C12}" destId="{4F81A41B-EBA8-43A0-935C-60DB2E14699E}" srcOrd="14" destOrd="0" presId="urn:microsoft.com/office/officeart/2005/8/layout/radial1"/>
    <dgm:cxn modelId="{B7146794-316F-4118-BC7E-C1FF0EECEADD}" type="presParOf" srcId="{DE63D907-0FAE-4FFF-9514-EB83BAD37C12}" destId="{12191128-5046-429C-9AE0-D4B5CFE566E8}" srcOrd="15" destOrd="0" presId="urn:microsoft.com/office/officeart/2005/8/layout/radial1"/>
    <dgm:cxn modelId="{C43F080D-46AD-476C-8517-153864A8C176}" type="presParOf" srcId="{12191128-5046-429C-9AE0-D4B5CFE566E8}" destId="{D7BF7164-CE1D-4073-A04A-B24A2CD2FAF6}" srcOrd="0" destOrd="0" presId="urn:microsoft.com/office/officeart/2005/8/layout/radial1"/>
    <dgm:cxn modelId="{46433112-D754-4CCA-AD33-E1E9F75A22AC}" type="presParOf" srcId="{DE63D907-0FAE-4FFF-9514-EB83BAD37C12}" destId="{69720B6F-FA71-4138-833F-A1928396EFE7}"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098C2-1D1E-4AE9-BEEE-E557017A58E2}">
      <dsp:nvSpPr>
        <dsp:cNvPr id="0" name=""/>
        <dsp:cNvSpPr/>
      </dsp:nvSpPr>
      <dsp:spPr>
        <a:xfrm>
          <a:off x="3102588" y="1658170"/>
          <a:ext cx="1207205" cy="1042191"/>
        </a:xfrm>
        <a:prstGeom prst="hexagon">
          <a:avLst/>
        </a:prstGeom>
        <a:solidFill>
          <a:srgbClr val="FFE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396000" numCol="1" spcCol="1270" anchor="ctr" anchorCtr="0">
          <a:noAutofit/>
        </a:bodyPr>
        <a:lstStyle/>
        <a:p>
          <a:pPr lvl="0" algn="ctr" defTabSz="444500">
            <a:lnSpc>
              <a:spcPct val="90000"/>
            </a:lnSpc>
            <a:spcBef>
              <a:spcPct val="0"/>
            </a:spcBef>
            <a:spcAft>
              <a:spcPct val="35000"/>
            </a:spcAft>
          </a:pPr>
          <a:r>
            <a:rPr lang="en-US" sz="1000" b="1" kern="1200" dirty="0">
              <a:solidFill>
                <a:srgbClr val="000000"/>
              </a:solidFill>
              <a:latin typeface="EYInterstate Light"/>
              <a:ea typeface="+mn-ea"/>
              <a:cs typeface="+mn-cs"/>
            </a:rPr>
            <a:t>Vantaggi Blockchain</a:t>
          </a:r>
        </a:p>
      </dsp:txBody>
      <dsp:txXfrm>
        <a:off x="3290038" y="1819997"/>
        <a:ext cx="832305" cy="718537"/>
      </dsp:txXfrm>
    </dsp:sp>
    <dsp:sp modelId="{04076834-97F1-4CBC-BDD0-DF9774CBEB1E}">
      <dsp:nvSpPr>
        <dsp:cNvPr id="0" name=""/>
        <dsp:cNvSpPr/>
      </dsp:nvSpPr>
      <dsp:spPr>
        <a:xfrm rot="16200000">
          <a:off x="3301156" y="1241116"/>
          <a:ext cx="810069" cy="24038"/>
        </a:xfrm>
        <a:custGeom>
          <a:avLst/>
          <a:gdLst/>
          <a:ahLst/>
          <a:cxnLst/>
          <a:rect l="0" t="0" r="0" b="0"/>
          <a:pathLst>
            <a:path>
              <a:moveTo>
                <a:pt x="0" y="12019"/>
              </a:moveTo>
              <a:lnTo>
                <a:pt x="810069"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a:off x="3685939" y="1273386"/>
        <a:ext cx="0" cy="0"/>
      </dsp:txXfrm>
    </dsp:sp>
    <dsp:sp modelId="{6F0B3930-BD42-4C15-A51B-E59C6841AF3B}">
      <dsp:nvSpPr>
        <dsp:cNvPr id="0" name=""/>
        <dsp:cNvSpPr/>
      </dsp:nvSpPr>
      <dsp:spPr>
        <a:xfrm>
          <a:off x="3355450" y="146618"/>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solidFill>
              <a:srgbClr val="646464"/>
            </a:solidFill>
            <a:latin typeface="EYInterstate Light"/>
            <a:ea typeface="+mn-ea"/>
            <a:cs typeface="+mn-cs"/>
          </a:endParaRPr>
        </a:p>
      </dsp:txBody>
      <dsp:txXfrm>
        <a:off x="3458180" y="249348"/>
        <a:ext cx="496022" cy="496022"/>
      </dsp:txXfrm>
    </dsp:sp>
    <dsp:sp modelId="{58ED7C34-63BE-482D-A624-02BAA68E9E0B}">
      <dsp:nvSpPr>
        <dsp:cNvPr id="0" name=""/>
        <dsp:cNvSpPr/>
      </dsp:nvSpPr>
      <dsp:spPr>
        <a:xfrm rot="18900000">
          <a:off x="3987379" y="1499388"/>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a:off x="4346708" y="1511407"/>
        <a:ext cx="0" cy="0"/>
      </dsp:txXfrm>
    </dsp:sp>
    <dsp:sp modelId="{09CABC68-1999-41D0-A55F-368A0764084D}">
      <dsp:nvSpPr>
        <dsp:cNvPr id="0" name=""/>
        <dsp:cNvSpPr/>
      </dsp:nvSpPr>
      <dsp:spPr>
        <a:xfrm>
          <a:off x="4544737" y="639237"/>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rgbClr val="646464"/>
              </a:solidFill>
              <a:latin typeface="EYInterstate Light"/>
              <a:ea typeface="+mn-ea"/>
              <a:cs typeface="+mn-cs"/>
            </a:rPr>
            <a:t> </a:t>
          </a:r>
        </a:p>
      </dsp:txBody>
      <dsp:txXfrm>
        <a:off x="4647467" y="741967"/>
        <a:ext cx="496022" cy="496022"/>
      </dsp:txXfrm>
    </dsp:sp>
    <dsp:sp modelId="{C34AADEB-6E63-4BA6-AB4F-1710D829C914}">
      <dsp:nvSpPr>
        <dsp:cNvPr id="0" name=""/>
        <dsp:cNvSpPr/>
      </dsp:nvSpPr>
      <dsp:spPr>
        <a:xfrm>
          <a:off x="4309794" y="2167246"/>
          <a:ext cx="727562" cy="24038"/>
        </a:xfrm>
        <a:custGeom>
          <a:avLst/>
          <a:gdLst/>
          <a:ahLst/>
          <a:cxnLst/>
          <a:rect l="0" t="0" r="0" b="0"/>
          <a:pathLst>
            <a:path>
              <a:moveTo>
                <a:pt x="0" y="12019"/>
              </a:moveTo>
              <a:lnTo>
                <a:pt x="727562"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a:off x="4655386" y="2161076"/>
        <a:ext cx="0" cy="0"/>
      </dsp:txXfrm>
    </dsp:sp>
    <dsp:sp modelId="{5C612862-C20F-4758-B487-EA01929B82B1}">
      <dsp:nvSpPr>
        <dsp:cNvPr id="0" name=""/>
        <dsp:cNvSpPr/>
      </dsp:nvSpPr>
      <dsp:spPr>
        <a:xfrm>
          <a:off x="5037356" y="1828524"/>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rgbClr val="646464"/>
              </a:solidFill>
              <a:latin typeface="EYInterstate Light"/>
              <a:ea typeface="+mn-ea"/>
              <a:cs typeface="+mn-cs"/>
            </a:rPr>
            <a:t> </a:t>
          </a:r>
        </a:p>
      </dsp:txBody>
      <dsp:txXfrm>
        <a:off x="5140086" y="1931254"/>
        <a:ext cx="496022" cy="496022"/>
      </dsp:txXfrm>
    </dsp:sp>
    <dsp:sp modelId="{A4F9CCA2-918B-4B6B-B116-C588E72EB533}">
      <dsp:nvSpPr>
        <dsp:cNvPr id="0" name=""/>
        <dsp:cNvSpPr/>
      </dsp:nvSpPr>
      <dsp:spPr>
        <a:xfrm rot="2700000">
          <a:off x="3987379" y="2835105"/>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a:off x="4374050" y="2819783"/>
        <a:ext cx="0" cy="0"/>
      </dsp:txXfrm>
    </dsp:sp>
    <dsp:sp modelId="{5D38AF56-7B97-4280-8955-F97C6A4AD5DB}">
      <dsp:nvSpPr>
        <dsp:cNvPr id="0" name=""/>
        <dsp:cNvSpPr/>
      </dsp:nvSpPr>
      <dsp:spPr>
        <a:xfrm>
          <a:off x="4544737" y="3017812"/>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solidFill>
                <a:srgbClr val="646464"/>
              </a:solidFill>
              <a:latin typeface="EYInterstate Light"/>
              <a:ea typeface="+mn-ea"/>
              <a:cs typeface="+mn-cs"/>
            </a:rPr>
            <a:t> </a:t>
          </a:r>
        </a:p>
      </dsp:txBody>
      <dsp:txXfrm>
        <a:off x="4647467" y="3120542"/>
        <a:ext cx="496022" cy="496022"/>
      </dsp:txXfrm>
    </dsp:sp>
    <dsp:sp modelId="{477E859B-2825-444A-BAAC-EAF27009E4E5}">
      <dsp:nvSpPr>
        <dsp:cNvPr id="0" name=""/>
        <dsp:cNvSpPr/>
      </dsp:nvSpPr>
      <dsp:spPr>
        <a:xfrm rot="5400000">
          <a:off x="3301156" y="3093377"/>
          <a:ext cx="810069" cy="24038"/>
        </a:xfrm>
        <a:custGeom>
          <a:avLst/>
          <a:gdLst/>
          <a:ahLst/>
          <a:cxnLst/>
          <a:rect l="0" t="0" r="0" b="0"/>
          <a:pathLst>
            <a:path>
              <a:moveTo>
                <a:pt x="0" y="12019"/>
              </a:moveTo>
              <a:lnTo>
                <a:pt x="810069"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a:off x="3726442" y="3085144"/>
        <a:ext cx="0" cy="0"/>
      </dsp:txXfrm>
    </dsp:sp>
    <dsp:sp modelId="{D7F1B47C-02B7-42F3-9494-AAB0AB697C3D}">
      <dsp:nvSpPr>
        <dsp:cNvPr id="0" name=""/>
        <dsp:cNvSpPr/>
      </dsp:nvSpPr>
      <dsp:spPr>
        <a:xfrm>
          <a:off x="3355450" y="3510431"/>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solidFill>
              <a:srgbClr val="646464"/>
            </a:solidFill>
            <a:latin typeface="EYInterstate Light"/>
            <a:ea typeface="+mn-ea"/>
            <a:cs typeface="+mn-cs"/>
          </a:endParaRPr>
        </a:p>
      </dsp:txBody>
      <dsp:txXfrm>
        <a:off x="3458180" y="3613161"/>
        <a:ext cx="496022" cy="496022"/>
      </dsp:txXfrm>
    </dsp:sp>
    <dsp:sp modelId="{4C08703C-799F-4F57-AE9A-E5FE0945398E}">
      <dsp:nvSpPr>
        <dsp:cNvPr id="0" name=""/>
        <dsp:cNvSpPr/>
      </dsp:nvSpPr>
      <dsp:spPr>
        <a:xfrm rot="8100000">
          <a:off x="2651662" y="2835105"/>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rot="10800000">
        <a:off x="3065674" y="2847125"/>
        <a:ext cx="0" cy="0"/>
      </dsp:txXfrm>
    </dsp:sp>
    <dsp:sp modelId="{2948C47B-B13F-4A12-B2CF-7521C583EE1B}">
      <dsp:nvSpPr>
        <dsp:cNvPr id="0" name=""/>
        <dsp:cNvSpPr/>
      </dsp:nvSpPr>
      <dsp:spPr>
        <a:xfrm>
          <a:off x="2166162" y="3017812"/>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solidFill>
              <a:srgbClr val="646464"/>
            </a:solidFill>
            <a:latin typeface="EYInterstate Light"/>
            <a:ea typeface="+mn-ea"/>
            <a:cs typeface="+mn-cs"/>
          </a:endParaRPr>
        </a:p>
      </dsp:txBody>
      <dsp:txXfrm>
        <a:off x="2268892" y="3120542"/>
        <a:ext cx="496022" cy="496022"/>
      </dsp:txXfrm>
    </dsp:sp>
    <dsp:sp modelId="{4A8C6752-F973-43F9-BAC2-3D8F15B243F8}">
      <dsp:nvSpPr>
        <dsp:cNvPr id="0" name=""/>
        <dsp:cNvSpPr/>
      </dsp:nvSpPr>
      <dsp:spPr>
        <a:xfrm rot="10800000">
          <a:off x="2375026" y="2167246"/>
          <a:ext cx="727562" cy="24038"/>
        </a:xfrm>
        <a:custGeom>
          <a:avLst/>
          <a:gdLst/>
          <a:ahLst/>
          <a:cxnLst/>
          <a:rect l="0" t="0" r="0" b="0"/>
          <a:pathLst>
            <a:path>
              <a:moveTo>
                <a:pt x="0" y="12019"/>
              </a:moveTo>
              <a:lnTo>
                <a:pt x="727562"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rot="10800000">
        <a:off x="2756996" y="2197454"/>
        <a:ext cx="0" cy="0"/>
      </dsp:txXfrm>
    </dsp:sp>
    <dsp:sp modelId="{4F81A41B-EBA8-43A0-935C-60DB2E14699E}">
      <dsp:nvSpPr>
        <dsp:cNvPr id="0" name=""/>
        <dsp:cNvSpPr/>
      </dsp:nvSpPr>
      <dsp:spPr>
        <a:xfrm>
          <a:off x="1673543" y="1828524"/>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solidFill>
              <a:srgbClr val="646464"/>
            </a:solidFill>
            <a:latin typeface="EYInterstate Light"/>
            <a:ea typeface="+mn-ea"/>
            <a:cs typeface="+mn-cs"/>
          </a:endParaRPr>
        </a:p>
      </dsp:txBody>
      <dsp:txXfrm>
        <a:off x="1776273" y="1931254"/>
        <a:ext cx="496022" cy="496022"/>
      </dsp:txXfrm>
    </dsp:sp>
    <dsp:sp modelId="{12191128-5046-429C-9AE0-D4B5CFE566E8}">
      <dsp:nvSpPr>
        <dsp:cNvPr id="0" name=""/>
        <dsp:cNvSpPr/>
      </dsp:nvSpPr>
      <dsp:spPr>
        <a:xfrm rot="13500000">
          <a:off x="2651662" y="1499388"/>
          <a:ext cx="773341" cy="24038"/>
        </a:xfrm>
        <a:custGeom>
          <a:avLst/>
          <a:gdLst/>
          <a:ahLst/>
          <a:cxnLst/>
          <a:rect l="0" t="0" r="0" b="0"/>
          <a:pathLst>
            <a:path>
              <a:moveTo>
                <a:pt x="0" y="12019"/>
              </a:moveTo>
              <a:lnTo>
                <a:pt x="773341" y="12019"/>
              </a:lnTo>
            </a:path>
          </a:pathLst>
        </a:custGeom>
        <a:noFill/>
        <a:ln w="25400" cap="flat" cmpd="sng" algn="ctr">
          <a:solidFill>
            <a:srgbClr val="80808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000000">
                <a:hueOff val="0"/>
                <a:satOff val="0"/>
                <a:lumOff val="0"/>
                <a:alphaOff val="0"/>
              </a:srgbClr>
            </a:solidFill>
            <a:latin typeface="EYInterstate Light"/>
            <a:ea typeface="+mn-ea"/>
            <a:cs typeface="+mn-cs"/>
          </a:endParaRPr>
        </a:p>
      </dsp:txBody>
      <dsp:txXfrm rot="10800000">
        <a:off x="3038333" y="1538748"/>
        <a:ext cx="0" cy="0"/>
      </dsp:txXfrm>
    </dsp:sp>
    <dsp:sp modelId="{69720B6F-FA71-4138-833F-A1928396EFE7}">
      <dsp:nvSpPr>
        <dsp:cNvPr id="0" name=""/>
        <dsp:cNvSpPr/>
      </dsp:nvSpPr>
      <dsp:spPr>
        <a:xfrm>
          <a:off x="2166162" y="639237"/>
          <a:ext cx="701482" cy="701482"/>
        </a:xfrm>
        <a:prstGeom prst="ellipse">
          <a:avLst/>
        </a:prstGeom>
        <a:noFill/>
        <a:ln w="25400" cap="flat" cmpd="sng" algn="ctr">
          <a:solidFill>
            <a:srgbClr val="FFE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solidFill>
              <a:srgbClr val="646464"/>
            </a:solidFill>
            <a:latin typeface="EYInterstate Light"/>
            <a:ea typeface="+mn-ea"/>
            <a:cs typeface="+mn-cs"/>
          </a:endParaRPr>
        </a:p>
      </dsp:txBody>
      <dsp:txXfrm>
        <a:off x="2268892" y="741967"/>
        <a:ext cx="496022" cy="4960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C736B0A-EA69-4CE6-AE78-A668EFEB1ACE}" type="datetimeFigureOut">
              <a:rPr lang="it-IT" smtClean="0"/>
              <a:t>24/02/2019</a:t>
            </a:fld>
            <a:endParaRPr lang="it-IT"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92261397-F63C-4914-B7D6-D3E899D18C00}" type="slidenum">
              <a:rPr lang="it-IT" smtClean="0"/>
              <a:t>‹N›</a:t>
            </a:fld>
            <a:endParaRPr lang="it-IT" dirty="0"/>
          </a:p>
        </p:txBody>
      </p:sp>
    </p:spTree>
    <p:extLst>
      <p:ext uri="{BB962C8B-B14F-4D97-AF65-F5344CB8AC3E}">
        <p14:creationId xmlns:p14="http://schemas.microsoft.com/office/powerpoint/2010/main" val="1700615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EA96FA-E1C1-4815-B08D-46A3DD4B3249}" type="datetimeFigureOut">
              <a:rPr lang="it-IT" smtClean="0"/>
              <a:t>24/02/2019</a:t>
            </a:fld>
            <a:endParaRPr lang="it-IT"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4A96577-580A-471D-80C0-33DFBEA2FBC0}" type="slidenum">
              <a:rPr lang="it-IT" smtClean="0"/>
              <a:t>‹N›</a:t>
            </a:fld>
            <a:endParaRPr lang="it-IT" dirty="0"/>
          </a:p>
        </p:txBody>
      </p:sp>
    </p:spTree>
    <p:extLst>
      <p:ext uri="{BB962C8B-B14F-4D97-AF65-F5344CB8AC3E}">
        <p14:creationId xmlns:p14="http://schemas.microsoft.com/office/powerpoint/2010/main" val="363927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4A96577-580A-471D-80C0-33DFBEA2FBC0}" type="slidenum">
              <a:rPr lang="it-IT" smtClean="0"/>
              <a:t>2</a:t>
            </a:fld>
            <a:endParaRPr lang="it-IT" dirty="0"/>
          </a:p>
        </p:txBody>
      </p:sp>
    </p:spTree>
    <p:extLst>
      <p:ext uri="{BB962C8B-B14F-4D97-AF65-F5344CB8AC3E}">
        <p14:creationId xmlns:p14="http://schemas.microsoft.com/office/powerpoint/2010/main" val="272809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4A96577-580A-471D-80C0-33DFBEA2FBC0}" type="slidenum">
              <a:rPr lang="it-IT" smtClean="0"/>
              <a:t>4</a:t>
            </a:fld>
            <a:endParaRPr lang="it-IT" dirty="0"/>
          </a:p>
        </p:txBody>
      </p:sp>
    </p:spTree>
    <p:extLst>
      <p:ext uri="{BB962C8B-B14F-4D97-AF65-F5344CB8AC3E}">
        <p14:creationId xmlns:p14="http://schemas.microsoft.com/office/powerpoint/2010/main" val="65021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endParaRPr lang="it-IT" dirty="0"/>
          </a:p>
        </p:txBody>
      </p:sp>
      <p:sp>
        <p:nvSpPr>
          <p:cNvPr id="5" name="Slide Number Placeholder 4"/>
          <p:cNvSpPr>
            <a:spLocks noGrp="1"/>
          </p:cNvSpPr>
          <p:nvPr>
            <p:ph type="sldNum" sz="quarter" idx="11"/>
          </p:nvPr>
        </p:nvSpPr>
        <p:spPr/>
        <p:txBody>
          <a:bodyPr/>
          <a:lstStyle/>
          <a:p>
            <a:fld id="{F1D11F82-A8D8-46D6-89E5-51A895FB8100}" type="slidenum">
              <a:rPr lang="it-IT" smtClean="0"/>
              <a:t>5</a:t>
            </a:fld>
            <a:endParaRPr lang="it-IT" dirty="0"/>
          </a:p>
        </p:txBody>
      </p:sp>
    </p:spTree>
    <p:extLst>
      <p:ext uri="{BB962C8B-B14F-4D97-AF65-F5344CB8AC3E}">
        <p14:creationId xmlns:p14="http://schemas.microsoft.com/office/powerpoint/2010/main" val="136795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1D11F82-A8D8-46D6-89E5-51A895FB8100}" type="slidenum">
              <a:rPr lang="it-IT" smtClean="0">
                <a:solidFill>
                  <a:prstClr val="black"/>
                </a:solidFill>
              </a:rPr>
              <a:pPr/>
              <a:t>6</a:t>
            </a:fld>
            <a:endParaRPr lang="it-IT" dirty="0">
              <a:solidFill>
                <a:prstClr val="black"/>
              </a:solidFill>
            </a:endParaRPr>
          </a:p>
        </p:txBody>
      </p:sp>
    </p:spTree>
    <p:extLst>
      <p:ext uri="{BB962C8B-B14F-4D97-AF65-F5344CB8AC3E}">
        <p14:creationId xmlns:p14="http://schemas.microsoft.com/office/powerpoint/2010/main" val="271673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4A96577-580A-471D-80C0-33DFBEA2FBC0}" type="slidenum">
              <a:rPr lang="it-IT" smtClean="0"/>
              <a:t>20</a:t>
            </a:fld>
            <a:endParaRPr lang="it-IT" dirty="0"/>
          </a:p>
        </p:txBody>
      </p:sp>
    </p:spTree>
    <p:extLst>
      <p:ext uri="{BB962C8B-B14F-4D97-AF65-F5344CB8AC3E}">
        <p14:creationId xmlns:p14="http://schemas.microsoft.com/office/powerpoint/2010/main" val="335562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10"/>
          </p:nvPr>
        </p:nvSpPr>
        <p:spPr/>
        <p:txBody>
          <a:bodyPr/>
          <a:lstStyle/>
          <a:p>
            <a:fld id="{E4A96577-580A-471D-80C0-33DFBEA2FBC0}" type="slidenum">
              <a:rPr lang="it-IT" smtClean="0"/>
              <a:t>21</a:t>
            </a:fld>
            <a:endParaRPr lang="it-IT" dirty="0"/>
          </a:p>
        </p:txBody>
      </p:sp>
    </p:spTree>
    <p:extLst>
      <p:ext uri="{BB962C8B-B14F-4D97-AF65-F5344CB8AC3E}">
        <p14:creationId xmlns:p14="http://schemas.microsoft.com/office/powerpoint/2010/main" val="1801613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2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egnaposto contenuto 2"/>
          <p:cNvSpPr>
            <a:spLocks noGrp="1"/>
          </p:cNvSpPr>
          <p:nvPr>
            <p:ph idx="1"/>
          </p:nvPr>
        </p:nvSpPr>
        <p:spPr>
          <a:xfrm>
            <a:off x="421964" y="1127760"/>
            <a:ext cx="11348073" cy="543337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Title 6"/>
          <p:cNvSpPr>
            <a:spLocks noGrp="1"/>
          </p:cNvSpPr>
          <p:nvPr>
            <p:ph type="title" idx="4294967295" hasCustomPrompt="1"/>
          </p:nvPr>
        </p:nvSpPr>
        <p:spPr>
          <a:xfrm>
            <a:off x="421964" y="365125"/>
            <a:ext cx="11348073" cy="659003"/>
          </a:xfrm>
          <a:prstGeom prst="rect">
            <a:avLst/>
          </a:prstGeom>
        </p:spPr>
        <p:txBody>
          <a:bodyPr/>
          <a:lstStyle/>
          <a:p>
            <a:r>
              <a:rPr lang="it-IT" sz="2400" b="1" dirty="0">
                <a:latin typeface="Calibri (Headings)"/>
              </a:rPr>
              <a:t/>
            </a:r>
            <a:br>
              <a:rPr lang="it-IT" sz="2400" b="1" dirty="0">
                <a:latin typeface="Calibri (Headings)"/>
              </a:rPr>
            </a:br>
            <a:endParaRPr lang="it-IT" sz="2400" b="1" dirty="0">
              <a:latin typeface="Calibri (Headings)"/>
            </a:endParaRPr>
          </a:p>
        </p:txBody>
      </p:sp>
    </p:spTree>
    <p:extLst>
      <p:ext uri="{BB962C8B-B14F-4D97-AF65-F5344CB8AC3E}">
        <p14:creationId xmlns:p14="http://schemas.microsoft.com/office/powerpoint/2010/main" val="1156762934"/>
      </p:ext>
    </p:extLst>
  </p:cSld>
  <p:clrMapOvr>
    <a:masterClrMapping/>
  </p:clrMapOvr>
  <p:hf hdr="0" ftr="0" dt="0"/>
  <p:extLst mod="1">
    <p:ext uri="{DCECCB84-F9BA-43D5-87BE-67443E8EF086}">
      <p15:sldGuideLst xmlns:p15="http://schemas.microsoft.com/office/powerpoint/2012/main" xmlns="">
        <p15:guide id="2" orient="horz" pos="41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51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00030"/>
            <a:ext cx="10977033" cy="79146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5370" y="1075567"/>
            <a:ext cx="10979151" cy="4856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825949"/>
            <a:ext cx="1127448" cy="82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4080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115417600"/>
      </p:ext>
    </p:extLst>
  </p:cSld>
  <p:clrMapOvr>
    <a:masterClrMapping/>
  </p:clrMapOvr>
  <p:hf hdr="0" ftr="0" dt="0"/>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70" y="1075567"/>
            <a:ext cx="10979151" cy="485692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7094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607135" y="6413909"/>
            <a:ext cx="1672441" cy="223860"/>
          </a:xfrm>
          <a:prstGeom prst="rect">
            <a:avLst/>
          </a:prstGeom>
          <a:noFill/>
          <a:ln w="9525">
            <a:noFill/>
            <a:miter lim="800000"/>
            <a:headEnd/>
            <a:tailEnd/>
          </a:ln>
          <a:effec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2E28958F-0633-44DB-A270-5E75B773E301}" type="slidenum">
              <a:rPr lang="en-US" sz="1000" smtClean="0">
                <a:solidFill>
                  <a:srgbClr val="646464"/>
                </a:solidFill>
                <a:latin typeface="EYInterstate" panose="02000503020000020004" pitchFamily="2" charset="0"/>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‹N›</a:t>
            </a:fld>
            <a:r>
              <a:rPr lang="en-US" sz="1000" dirty="0">
                <a:solidFill>
                  <a:srgbClr val="646464"/>
                </a:solidFill>
                <a:latin typeface="EYInterstate" panose="02000503020000020004" pitchFamily="2" charset="0"/>
                <a:cs typeface="Arial" charset="0"/>
              </a:rPr>
              <a:t> </a:t>
            </a:r>
            <a:endParaRPr lang="it-IT" sz="900" b="0" kern="0" dirty="0">
              <a:solidFill>
                <a:schemeClr val="tx2"/>
              </a:solidFill>
              <a:latin typeface="EYInterstate" panose="02000503020000020004" pitchFamily="2" charset="0"/>
            </a:endParaRPr>
          </a:p>
        </p:txBody>
      </p:sp>
      <p:sp>
        <p:nvSpPr>
          <p:cNvPr id="1035" name="Line 11"/>
          <p:cNvSpPr>
            <a:spLocks noChangeShapeType="1"/>
          </p:cNvSpPr>
          <p:nvPr/>
        </p:nvSpPr>
        <p:spPr bwMode="auto">
          <a:xfrm>
            <a:off x="211721" y="6243638"/>
            <a:ext cx="11764326" cy="0"/>
          </a:xfrm>
          <a:prstGeom prst="line">
            <a:avLst/>
          </a:prstGeom>
          <a:noFill/>
          <a:ln w="3175">
            <a:solidFill>
              <a:srgbClr val="646464"/>
            </a:solidFill>
            <a:round/>
            <a:headEnd/>
            <a:tailEnd/>
          </a:ln>
          <a:effectLst/>
        </p:spPr>
        <p:txBody>
          <a:bodyPr wrap="none" anchor="ctr"/>
          <a:lstStyle/>
          <a:p>
            <a:pPr fontAlgn="base">
              <a:spcBef>
                <a:spcPct val="0"/>
              </a:spcBef>
              <a:spcAft>
                <a:spcPct val="0"/>
              </a:spcAft>
              <a:defRPr/>
            </a:pPr>
            <a:endParaRPr lang="en-US" sz="1800" dirty="0">
              <a:solidFill>
                <a:srgbClr val="646464"/>
              </a:solidFill>
            </a:endParaRPr>
          </a:p>
        </p:txBody>
      </p:sp>
      <p:sp>
        <p:nvSpPr>
          <p:cNvPr id="11" name="Rectangle 2"/>
          <p:cNvSpPr txBox="1">
            <a:spLocks noChangeArrowheads="1"/>
          </p:cNvSpPr>
          <p:nvPr userDrawn="1"/>
        </p:nvSpPr>
        <p:spPr bwMode="auto">
          <a:xfrm>
            <a:off x="621788" y="510154"/>
            <a:ext cx="10944192" cy="492125"/>
          </a:xfrm>
          <a:prstGeom prst="rect">
            <a:avLst/>
          </a:prstGeom>
          <a:noFill/>
          <a:ln w="9525">
            <a:noFill/>
            <a:miter lim="800000"/>
            <a:headEnd/>
            <a:tailEnd/>
          </a:ln>
        </p:spPr>
        <p:txBody>
          <a:bodyPr vert="horz" wrap="square" lIns="0" tIns="36000" rIns="0" bIns="0" numCol="1" anchor="ctr" anchorCtr="0" compatLnSpc="1">
            <a:prstTxWarp prst="textNoShape">
              <a:avLst/>
            </a:prstTxWarp>
          </a:bodyPr>
          <a:lstStyle/>
          <a:p>
            <a:pPr fontAlgn="base">
              <a:spcBef>
                <a:spcPct val="0"/>
              </a:spcBef>
              <a:spcAft>
                <a:spcPct val="0"/>
              </a:spcAft>
              <a:defRPr/>
            </a:pPr>
            <a:endParaRPr lang="it-IT" sz="1600" i="1" kern="0" noProof="1">
              <a:solidFill>
                <a:srgbClr val="646464"/>
              </a:solidFill>
              <a:latin typeface="EYInterstate" panose="02000503020000020004" pitchFamily="2" charset="0"/>
            </a:endParaRPr>
          </a:p>
        </p:txBody>
      </p:sp>
      <p:sp>
        <p:nvSpPr>
          <p:cNvPr id="16" name="Title 6"/>
          <p:cNvSpPr txBox="1">
            <a:spLocks/>
          </p:cNvSpPr>
          <p:nvPr userDrawn="1"/>
        </p:nvSpPr>
        <p:spPr>
          <a:xfrm>
            <a:off x="421964" y="365125"/>
            <a:ext cx="11348073" cy="659003"/>
          </a:xfrm>
          <a:prstGeom prst="rect">
            <a:avLst/>
          </a:prstGeom>
        </p:spPr>
        <p:txBody>
          <a:bodyPr/>
          <a:lstStyle>
            <a:lvl1pPr algn="l" rtl="0" eaLnBrk="0" fontAlgn="base" hangingPunct="0">
              <a:spcBef>
                <a:spcPct val="0"/>
              </a:spcBef>
              <a:spcAft>
                <a:spcPct val="0"/>
              </a:spcAft>
              <a:defRPr sz="3000" b="1">
                <a:solidFill>
                  <a:srgbClr val="646464"/>
                </a:solidFill>
                <a:latin typeface="+mj-lt"/>
                <a:ea typeface="+mj-ea"/>
                <a:cs typeface="+mj-cs"/>
              </a:defRPr>
            </a:lvl1pPr>
            <a:lvl2pPr algn="l" rtl="0" eaLnBrk="0" fontAlgn="base" hangingPunct="0">
              <a:spcBef>
                <a:spcPct val="0"/>
              </a:spcBef>
              <a:spcAft>
                <a:spcPct val="0"/>
              </a:spcAft>
              <a:defRPr sz="3000" b="1">
                <a:solidFill>
                  <a:srgbClr val="646464"/>
                </a:solidFill>
                <a:latin typeface="Arial" charset="0"/>
              </a:defRPr>
            </a:lvl2pPr>
            <a:lvl3pPr algn="l" rtl="0" eaLnBrk="0" fontAlgn="base" hangingPunct="0">
              <a:spcBef>
                <a:spcPct val="0"/>
              </a:spcBef>
              <a:spcAft>
                <a:spcPct val="0"/>
              </a:spcAft>
              <a:defRPr sz="3000" b="1">
                <a:solidFill>
                  <a:srgbClr val="646464"/>
                </a:solidFill>
                <a:latin typeface="Arial" charset="0"/>
              </a:defRPr>
            </a:lvl3pPr>
            <a:lvl4pPr algn="l" rtl="0" eaLnBrk="0" fontAlgn="base" hangingPunct="0">
              <a:spcBef>
                <a:spcPct val="0"/>
              </a:spcBef>
              <a:spcAft>
                <a:spcPct val="0"/>
              </a:spcAft>
              <a:defRPr sz="3000" b="1">
                <a:solidFill>
                  <a:srgbClr val="646464"/>
                </a:solidFill>
                <a:latin typeface="Arial" charset="0"/>
              </a:defRPr>
            </a:lvl4pPr>
            <a:lvl5pPr algn="l" rtl="0" eaLnBrk="0" fontAlgn="base" hangingPunct="0">
              <a:spcBef>
                <a:spcPct val="0"/>
              </a:spcBef>
              <a:spcAft>
                <a:spcPct val="0"/>
              </a:spcAft>
              <a:defRPr sz="3000" b="1">
                <a:solidFill>
                  <a:srgbClr val="646464"/>
                </a:solidFill>
                <a:latin typeface="Arial" charset="0"/>
              </a:defRPr>
            </a:lvl5pPr>
            <a:lvl6pPr marL="457200" algn="l" rtl="0" fontAlgn="base">
              <a:spcBef>
                <a:spcPct val="0"/>
              </a:spcBef>
              <a:spcAft>
                <a:spcPct val="0"/>
              </a:spcAft>
              <a:defRPr sz="3000" b="1">
                <a:solidFill>
                  <a:srgbClr val="646464"/>
                </a:solidFill>
                <a:latin typeface="Arial" charset="0"/>
              </a:defRPr>
            </a:lvl6pPr>
            <a:lvl7pPr marL="914400" algn="l" rtl="0" fontAlgn="base">
              <a:spcBef>
                <a:spcPct val="0"/>
              </a:spcBef>
              <a:spcAft>
                <a:spcPct val="0"/>
              </a:spcAft>
              <a:defRPr sz="3000" b="1">
                <a:solidFill>
                  <a:srgbClr val="646464"/>
                </a:solidFill>
                <a:latin typeface="Arial" charset="0"/>
              </a:defRPr>
            </a:lvl7pPr>
            <a:lvl8pPr marL="1371600" algn="l" rtl="0" fontAlgn="base">
              <a:spcBef>
                <a:spcPct val="0"/>
              </a:spcBef>
              <a:spcAft>
                <a:spcPct val="0"/>
              </a:spcAft>
              <a:defRPr sz="3000" b="1">
                <a:solidFill>
                  <a:srgbClr val="646464"/>
                </a:solidFill>
                <a:latin typeface="Arial" charset="0"/>
              </a:defRPr>
            </a:lvl8pPr>
            <a:lvl9pPr marL="1828800" algn="l" rtl="0" fontAlgn="base">
              <a:spcBef>
                <a:spcPct val="0"/>
              </a:spcBef>
              <a:spcAft>
                <a:spcPct val="0"/>
              </a:spcAft>
              <a:defRPr sz="3000" b="1">
                <a:solidFill>
                  <a:srgbClr val="646464"/>
                </a:solidFill>
                <a:latin typeface="Arial" charset="0"/>
              </a:defRPr>
            </a:lvl9pPr>
          </a:lstStyle>
          <a:p>
            <a:r>
              <a:rPr lang="it-IT" sz="2400" kern="0" dirty="0">
                <a:latin typeface="Calibri (Headings)"/>
              </a:rPr>
              <a:t/>
            </a:r>
            <a:br>
              <a:rPr lang="it-IT" sz="2400" kern="0" dirty="0">
                <a:latin typeface="Calibri (Headings)"/>
              </a:rPr>
            </a:br>
            <a:endParaRPr lang="it-IT" sz="2400" kern="0" dirty="0">
              <a:latin typeface="Calibri (Headings)"/>
            </a:endParaRPr>
          </a:p>
        </p:txBody>
      </p:sp>
      <p:sp>
        <p:nvSpPr>
          <p:cNvPr id="13" name="Rectangle 12"/>
          <p:cNvSpPr/>
          <p:nvPr userDrawn="1"/>
        </p:nvSpPr>
        <p:spPr>
          <a:xfrm>
            <a:off x="0" y="825949"/>
            <a:ext cx="1127448" cy="82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Picture 2" descr="Risultati immagini per logo inps"/>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672287" y="6359046"/>
            <a:ext cx="303760" cy="42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64794"/>
      </p:ext>
    </p:extLst>
  </p:cSld>
  <p:clrMap bg1="lt1" tx1="dk1" bg2="lt2" tx2="dk2" accent1="accent1" accent2="accent2" accent3="accent3" accent4="accent4" accent5="accent5" accent6="accent6" hlink="hlink" folHlink="folHlink"/>
  <p:sldLayoutIdLst>
    <p:sldLayoutId id="2147483709" r:id="rId1"/>
    <p:sldLayoutId id="2147483661" r:id="rId2"/>
    <p:sldLayoutId id="2147483662" r:id="rId3"/>
    <p:sldLayoutId id="2147483708" r:id="rId4"/>
    <p:sldLayoutId id="2147483707" r:id="rId5"/>
  </p:sldLayoutIdLst>
  <p:txStyles>
    <p:titleStyle>
      <a:lvl1pPr algn="l" rtl="0" eaLnBrk="0" fontAlgn="base" hangingPunct="0">
        <a:spcBef>
          <a:spcPct val="0"/>
        </a:spcBef>
        <a:spcAft>
          <a:spcPct val="0"/>
        </a:spcAft>
        <a:defRPr sz="3000" b="1">
          <a:solidFill>
            <a:srgbClr val="646464"/>
          </a:solidFill>
          <a:latin typeface="+mj-lt"/>
          <a:ea typeface="+mj-ea"/>
          <a:cs typeface="+mj-cs"/>
        </a:defRPr>
      </a:lvl1pPr>
      <a:lvl2pPr algn="l" rtl="0" eaLnBrk="0" fontAlgn="base" hangingPunct="0">
        <a:spcBef>
          <a:spcPct val="0"/>
        </a:spcBef>
        <a:spcAft>
          <a:spcPct val="0"/>
        </a:spcAft>
        <a:defRPr sz="3000" b="1">
          <a:solidFill>
            <a:srgbClr val="646464"/>
          </a:solidFill>
          <a:latin typeface="Arial" charset="0"/>
        </a:defRPr>
      </a:lvl2pPr>
      <a:lvl3pPr algn="l" rtl="0" eaLnBrk="0" fontAlgn="base" hangingPunct="0">
        <a:spcBef>
          <a:spcPct val="0"/>
        </a:spcBef>
        <a:spcAft>
          <a:spcPct val="0"/>
        </a:spcAft>
        <a:defRPr sz="3000" b="1">
          <a:solidFill>
            <a:srgbClr val="646464"/>
          </a:solidFill>
          <a:latin typeface="Arial" charset="0"/>
        </a:defRPr>
      </a:lvl3pPr>
      <a:lvl4pPr algn="l" rtl="0" eaLnBrk="0" fontAlgn="base" hangingPunct="0">
        <a:spcBef>
          <a:spcPct val="0"/>
        </a:spcBef>
        <a:spcAft>
          <a:spcPct val="0"/>
        </a:spcAft>
        <a:defRPr sz="3000" b="1">
          <a:solidFill>
            <a:srgbClr val="646464"/>
          </a:solidFill>
          <a:latin typeface="Arial" charset="0"/>
        </a:defRPr>
      </a:lvl4pPr>
      <a:lvl5pPr algn="l" rtl="0" eaLnBrk="0" fontAlgn="base" hangingPunct="0">
        <a:spcBef>
          <a:spcPct val="0"/>
        </a:spcBef>
        <a:spcAft>
          <a:spcPct val="0"/>
        </a:spcAft>
        <a:defRPr sz="3000" b="1">
          <a:solidFill>
            <a:srgbClr val="646464"/>
          </a:solidFill>
          <a:latin typeface="Arial" charset="0"/>
        </a:defRPr>
      </a:lvl5pPr>
      <a:lvl6pPr marL="457200" algn="l" rtl="0" fontAlgn="base">
        <a:spcBef>
          <a:spcPct val="0"/>
        </a:spcBef>
        <a:spcAft>
          <a:spcPct val="0"/>
        </a:spcAft>
        <a:defRPr sz="3000" b="1">
          <a:solidFill>
            <a:srgbClr val="646464"/>
          </a:solidFill>
          <a:latin typeface="Arial" charset="0"/>
        </a:defRPr>
      </a:lvl6pPr>
      <a:lvl7pPr marL="914400" algn="l" rtl="0" fontAlgn="base">
        <a:spcBef>
          <a:spcPct val="0"/>
        </a:spcBef>
        <a:spcAft>
          <a:spcPct val="0"/>
        </a:spcAft>
        <a:defRPr sz="3000" b="1">
          <a:solidFill>
            <a:srgbClr val="646464"/>
          </a:solidFill>
          <a:latin typeface="Arial" charset="0"/>
        </a:defRPr>
      </a:lvl7pPr>
      <a:lvl8pPr marL="1371600" algn="l" rtl="0" fontAlgn="base">
        <a:spcBef>
          <a:spcPct val="0"/>
        </a:spcBef>
        <a:spcAft>
          <a:spcPct val="0"/>
        </a:spcAft>
        <a:defRPr sz="3000" b="1">
          <a:solidFill>
            <a:srgbClr val="646464"/>
          </a:solidFill>
          <a:latin typeface="Arial" charset="0"/>
        </a:defRPr>
      </a:lvl8pPr>
      <a:lvl9pPr marL="1828800" algn="l" rtl="0" fontAlgn="base">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30.png"/><Relationship Id="rId2"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3.png"/><Relationship Id="rId5" Type="http://schemas.openxmlformats.org/officeDocument/2006/relationships/tags" Target="../tags/tag30.xml"/><Relationship Id="rId10"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tags" Target="../tags/tag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tiff"/><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jpe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3.jpeg"/><Relationship Id="rId7" Type="http://schemas.openxmlformats.org/officeDocument/2006/relationships/image" Target="../media/image49.pn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44.tiff"/><Relationship Id="rId4" Type="http://schemas.openxmlformats.org/officeDocument/2006/relationships/image" Target="../media/image46.pn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4.tiff"/><Relationship Id="rId3" Type="http://schemas.openxmlformats.org/officeDocument/2006/relationships/image" Target="../media/image55.png"/><Relationship Id="rId7" Type="http://schemas.openxmlformats.org/officeDocument/2006/relationships/image" Target="../media/image46.png"/><Relationship Id="rId12" Type="http://schemas.openxmlformats.org/officeDocument/2006/relationships/image" Target="../media/image43.jpe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3.jpeg"/><Relationship Id="rId11" Type="http://schemas.openxmlformats.org/officeDocument/2006/relationships/image" Target="../media/image51.png"/><Relationship Id="rId5" Type="http://schemas.openxmlformats.org/officeDocument/2006/relationships/image" Target="../media/image52.jpeg"/><Relationship Id="rId10" Type="http://schemas.openxmlformats.org/officeDocument/2006/relationships/image" Target="../media/image49.png"/><Relationship Id="rId4" Type="http://schemas.openxmlformats.org/officeDocument/2006/relationships/image" Target="../media/image57.sv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3.png"/><Relationship Id="rId5" Type="http://schemas.openxmlformats.org/officeDocument/2006/relationships/tags" Target="../tags/tag39.xml"/><Relationship Id="rId10" Type="http://schemas.openxmlformats.org/officeDocument/2006/relationships/slideLayout" Target="../slideLayouts/slideLayout2.xml"/><Relationship Id="rId4" Type="http://schemas.openxmlformats.org/officeDocument/2006/relationships/tags" Target="../tags/tag38.xml"/><Relationship Id="rId9"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diagramLayout" Target="../diagrams/layout1.xml"/><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77.png"/><Relationship Id="rId5" Type="http://schemas.openxmlformats.org/officeDocument/2006/relationships/diagramColors" Target="../diagrams/colors1.xml"/><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diagramQuickStyle" Target="../diagrams/quickStyle1.xml"/><Relationship Id="rId9" Type="http://schemas.openxmlformats.org/officeDocument/2006/relationships/image" Target="../media/image75.png"/><Relationship Id="rId14" Type="http://schemas.openxmlformats.org/officeDocument/2006/relationships/image" Target="../media/image80.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3.png"/><Relationship Id="rId5" Type="http://schemas.openxmlformats.org/officeDocument/2006/relationships/tags" Target="../tags/tag17.xml"/><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2.emf"/><Relationship Id="rId11" Type="http://schemas.openxmlformats.org/officeDocument/2006/relationships/image" Target="../media/image8.svg"/><Relationship Id="rId5" Type="http://schemas.openxmlformats.org/officeDocument/2006/relationships/oleObject" Target="../embeddings/oleObject4.bin"/><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6.sv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svg"/><Relationship Id="rId4" Type="http://schemas.openxmlformats.org/officeDocument/2006/relationships/image" Target="../media/image8.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6.png"/><Relationship Id="rId18" Type="http://schemas.openxmlformats.org/officeDocument/2006/relationships/image" Target="../media/image19.png"/><Relationship Id="rId3" Type="http://schemas.openxmlformats.org/officeDocument/2006/relationships/slideLayout" Target="../slideLayouts/slideLayout4.xml"/><Relationship Id="rId7" Type="http://schemas.openxmlformats.org/officeDocument/2006/relationships/image" Target="../media/image14.png"/><Relationship Id="rId12" Type="http://schemas.openxmlformats.org/officeDocument/2006/relationships/image" Target="../media/image4.png"/><Relationship Id="rId17" Type="http://schemas.openxmlformats.org/officeDocument/2006/relationships/image" Target="../media/image11.svg"/><Relationship Id="rId2" Type="http://schemas.openxmlformats.org/officeDocument/2006/relationships/tags" Target="../tags/tag23.xml"/><Relationship Id="rId16" Type="http://schemas.openxmlformats.org/officeDocument/2006/relationships/image" Target="../media/image8.png"/><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2.emf"/><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oleObject" Target="../embeddings/oleObject5.bin"/><Relationship Id="rId9" Type="http://schemas.openxmlformats.org/officeDocument/2006/relationships/image" Target="../media/image16.png"/><Relationship Id="rId1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slideLayout" Target="../slideLayouts/slideLayout4.xml"/><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2.emf"/><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oleObject" Target="../embeddings/oleObject6.bin"/><Relationship Id="rId9" Type="http://schemas.microsoft.com/office/2007/relationships/hdphoto" Target="../media/hdphoto1.wdp"/><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6"/>
          <p:cNvSpPr/>
          <p:nvPr>
            <p:custDataLst>
              <p:tags r:id="rId1"/>
            </p:custDataLst>
          </p:nvPr>
        </p:nvSpPr>
        <p:spPr bwMode="gray">
          <a:xfrm rot="1800000" flipH="1" flipV="1">
            <a:off x="10015441" y="221328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7" name="Rechteck 17"/>
          <p:cNvSpPr/>
          <p:nvPr>
            <p:custDataLst>
              <p:tags r:id="rId2"/>
            </p:custDataLst>
          </p:nvPr>
        </p:nvSpPr>
        <p:spPr bwMode="gray">
          <a:xfrm rot="1800000" flipH="1" flipV="1">
            <a:off x="5631677" y="4785590"/>
            <a:ext cx="1245079" cy="124507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8" name="Rechteck 16"/>
          <p:cNvSpPr/>
          <p:nvPr>
            <p:custDataLst>
              <p:tags r:id="rId3"/>
            </p:custDataLst>
          </p:nvPr>
        </p:nvSpPr>
        <p:spPr bwMode="gray">
          <a:xfrm rot="1800000" flipH="1" flipV="1">
            <a:off x="7445595" y="2949727"/>
            <a:ext cx="5137342" cy="5154903"/>
          </a:xfrm>
          <a:custGeom>
            <a:avLst/>
            <a:gdLst/>
            <a:ahLst/>
            <a:cxnLst/>
            <a:rect l="l" t="t" r="r" b="b"/>
            <a:pathLst>
              <a:path w="5140018" h="5157588">
                <a:moveTo>
                  <a:pt x="5140017" y="5157588"/>
                </a:moveTo>
                <a:lnTo>
                  <a:pt x="1518682" y="5157588"/>
                </a:lnTo>
                <a:lnTo>
                  <a:pt x="0" y="2527151"/>
                </a:lnTo>
                <a:lnTo>
                  <a:pt x="4377154" y="0"/>
                </a:lnTo>
                <a:lnTo>
                  <a:pt x="5140018"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29"/>
            <a:endParaRPr lang="en-GB" sz="1199" dirty="0">
              <a:solidFill>
                <a:schemeClr val="tx1"/>
              </a:solidFill>
              <a:latin typeface="Calibri" panose="020F0502020204030204" pitchFamily="34" charset="0"/>
              <a:cs typeface="Calibri" panose="020F0502020204030204" pitchFamily="34" charset="0"/>
            </a:endParaRPr>
          </a:p>
        </p:txBody>
      </p:sp>
      <p:sp>
        <p:nvSpPr>
          <p:cNvPr id="9" name="Rechteck 17"/>
          <p:cNvSpPr/>
          <p:nvPr>
            <p:custDataLst>
              <p:tags r:id="rId4"/>
            </p:custDataLst>
          </p:nvPr>
        </p:nvSpPr>
        <p:spPr bwMode="gray">
          <a:xfrm rot="1800000" flipH="1" flipV="1">
            <a:off x="6350054" y="6700953"/>
            <a:ext cx="537850" cy="310527"/>
          </a:xfrm>
          <a:custGeom>
            <a:avLst/>
            <a:gdLst/>
            <a:ahLst/>
            <a:cxnLst/>
            <a:rect l="l" t="t" r="r" b="b"/>
            <a:pathLst>
              <a:path w="538130" h="310689">
                <a:moveTo>
                  <a:pt x="538130" y="310689"/>
                </a:moveTo>
                <a:lnTo>
                  <a:pt x="0" y="310689"/>
                </a:lnTo>
                <a:lnTo>
                  <a:pt x="538130"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0" name="Rechteck 18"/>
          <p:cNvSpPr/>
          <p:nvPr>
            <p:custDataLst>
              <p:tags r:id="rId5"/>
            </p:custDataLst>
          </p:nvPr>
        </p:nvSpPr>
        <p:spPr bwMode="gray">
          <a:xfrm rot="1800000" flipH="1" flipV="1">
            <a:off x="5261772" y="6670171"/>
            <a:ext cx="644475" cy="372088"/>
          </a:xfrm>
          <a:custGeom>
            <a:avLst/>
            <a:gdLst/>
            <a:ahLst/>
            <a:cxnLst/>
            <a:rect l="l" t="t" r="r" b="b"/>
            <a:pathLst>
              <a:path w="644811" h="372282">
                <a:moveTo>
                  <a:pt x="644811" y="372282"/>
                </a:moveTo>
                <a:lnTo>
                  <a:pt x="0" y="372282"/>
                </a:lnTo>
                <a:lnTo>
                  <a:pt x="644811"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1" name="Rechteck 21"/>
          <p:cNvSpPr/>
          <p:nvPr>
            <p:custDataLst>
              <p:tags r:id="rId6"/>
            </p:custDataLst>
          </p:nvPr>
        </p:nvSpPr>
        <p:spPr bwMode="gray">
          <a:xfrm rot="1800000" flipH="1" flipV="1">
            <a:off x="5778730" y="6202254"/>
            <a:ext cx="555609" cy="555609"/>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4" name="Rechteck 22"/>
          <p:cNvSpPr/>
          <p:nvPr>
            <p:custDataLst>
              <p:tags r:id="rId7"/>
            </p:custDataLst>
          </p:nvPr>
        </p:nvSpPr>
        <p:spPr bwMode="gray">
          <a:xfrm rot="1800000" flipH="1" flipV="1">
            <a:off x="10399840" y="1950152"/>
            <a:ext cx="838228" cy="83822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5" name="Rechteck 21"/>
          <p:cNvSpPr/>
          <p:nvPr>
            <p:custDataLst>
              <p:tags r:id="rId8"/>
            </p:custDataLst>
          </p:nvPr>
        </p:nvSpPr>
        <p:spPr bwMode="gray">
          <a:xfrm rot="1800000" flipH="1" flipV="1">
            <a:off x="11316017" y="2131434"/>
            <a:ext cx="1296490" cy="1296489"/>
          </a:xfrm>
          <a:custGeom>
            <a:avLst/>
            <a:gdLst/>
            <a:ahLst/>
            <a:cxnLst/>
            <a:rect l="l" t="t" r="r" b="b"/>
            <a:pathLst>
              <a:path w="1530425" h="1530424">
                <a:moveTo>
                  <a:pt x="1530425" y="1530424"/>
                </a:moveTo>
                <a:lnTo>
                  <a:pt x="867973" y="1530424"/>
                </a:lnTo>
                <a:lnTo>
                  <a:pt x="0" y="27050"/>
                </a:lnTo>
                <a:lnTo>
                  <a:pt x="0" y="0"/>
                </a:lnTo>
                <a:lnTo>
                  <a:pt x="1530425"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6" name="Rechteck 24"/>
          <p:cNvSpPr/>
          <p:nvPr>
            <p:custDataLst>
              <p:tags r:id="rId9"/>
            </p:custDataLst>
          </p:nvPr>
        </p:nvSpPr>
        <p:spPr bwMode="gray">
          <a:xfrm rot="1800000" flipH="1" flipV="1">
            <a:off x="11170209" y="180913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9" name="Title 11"/>
          <p:cNvSpPr txBox="1">
            <a:spLocks/>
          </p:cNvSpPr>
          <p:nvPr/>
        </p:nvSpPr>
        <p:spPr>
          <a:xfrm>
            <a:off x="7679013" y="3794485"/>
            <a:ext cx="4401292" cy="204590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3998" b="1" kern="1200">
                <a:solidFill>
                  <a:srgbClr val="333333"/>
                </a:solidFill>
                <a:latin typeface="+mn-lt"/>
                <a:ea typeface="+mj-ea"/>
                <a:cs typeface="Arial" pitchFamily="34" charset="0"/>
              </a:defRPr>
            </a:lvl1pPr>
          </a:lstStyle>
          <a:p>
            <a:pPr algn="r"/>
            <a:r>
              <a:rPr lang="it-IT" sz="3198" dirty="0">
                <a:solidFill>
                  <a:schemeClr val="tx1"/>
                </a:solidFill>
                <a:latin typeface="Calibri" panose="020F0502020204030204" pitchFamily="34" charset="0"/>
                <a:cs typeface="Calibri" panose="020F0502020204030204" pitchFamily="34" charset="0"/>
              </a:rPr>
              <a:t>Blockchain:</a:t>
            </a:r>
          </a:p>
          <a:p>
            <a:pPr algn="r"/>
            <a:r>
              <a:rPr lang="it-IT" sz="3198" dirty="0">
                <a:solidFill>
                  <a:schemeClr val="tx1"/>
                </a:solidFill>
                <a:latin typeface="Calibri" panose="020F0502020204030204" pitchFamily="34" charset="0"/>
                <a:cs typeface="Calibri" panose="020F0502020204030204" pitchFamily="34" charset="0"/>
              </a:rPr>
              <a:t>innovazioni e </a:t>
            </a:r>
          </a:p>
          <a:p>
            <a:pPr algn="r"/>
            <a:r>
              <a:rPr lang="it-IT" sz="3198" dirty="0">
                <a:solidFill>
                  <a:schemeClr val="tx1"/>
                </a:solidFill>
                <a:latin typeface="Calibri" panose="020F0502020204030204" pitchFamily="34" charset="0"/>
                <a:cs typeface="Calibri" panose="020F0502020204030204" pitchFamily="34" charset="0"/>
              </a:rPr>
              <a:t>applicazioni sociali</a:t>
            </a:r>
          </a:p>
          <a:p>
            <a:pPr algn="r"/>
            <a:r>
              <a:rPr lang="it-IT" sz="3198" dirty="0">
                <a:solidFill>
                  <a:schemeClr val="tx1"/>
                </a:solidFill>
                <a:latin typeface="Calibri" panose="020F0502020204030204" pitchFamily="34" charset="0"/>
                <a:cs typeface="Calibri" panose="020F0502020204030204" pitchFamily="34" charset="0"/>
              </a:rPr>
              <a:t>approfondimenti, scenari</a:t>
            </a:r>
          </a:p>
          <a:p>
            <a:pPr algn="r"/>
            <a:r>
              <a:rPr lang="it-IT" sz="3198" dirty="0">
                <a:solidFill>
                  <a:schemeClr val="tx1"/>
                </a:solidFill>
                <a:latin typeface="Calibri" panose="020F0502020204030204" pitchFamily="34" charset="0"/>
                <a:cs typeface="Calibri" panose="020F0502020204030204" pitchFamily="34" charset="0"/>
              </a:rPr>
              <a:t>e soluzioni</a:t>
            </a:r>
            <a:endParaRPr lang="en-US" sz="3198" dirty="0">
              <a:solidFill>
                <a:schemeClr val="tx1"/>
              </a:solidFill>
              <a:latin typeface="Calibri" panose="020F0502020204030204" pitchFamily="34" charset="0"/>
              <a:cs typeface="Calibri" panose="020F0502020204030204" pitchFamily="34" charset="0"/>
            </a:endParaRPr>
          </a:p>
        </p:txBody>
      </p:sp>
      <p:sp>
        <p:nvSpPr>
          <p:cNvPr id="12" name="Title 11"/>
          <p:cNvSpPr txBox="1">
            <a:spLocks/>
          </p:cNvSpPr>
          <p:nvPr/>
        </p:nvSpPr>
        <p:spPr>
          <a:xfrm>
            <a:off x="7679013" y="6258533"/>
            <a:ext cx="4401292" cy="48283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3998" b="1" kern="1200">
                <a:solidFill>
                  <a:srgbClr val="333333"/>
                </a:solidFill>
                <a:latin typeface="+mn-lt"/>
                <a:ea typeface="+mj-ea"/>
                <a:cs typeface="Arial" pitchFamily="34" charset="0"/>
              </a:defRPr>
            </a:lvl1pPr>
          </a:lstStyle>
          <a:p>
            <a:pPr algn="r"/>
            <a:r>
              <a:rPr lang="it-IT" sz="3198" b="0" i="1" dirty="0">
                <a:solidFill>
                  <a:schemeClr val="tx1"/>
                </a:solidFill>
                <a:latin typeface="Calibri" panose="020F0502020204030204" pitchFamily="34" charset="0"/>
                <a:cs typeface="Calibri" panose="020F0502020204030204" pitchFamily="34" charset="0"/>
              </a:rPr>
              <a:t>CNEL 25 febbraio 2019</a:t>
            </a:r>
            <a:endParaRPr lang="en-US" sz="3198" b="0" i="1" dirty="0">
              <a:solidFill>
                <a:schemeClr val="tx1"/>
              </a:solidFill>
              <a:latin typeface="Calibri" panose="020F0502020204030204" pitchFamily="34" charset="0"/>
              <a:cs typeface="Calibri" panose="020F0502020204030204" pitchFamily="34" charset="0"/>
            </a:endParaRPr>
          </a:p>
        </p:txBody>
      </p:sp>
      <p:pic>
        <p:nvPicPr>
          <p:cNvPr id="17" name="Picture 2" descr="Risultati immagini per logo inp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74175" y="173747"/>
            <a:ext cx="787875" cy="10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1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angle 379"/>
          <p:cNvSpPr/>
          <p:nvPr/>
        </p:nvSpPr>
        <p:spPr>
          <a:xfrm>
            <a:off x="268231" y="1692725"/>
            <a:ext cx="2593904" cy="4464000"/>
          </a:xfrm>
          <a:prstGeom prst="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a:spcBef>
                <a:spcPts val="600"/>
              </a:spcBef>
              <a:buAutoNum type="arabicPeriod"/>
            </a:pPr>
            <a:r>
              <a:rPr lang="it-IT" sz="1400" b="1" dirty="0">
                <a:solidFill>
                  <a:srgbClr val="646464"/>
                </a:solidFill>
              </a:rPr>
              <a:t>Maria Rossi va in INPS e viene identificata tramite network ESSN</a:t>
            </a:r>
          </a:p>
          <a:p>
            <a:pPr marL="176213" indent="-176213">
              <a:spcBef>
                <a:spcPts val="600"/>
              </a:spcBef>
              <a:buAutoNum type="arabicPeriod"/>
            </a:pPr>
            <a:r>
              <a:rPr lang="it-IT" sz="1400" b="1" dirty="0">
                <a:solidFill>
                  <a:srgbClr val="646464"/>
                </a:solidFill>
              </a:rPr>
              <a:t>Dopo il riconoscimento e a seguito della sua richiesta di distacco, il suo status di «lavoratrice distaccata in Polonia» viene aggiornato su tutti i nodi del network ESSN</a:t>
            </a:r>
          </a:p>
          <a:p>
            <a:pPr marL="176213" indent="-176213">
              <a:spcBef>
                <a:spcPts val="600"/>
              </a:spcBef>
              <a:buAutoNum type="arabicPeriod"/>
            </a:pPr>
            <a:r>
              <a:rPr lang="it-IT" sz="1400" b="1" dirty="0">
                <a:solidFill>
                  <a:srgbClr val="646464"/>
                </a:solidFill>
              </a:rPr>
              <a:t>La comunicazione con i dettagli sul distacco viene inviata tramite EESSI alla Polonia</a:t>
            </a:r>
          </a:p>
          <a:p>
            <a:pPr marL="176213" indent="-176213">
              <a:spcBef>
                <a:spcPts val="600"/>
              </a:spcBef>
              <a:buAutoNum type="arabicPeriod"/>
            </a:pPr>
            <a:r>
              <a:rPr lang="it-IT" sz="1400" b="1" dirty="0">
                <a:solidFill>
                  <a:srgbClr val="646464"/>
                </a:solidFill>
              </a:rPr>
              <a:t>Maria Rossi va in ZUS e viene identificata tramite network ESSN</a:t>
            </a:r>
          </a:p>
          <a:p>
            <a:pPr marL="176213" indent="-176213">
              <a:spcBef>
                <a:spcPts val="600"/>
              </a:spcBef>
              <a:buAutoNum type="arabicPeriod"/>
            </a:pPr>
            <a:r>
              <a:rPr lang="it-IT" sz="1400" b="1" dirty="0">
                <a:solidFill>
                  <a:srgbClr val="646464"/>
                </a:solidFill>
              </a:rPr>
              <a:t>Dopo il riconoscimento il sistema segnala che Maria è già distaccata</a:t>
            </a:r>
            <a:endParaRPr lang="it-IT" sz="1600" b="1" dirty="0">
              <a:solidFill>
                <a:srgbClr val="646464"/>
              </a:solidFill>
            </a:endParaRPr>
          </a:p>
        </p:txBody>
      </p:sp>
      <p:cxnSp>
        <p:nvCxnSpPr>
          <p:cNvPr id="1084" name="Straight Connector 1083"/>
          <p:cNvCxnSpPr>
            <a:stCxn id="1041" idx="1"/>
          </p:cNvCxnSpPr>
          <p:nvPr/>
        </p:nvCxnSpPr>
        <p:spPr>
          <a:xfrm>
            <a:off x="5778464" y="3073093"/>
            <a:ext cx="1557602" cy="643973"/>
          </a:xfrm>
          <a:prstGeom prst="line">
            <a:avLst/>
          </a:prstGeom>
          <a:noFill/>
          <a:ln w="6350" cap="flat" cmpd="sng" algn="ctr">
            <a:solidFill>
              <a:srgbClr val="898784"/>
            </a:solidFill>
            <a:prstDash val="solid"/>
            <a:miter lim="800000"/>
          </a:ln>
          <a:effectLst/>
        </p:spPr>
      </p:cxnSp>
      <p:cxnSp>
        <p:nvCxnSpPr>
          <p:cNvPr id="1076" name="Straight Connector 1075"/>
          <p:cNvCxnSpPr/>
          <p:nvPr/>
        </p:nvCxnSpPr>
        <p:spPr>
          <a:xfrm flipV="1">
            <a:off x="7537386" y="3212414"/>
            <a:ext cx="344305" cy="116346"/>
          </a:xfrm>
          <a:prstGeom prst="line">
            <a:avLst/>
          </a:prstGeom>
          <a:noFill/>
          <a:ln w="6350" cap="flat" cmpd="sng" algn="ctr">
            <a:solidFill>
              <a:srgbClr val="898784"/>
            </a:solidFill>
            <a:prstDash val="solid"/>
            <a:miter lim="800000"/>
          </a:ln>
          <a:effectLst/>
        </p:spPr>
      </p:cxnSp>
      <p:cxnSp>
        <p:nvCxnSpPr>
          <p:cNvPr id="1085" name="Straight Connector 1084"/>
          <p:cNvCxnSpPr/>
          <p:nvPr/>
        </p:nvCxnSpPr>
        <p:spPr>
          <a:xfrm flipV="1">
            <a:off x="5759239" y="3519173"/>
            <a:ext cx="857059" cy="411859"/>
          </a:xfrm>
          <a:prstGeom prst="line">
            <a:avLst/>
          </a:prstGeom>
          <a:noFill/>
          <a:ln w="6350" cap="flat" cmpd="sng" algn="ctr">
            <a:solidFill>
              <a:srgbClr val="898784"/>
            </a:solidFill>
            <a:prstDash val="solid"/>
            <a:miter lim="800000"/>
          </a:ln>
          <a:effectLst/>
        </p:spPr>
      </p:cxnSp>
      <p:cxnSp>
        <p:nvCxnSpPr>
          <p:cNvPr id="1110" name="Straight Connector 1109"/>
          <p:cNvCxnSpPr>
            <a:stCxn id="1095" idx="1"/>
          </p:cNvCxnSpPr>
          <p:nvPr/>
        </p:nvCxnSpPr>
        <p:spPr>
          <a:xfrm flipH="1" flipV="1">
            <a:off x="7287912" y="3558834"/>
            <a:ext cx="965916" cy="879481"/>
          </a:xfrm>
          <a:prstGeom prst="line">
            <a:avLst/>
          </a:prstGeom>
          <a:noFill/>
          <a:ln w="6350" cap="flat" cmpd="sng" algn="ctr">
            <a:solidFill>
              <a:srgbClr val="E7E6E6">
                <a:lumMod val="50000"/>
              </a:srgbClr>
            </a:solidFill>
            <a:prstDash val="solid"/>
            <a:miter lim="800000"/>
          </a:ln>
          <a:effectLst/>
        </p:spPr>
      </p:cxnSp>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18" name="think-cell Slide" r:id="rId4" imgW="498" imgH="499" progId="TCLayout.ActiveDocument.1">
                  <p:embed/>
                </p:oleObj>
              </mc:Choice>
              <mc:Fallback>
                <p:oleObj name="think-cell Slid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51" name="Rounded Rectangle 950"/>
          <p:cNvSpPr/>
          <p:nvPr/>
        </p:nvSpPr>
        <p:spPr>
          <a:xfrm>
            <a:off x="4125807" y="1958284"/>
            <a:ext cx="6492050" cy="4016193"/>
          </a:xfrm>
          <a:prstGeom prst="roundRect">
            <a:avLst>
              <a:gd name="adj" fmla="val 4105"/>
            </a:avLst>
          </a:prstGeom>
          <a:noFill/>
          <a:ln w="28575" cap="flat" cmpd="sng" algn="ctr">
            <a:solidFill>
              <a:srgbClr val="5B9BD5">
                <a:lumMod val="60000"/>
                <a:lumOff val="40000"/>
              </a:srgbClr>
            </a:solid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952" name="Picture 9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5213" y="1709584"/>
            <a:ext cx="552709" cy="552709"/>
          </a:xfrm>
          <a:prstGeom prst="rect">
            <a:avLst/>
          </a:prstGeom>
        </p:spPr>
      </p:pic>
      <p:pic>
        <p:nvPicPr>
          <p:cNvPr id="953" name="Picture 9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4106" y="1668312"/>
            <a:ext cx="552709" cy="552709"/>
          </a:xfrm>
          <a:prstGeom prst="rect">
            <a:avLst/>
          </a:prstGeom>
        </p:spPr>
      </p:pic>
      <p:pic>
        <p:nvPicPr>
          <p:cNvPr id="954" name="Picture 9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4106" y="5714395"/>
            <a:ext cx="552709" cy="552709"/>
          </a:xfrm>
          <a:prstGeom prst="rect">
            <a:avLst/>
          </a:prstGeom>
        </p:spPr>
      </p:pic>
      <p:pic>
        <p:nvPicPr>
          <p:cNvPr id="955" name="Picture 9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5213" y="5714395"/>
            <a:ext cx="552709" cy="552709"/>
          </a:xfrm>
          <a:prstGeom prst="rect">
            <a:avLst/>
          </a:prstGeom>
        </p:spPr>
      </p:pic>
      <p:grpSp>
        <p:nvGrpSpPr>
          <p:cNvPr id="956" name="Group 955"/>
          <p:cNvGrpSpPr/>
          <p:nvPr/>
        </p:nvGrpSpPr>
        <p:grpSpPr>
          <a:xfrm>
            <a:off x="2845057" y="5842099"/>
            <a:ext cx="797191" cy="354948"/>
            <a:chOff x="1072692" y="5911852"/>
            <a:chExt cx="797191" cy="354948"/>
          </a:xfrm>
        </p:grpSpPr>
        <p:sp>
          <p:nvSpPr>
            <p:cNvPr id="957" name="Rectangle 956"/>
            <p:cNvSpPr/>
            <p:nvPr/>
          </p:nvSpPr>
          <p:spPr>
            <a:xfrm>
              <a:off x="1072692" y="5911852"/>
              <a:ext cx="797191" cy="354948"/>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958" name="Group 957"/>
            <p:cNvGrpSpPr/>
            <p:nvPr/>
          </p:nvGrpSpPr>
          <p:grpSpPr>
            <a:xfrm>
              <a:off x="1125029" y="5937244"/>
              <a:ext cx="687046" cy="296945"/>
              <a:chOff x="771124" y="5147377"/>
              <a:chExt cx="1106493" cy="478233"/>
            </a:xfrm>
          </p:grpSpPr>
          <p:grpSp>
            <p:nvGrpSpPr>
              <p:cNvPr id="959" name="Group 9708"/>
              <p:cNvGrpSpPr>
                <a:grpSpLocks noChangeAspect="1"/>
              </p:cNvGrpSpPr>
              <p:nvPr/>
            </p:nvGrpSpPr>
            <p:grpSpPr bwMode="auto">
              <a:xfrm>
                <a:off x="771124" y="5147377"/>
                <a:ext cx="310964" cy="478233"/>
                <a:chOff x="5135530" y="4046934"/>
                <a:chExt cx="439689" cy="676275"/>
              </a:xfrm>
            </p:grpSpPr>
            <p:sp>
              <p:nvSpPr>
                <p:cNvPr id="961"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2"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3"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4"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5"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6"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7"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8"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69"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0"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1"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2"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3"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4"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5"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76"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960" name="Rectangle 959"/>
              <p:cNvSpPr/>
              <p:nvPr/>
            </p:nvSpPr>
            <p:spPr>
              <a:xfrm>
                <a:off x="1148814" y="5233818"/>
                <a:ext cx="728803"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p>
            </p:txBody>
          </p:sp>
        </p:grpSp>
      </p:grpSp>
      <p:grpSp>
        <p:nvGrpSpPr>
          <p:cNvPr id="977" name="Group 976"/>
          <p:cNvGrpSpPr/>
          <p:nvPr/>
        </p:nvGrpSpPr>
        <p:grpSpPr>
          <a:xfrm>
            <a:off x="2845057" y="1730142"/>
            <a:ext cx="797191" cy="354948"/>
            <a:chOff x="1072692" y="5911852"/>
            <a:chExt cx="797191" cy="354948"/>
          </a:xfrm>
        </p:grpSpPr>
        <p:sp>
          <p:nvSpPr>
            <p:cNvPr id="978" name="Rectangle 977"/>
            <p:cNvSpPr/>
            <p:nvPr/>
          </p:nvSpPr>
          <p:spPr>
            <a:xfrm>
              <a:off x="1072692" y="5911852"/>
              <a:ext cx="797191" cy="354948"/>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979" name="Group 978"/>
            <p:cNvGrpSpPr/>
            <p:nvPr/>
          </p:nvGrpSpPr>
          <p:grpSpPr>
            <a:xfrm>
              <a:off x="1125029" y="5937244"/>
              <a:ext cx="687046" cy="296945"/>
              <a:chOff x="771124" y="5147377"/>
              <a:chExt cx="1106493" cy="478233"/>
            </a:xfrm>
          </p:grpSpPr>
          <p:grpSp>
            <p:nvGrpSpPr>
              <p:cNvPr id="980" name="Group 9708"/>
              <p:cNvGrpSpPr>
                <a:grpSpLocks noChangeAspect="1"/>
              </p:cNvGrpSpPr>
              <p:nvPr/>
            </p:nvGrpSpPr>
            <p:grpSpPr bwMode="auto">
              <a:xfrm>
                <a:off x="771124" y="5147377"/>
                <a:ext cx="310964" cy="478233"/>
                <a:chOff x="5135530" y="4046934"/>
                <a:chExt cx="439689" cy="676275"/>
              </a:xfrm>
            </p:grpSpPr>
            <p:sp>
              <p:nvSpPr>
                <p:cNvPr id="982"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3"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4"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5"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6"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7"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8"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89"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0"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1"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2"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3"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4"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5"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6"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997"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981" name="Rectangle 980"/>
              <p:cNvSpPr/>
              <p:nvPr/>
            </p:nvSpPr>
            <p:spPr>
              <a:xfrm>
                <a:off x="1148814" y="5233818"/>
                <a:ext cx="728803"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p>
            </p:txBody>
          </p:sp>
        </p:grpSp>
      </p:grpSp>
      <p:grpSp>
        <p:nvGrpSpPr>
          <p:cNvPr id="998" name="Group 997"/>
          <p:cNvGrpSpPr/>
          <p:nvPr/>
        </p:nvGrpSpPr>
        <p:grpSpPr>
          <a:xfrm>
            <a:off x="11086289" y="1801920"/>
            <a:ext cx="797191" cy="354948"/>
            <a:chOff x="1072692" y="5911852"/>
            <a:chExt cx="797191" cy="354948"/>
          </a:xfrm>
        </p:grpSpPr>
        <p:sp>
          <p:nvSpPr>
            <p:cNvPr id="999" name="Rectangle 998"/>
            <p:cNvSpPr/>
            <p:nvPr/>
          </p:nvSpPr>
          <p:spPr>
            <a:xfrm>
              <a:off x="1072692" y="5911852"/>
              <a:ext cx="797191" cy="354948"/>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000" name="Group 999"/>
            <p:cNvGrpSpPr/>
            <p:nvPr/>
          </p:nvGrpSpPr>
          <p:grpSpPr>
            <a:xfrm>
              <a:off x="1125029" y="5937244"/>
              <a:ext cx="687046" cy="296945"/>
              <a:chOff x="771124" y="5147377"/>
              <a:chExt cx="1106493" cy="478233"/>
            </a:xfrm>
          </p:grpSpPr>
          <p:grpSp>
            <p:nvGrpSpPr>
              <p:cNvPr id="1001" name="Group 9708"/>
              <p:cNvGrpSpPr>
                <a:grpSpLocks noChangeAspect="1"/>
              </p:cNvGrpSpPr>
              <p:nvPr/>
            </p:nvGrpSpPr>
            <p:grpSpPr bwMode="auto">
              <a:xfrm>
                <a:off x="771124" y="5147377"/>
                <a:ext cx="310964" cy="478233"/>
                <a:chOff x="5135530" y="4046934"/>
                <a:chExt cx="439689" cy="676275"/>
              </a:xfrm>
            </p:grpSpPr>
            <p:sp>
              <p:nvSpPr>
                <p:cNvPr id="1003"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4"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5"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6"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7"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8"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09"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0"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1"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2"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3"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4"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5"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6"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7"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18"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002" name="Rectangle 1001"/>
              <p:cNvSpPr/>
              <p:nvPr/>
            </p:nvSpPr>
            <p:spPr>
              <a:xfrm>
                <a:off x="1148814" y="5233818"/>
                <a:ext cx="728803"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p>
            </p:txBody>
          </p:sp>
        </p:grpSp>
      </p:grpSp>
      <p:grpSp>
        <p:nvGrpSpPr>
          <p:cNvPr id="1019" name="Group 1018"/>
          <p:cNvGrpSpPr/>
          <p:nvPr/>
        </p:nvGrpSpPr>
        <p:grpSpPr>
          <a:xfrm>
            <a:off x="11086289" y="5842099"/>
            <a:ext cx="797191" cy="354948"/>
            <a:chOff x="1072692" y="5911852"/>
            <a:chExt cx="797191" cy="354948"/>
          </a:xfrm>
        </p:grpSpPr>
        <p:sp>
          <p:nvSpPr>
            <p:cNvPr id="1020" name="Rectangle 1019"/>
            <p:cNvSpPr/>
            <p:nvPr/>
          </p:nvSpPr>
          <p:spPr>
            <a:xfrm>
              <a:off x="1072692" y="5911852"/>
              <a:ext cx="797191" cy="354948"/>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021" name="Group 1020"/>
            <p:cNvGrpSpPr/>
            <p:nvPr/>
          </p:nvGrpSpPr>
          <p:grpSpPr>
            <a:xfrm>
              <a:off x="1125029" y="5937244"/>
              <a:ext cx="687046" cy="296945"/>
              <a:chOff x="771124" y="5147377"/>
              <a:chExt cx="1106493" cy="478233"/>
            </a:xfrm>
          </p:grpSpPr>
          <p:grpSp>
            <p:nvGrpSpPr>
              <p:cNvPr id="1022" name="Group 9708"/>
              <p:cNvGrpSpPr>
                <a:grpSpLocks noChangeAspect="1"/>
              </p:cNvGrpSpPr>
              <p:nvPr/>
            </p:nvGrpSpPr>
            <p:grpSpPr bwMode="auto">
              <a:xfrm>
                <a:off x="771124" y="5147377"/>
                <a:ext cx="310964" cy="478233"/>
                <a:chOff x="5135530" y="4046934"/>
                <a:chExt cx="439689" cy="676275"/>
              </a:xfrm>
            </p:grpSpPr>
            <p:sp>
              <p:nvSpPr>
                <p:cNvPr id="1024"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25"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26"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27"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28"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29"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0"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1"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2"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3"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4"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5"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6"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7"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8"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039"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023" name="Rectangle 1022"/>
              <p:cNvSpPr/>
              <p:nvPr/>
            </p:nvSpPr>
            <p:spPr>
              <a:xfrm>
                <a:off x="1148814" y="5233818"/>
                <a:ext cx="728803"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p>
            </p:txBody>
          </p:sp>
        </p:grpSp>
      </p:grpSp>
      <p:sp>
        <p:nvSpPr>
          <p:cNvPr id="1040" name="Cloud 1039"/>
          <p:cNvSpPr/>
          <p:nvPr/>
        </p:nvSpPr>
        <p:spPr>
          <a:xfrm>
            <a:off x="6106206" y="3013829"/>
            <a:ext cx="1521467" cy="831161"/>
          </a:xfrm>
          <a:prstGeom prst="cloud">
            <a:avLst/>
          </a:prstGeom>
          <a:pattFill prst="wdUpDiag">
            <a:fgClr>
              <a:srgbClr val="5B9BD5">
                <a:lumMod val="20000"/>
                <a:lumOff val="80000"/>
              </a:srgbClr>
            </a:fgClr>
            <a:bgClr>
              <a:sysClr val="window" lastClr="FFFFFF"/>
            </a:bgClr>
          </a:pattFill>
          <a:ln w="12700" cap="flat" cmpd="sng" algn="ctr">
            <a:solidFill>
              <a:srgbClr val="5B9BD5">
                <a:lumMod val="75000"/>
              </a:srgbClr>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1" i="0" u="none" strike="noStrike" kern="0" cap="none" spc="0" normalizeH="0" baseline="0" noProof="0" dirty="0">
                <a:ln>
                  <a:noFill/>
                </a:ln>
                <a:solidFill>
                  <a:prstClr val="black"/>
                </a:solidFill>
                <a:effectLst/>
                <a:uLnTx/>
                <a:uFillTx/>
                <a:latin typeface="Calibri" panose="020F0502020204030204"/>
                <a:ea typeface="+mn-ea"/>
                <a:cs typeface="+mn-cs"/>
              </a:rPr>
              <a:t>EESSI</a:t>
            </a:r>
          </a:p>
        </p:txBody>
      </p:sp>
      <p:sp>
        <p:nvSpPr>
          <p:cNvPr id="1041" name="Freeform 1040"/>
          <p:cNvSpPr/>
          <p:nvPr/>
        </p:nvSpPr>
        <p:spPr>
          <a:xfrm>
            <a:off x="3856261" y="1751998"/>
            <a:ext cx="1995927" cy="1640715"/>
          </a:xfrm>
          <a:custGeom>
            <a:avLst/>
            <a:gdLst>
              <a:gd name="connsiteX0" fmla="*/ 0 w 1367587"/>
              <a:gd name="connsiteY0" fmla="*/ 1937857 h 1937857"/>
              <a:gd name="connsiteX1" fmla="*/ 1317072 w 1367587"/>
              <a:gd name="connsiteY1" fmla="*/ 1560352 h 1937857"/>
              <a:gd name="connsiteX2" fmla="*/ 1115736 w 1367587"/>
              <a:gd name="connsiteY2" fmla="*/ 0 h 1937857"/>
              <a:gd name="connsiteX3" fmla="*/ 1115736 w 1367587"/>
              <a:gd name="connsiteY3" fmla="*/ 0 h 1937857"/>
            </a:gdLst>
            <a:ahLst/>
            <a:cxnLst>
              <a:cxn ang="0">
                <a:pos x="connsiteX0" y="connsiteY0"/>
              </a:cxn>
              <a:cxn ang="0">
                <a:pos x="connsiteX1" y="connsiteY1"/>
              </a:cxn>
              <a:cxn ang="0">
                <a:pos x="connsiteX2" y="connsiteY2"/>
              </a:cxn>
              <a:cxn ang="0">
                <a:pos x="connsiteX3" y="connsiteY3"/>
              </a:cxn>
            </a:cxnLst>
            <a:rect l="l" t="t" r="r" b="b"/>
            <a:pathLst>
              <a:path w="1367587" h="1937857">
                <a:moveTo>
                  <a:pt x="0" y="1937857"/>
                </a:moveTo>
                <a:cubicBezTo>
                  <a:pt x="565558" y="1910592"/>
                  <a:pt x="1131116" y="1883328"/>
                  <a:pt x="1317072" y="1560352"/>
                </a:cubicBezTo>
                <a:cubicBezTo>
                  <a:pt x="1503028" y="1237376"/>
                  <a:pt x="1115736" y="0"/>
                  <a:pt x="1115736" y="0"/>
                </a:cubicBezTo>
                <a:lnTo>
                  <a:pt x="1115736" y="0"/>
                </a:lnTo>
              </a:path>
            </a:pathLst>
          </a:custGeom>
          <a:noFill/>
          <a:ln w="12700" cap="flat" cmpd="sng" algn="ctr">
            <a:solidFill>
              <a:srgbClr val="E7E6E6">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2" name="Freeform 1051"/>
          <p:cNvSpPr/>
          <p:nvPr/>
        </p:nvSpPr>
        <p:spPr>
          <a:xfrm flipV="1">
            <a:off x="3863752" y="3803108"/>
            <a:ext cx="2636344" cy="2359105"/>
          </a:xfrm>
          <a:custGeom>
            <a:avLst/>
            <a:gdLst>
              <a:gd name="connsiteX0" fmla="*/ 0 w 1367587"/>
              <a:gd name="connsiteY0" fmla="*/ 1937857 h 1937857"/>
              <a:gd name="connsiteX1" fmla="*/ 1317072 w 1367587"/>
              <a:gd name="connsiteY1" fmla="*/ 1560352 h 1937857"/>
              <a:gd name="connsiteX2" fmla="*/ 1115736 w 1367587"/>
              <a:gd name="connsiteY2" fmla="*/ 0 h 1937857"/>
              <a:gd name="connsiteX3" fmla="*/ 1115736 w 1367587"/>
              <a:gd name="connsiteY3" fmla="*/ 0 h 1937857"/>
            </a:gdLst>
            <a:ahLst/>
            <a:cxnLst>
              <a:cxn ang="0">
                <a:pos x="connsiteX0" y="connsiteY0"/>
              </a:cxn>
              <a:cxn ang="0">
                <a:pos x="connsiteX1" y="connsiteY1"/>
              </a:cxn>
              <a:cxn ang="0">
                <a:pos x="connsiteX2" y="connsiteY2"/>
              </a:cxn>
              <a:cxn ang="0">
                <a:pos x="connsiteX3" y="connsiteY3"/>
              </a:cxn>
            </a:cxnLst>
            <a:rect l="l" t="t" r="r" b="b"/>
            <a:pathLst>
              <a:path w="1367587" h="1937857">
                <a:moveTo>
                  <a:pt x="0" y="1937857"/>
                </a:moveTo>
                <a:cubicBezTo>
                  <a:pt x="565558" y="1910592"/>
                  <a:pt x="1131116" y="1883328"/>
                  <a:pt x="1317072" y="1560352"/>
                </a:cubicBezTo>
                <a:cubicBezTo>
                  <a:pt x="1503028" y="1237376"/>
                  <a:pt x="1115736" y="0"/>
                  <a:pt x="1115736" y="0"/>
                </a:cubicBezTo>
                <a:lnTo>
                  <a:pt x="1115736" y="0"/>
                </a:lnTo>
              </a:path>
            </a:pathLst>
          </a:custGeom>
          <a:noFill/>
          <a:ln w="12700" cap="flat" cmpd="sng" algn="ctr">
            <a:solidFill>
              <a:srgbClr val="E7E6E6">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64" name="Rectangle 1063"/>
          <p:cNvSpPr/>
          <p:nvPr/>
        </p:nvSpPr>
        <p:spPr>
          <a:xfrm>
            <a:off x="4224671" y="2636430"/>
            <a:ext cx="1673614"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b="1" kern="0" dirty="0">
                <a:solidFill>
                  <a:prstClr val="black"/>
                </a:solidFill>
                <a:latin typeface="Calibri" panose="020F0502020204030204"/>
              </a:rPr>
              <a:t>SPAGNA - INSS</a:t>
            </a: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65" name="Rectangle 1064"/>
          <p:cNvSpPr/>
          <p:nvPr/>
        </p:nvSpPr>
        <p:spPr>
          <a:xfrm>
            <a:off x="4224671" y="4570546"/>
            <a:ext cx="1673614"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prstClr val="black"/>
                </a:solidFill>
                <a:effectLst/>
                <a:uLnTx/>
                <a:uFillTx/>
                <a:latin typeface="Calibri" panose="020F0502020204030204"/>
                <a:ea typeface="+mn-ea"/>
                <a:cs typeface="+mn-cs"/>
              </a:rPr>
              <a:t>ITALIA - INPS</a:t>
            </a:r>
          </a:p>
        </p:txBody>
      </p:sp>
      <p:sp>
        <p:nvSpPr>
          <p:cNvPr id="1073" name="Freeform 1072"/>
          <p:cNvSpPr/>
          <p:nvPr/>
        </p:nvSpPr>
        <p:spPr>
          <a:xfrm rot="5158080">
            <a:off x="8054097" y="1161164"/>
            <a:ext cx="1982949" cy="2886539"/>
          </a:xfrm>
          <a:custGeom>
            <a:avLst/>
            <a:gdLst>
              <a:gd name="connsiteX0" fmla="*/ 0 w 1367587"/>
              <a:gd name="connsiteY0" fmla="*/ 1937857 h 1937857"/>
              <a:gd name="connsiteX1" fmla="*/ 1317072 w 1367587"/>
              <a:gd name="connsiteY1" fmla="*/ 1560352 h 1937857"/>
              <a:gd name="connsiteX2" fmla="*/ 1115736 w 1367587"/>
              <a:gd name="connsiteY2" fmla="*/ 0 h 1937857"/>
              <a:gd name="connsiteX3" fmla="*/ 1115736 w 1367587"/>
              <a:gd name="connsiteY3" fmla="*/ 0 h 1937857"/>
            </a:gdLst>
            <a:ahLst/>
            <a:cxnLst>
              <a:cxn ang="0">
                <a:pos x="connsiteX0" y="connsiteY0"/>
              </a:cxn>
              <a:cxn ang="0">
                <a:pos x="connsiteX1" y="connsiteY1"/>
              </a:cxn>
              <a:cxn ang="0">
                <a:pos x="connsiteX2" y="connsiteY2"/>
              </a:cxn>
              <a:cxn ang="0">
                <a:pos x="connsiteX3" y="connsiteY3"/>
              </a:cxn>
            </a:cxnLst>
            <a:rect l="l" t="t" r="r" b="b"/>
            <a:pathLst>
              <a:path w="1367587" h="1937857">
                <a:moveTo>
                  <a:pt x="0" y="1937857"/>
                </a:moveTo>
                <a:cubicBezTo>
                  <a:pt x="565558" y="1910592"/>
                  <a:pt x="1131116" y="1883328"/>
                  <a:pt x="1317072" y="1560352"/>
                </a:cubicBezTo>
                <a:cubicBezTo>
                  <a:pt x="1503028" y="1237376"/>
                  <a:pt x="1115736" y="0"/>
                  <a:pt x="1115736" y="0"/>
                </a:cubicBezTo>
                <a:lnTo>
                  <a:pt x="1115736" y="0"/>
                </a:lnTo>
              </a:path>
            </a:pathLst>
          </a:custGeom>
          <a:noFill/>
          <a:ln w="12700" cap="flat" cmpd="sng" algn="ctr">
            <a:solidFill>
              <a:srgbClr val="E7E6E6">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6" name="Rectangle 1085"/>
          <p:cNvSpPr/>
          <p:nvPr/>
        </p:nvSpPr>
        <p:spPr>
          <a:xfrm>
            <a:off x="8245146" y="2636430"/>
            <a:ext cx="1673614"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prstClr val="black"/>
                </a:solidFill>
                <a:effectLst/>
                <a:uLnTx/>
                <a:uFillTx/>
                <a:latin typeface="Calibri" panose="020F0502020204030204"/>
                <a:ea typeface="+mn-ea"/>
                <a:cs typeface="+mn-cs"/>
              </a:rPr>
              <a:t>POLONIA - ZUS</a:t>
            </a:r>
          </a:p>
        </p:txBody>
      </p:sp>
      <p:sp>
        <p:nvSpPr>
          <p:cNvPr id="1095" name="Freeform 1094"/>
          <p:cNvSpPr/>
          <p:nvPr/>
        </p:nvSpPr>
        <p:spPr>
          <a:xfrm flipH="1" flipV="1">
            <a:off x="8157073" y="4041356"/>
            <a:ext cx="2619447" cy="2037722"/>
          </a:xfrm>
          <a:custGeom>
            <a:avLst/>
            <a:gdLst>
              <a:gd name="connsiteX0" fmla="*/ 0 w 1367587"/>
              <a:gd name="connsiteY0" fmla="*/ 1937857 h 1937857"/>
              <a:gd name="connsiteX1" fmla="*/ 1317072 w 1367587"/>
              <a:gd name="connsiteY1" fmla="*/ 1560352 h 1937857"/>
              <a:gd name="connsiteX2" fmla="*/ 1115736 w 1367587"/>
              <a:gd name="connsiteY2" fmla="*/ 0 h 1937857"/>
              <a:gd name="connsiteX3" fmla="*/ 1115736 w 1367587"/>
              <a:gd name="connsiteY3" fmla="*/ 0 h 1937857"/>
            </a:gdLst>
            <a:ahLst/>
            <a:cxnLst>
              <a:cxn ang="0">
                <a:pos x="connsiteX0" y="connsiteY0"/>
              </a:cxn>
              <a:cxn ang="0">
                <a:pos x="connsiteX1" y="connsiteY1"/>
              </a:cxn>
              <a:cxn ang="0">
                <a:pos x="connsiteX2" y="connsiteY2"/>
              </a:cxn>
              <a:cxn ang="0">
                <a:pos x="connsiteX3" y="connsiteY3"/>
              </a:cxn>
            </a:cxnLst>
            <a:rect l="l" t="t" r="r" b="b"/>
            <a:pathLst>
              <a:path w="1367587" h="1937857">
                <a:moveTo>
                  <a:pt x="0" y="1937857"/>
                </a:moveTo>
                <a:cubicBezTo>
                  <a:pt x="565558" y="1910592"/>
                  <a:pt x="1131116" y="1883328"/>
                  <a:pt x="1317072" y="1560352"/>
                </a:cubicBezTo>
                <a:cubicBezTo>
                  <a:pt x="1503028" y="1237376"/>
                  <a:pt x="1115736" y="0"/>
                  <a:pt x="1115736" y="0"/>
                </a:cubicBezTo>
                <a:lnTo>
                  <a:pt x="1115736" y="0"/>
                </a:lnTo>
              </a:path>
            </a:pathLst>
          </a:custGeom>
          <a:noFill/>
          <a:ln w="12700" cap="flat" cmpd="sng" algn="ctr">
            <a:solidFill>
              <a:srgbClr val="E7E6E6">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7" name="Rectangle 1106"/>
          <p:cNvSpPr/>
          <p:nvPr/>
        </p:nvSpPr>
        <p:spPr>
          <a:xfrm>
            <a:off x="8245146" y="4570546"/>
            <a:ext cx="1840975"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0" u="none" strike="noStrike" kern="0" cap="none" spc="0" normalizeH="0" baseline="0" noProof="0" dirty="0">
                <a:ln>
                  <a:noFill/>
                </a:ln>
                <a:solidFill>
                  <a:prstClr val="black"/>
                </a:solidFill>
                <a:effectLst/>
                <a:uLnTx/>
                <a:uFillTx/>
                <a:latin typeface="Calibri" panose="020F0502020204030204"/>
                <a:ea typeface="+mn-ea"/>
                <a:cs typeface="+mn-cs"/>
              </a:rPr>
              <a:t>OLANDA - SVB</a:t>
            </a:r>
          </a:p>
        </p:txBody>
      </p:sp>
      <p:grpSp>
        <p:nvGrpSpPr>
          <p:cNvPr id="1111" name="Group 1110"/>
          <p:cNvGrpSpPr/>
          <p:nvPr/>
        </p:nvGrpSpPr>
        <p:grpSpPr>
          <a:xfrm>
            <a:off x="4746293" y="4608181"/>
            <a:ext cx="343175" cy="296945"/>
            <a:chOff x="771124" y="5147377"/>
            <a:chExt cx="552686" cy="478233"/>
          </a:xfrm>
        </p:grpSpPr>
        <p:grpSp>
          <p:nvGrpSpPr>
            <p:cNvPr id="1112" name="Group 9708"/>
            <p:cNvGrpSpPr>
              <a:grpSpLocks noChangeAspect="1"/>
            </p:cNvGrpSpPr>
            <p:nvPr/>
          </p:nvGrpSpPr>
          <p:grpSpPr bwMode="auto">
            <a:xfrm>
              <a:off x="771124" y="5147377"/>
              <a:ext cx="310964" cy="478233"/>
              <a:chOff x="5135530" y="4046934"/>
              <a:chExt cx="439689" cy="676275"/>
            </a:xfrm>
          </p:grpSpPr>
          <p:sp>
            <p:nvSpPr>
              <p:cNvPr id="1114"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15"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16"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17"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18"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19"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0"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1"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2"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3"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4"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5"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6"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7"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8"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29"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113" name="Rectangle 1112"/>
            <p:cNvSpPr/>
            <p:nvPr/>
          </p:nvSpPr>
          <p:spPr>
            <a:xfrm>
              <a:off x="1052011" y="5218443"/>
              <a:ext cx="271799"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Calibri" panose="020F0502020204030204"/>
                  <a:ea typeface="+mn-ea"/>
                  <a:cs typeface="+mn-cs"/>
                </a:rPr>
                <a:t>?</a:t>
              </a:r>
            </a:p>
          </p:txBody>
        </p:sp>
      </p:grpSp>
      <p:grpSp>
        <p:nvGrpSpPr>
          <p:cNvPr id="1130" name="Group 1129"/>
          <p:cNvGrpSpPr/>
          <p:nvPr/>
        </p:nvGrpSpPr>
        <p:grpSpPr>
          <a:xfrm>
            <a:off x="4434713" y="5555724"/>
            <a:ext cx="797191" cy="354948"/>
            <a:chOff x="1072692" y="5911852"/>
            <a:chExt cx="797191" cy="354948"/>
          </a:xfrm>
        </p:grpSpPr>
        <p:sp>
          <p:nvSpPr>
            <p:cNvPr id="1131" name="Rectangle 1130"/>
            <p:cNvSpPr/>
            <p:nvPr/>
          </p:nvSpPr>
          <p:spPr>
            <a:xfrm>
              <a:off x="1072692" y="5911852"/>
              <a:ext cx="797191" cy="354948"/>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32" name="Group 1131"/>
            <p:cNvGrpSpPr/>
            <p:nvPr/>
          </p:nvGrpSpPr>
          <p:grpSpPr>
            <a:xfrm>
              <a:off x="1125029" y="5937244"/>
              <a:ext cx="687046" cy="296945"/>
              <a:chOff x="771124" y="5147377"/>
              <a:chExt cx="1106493" cy="478233"/>
            </a:xfrm>
          </p:grpSpPr>
          <p:grpSp>
            <p:nvGrpSpPr>
              <p:cNvPr id="1133" name="Group 9708"/>
              <p:cNvGrpSpPr>
                <a:grpSpLocks noChangeAspect="1"/>
              </p:cNvGrpSpPr>
              <p:nvPr/>
            </p:nvGrpSpPr>
            <p:grpSpPr bwMode="auto">
              <a:xfrm>
                <a:off x="771124" y="5147377"/>
                <a:ext cx="310964" cy="478233"/>
                <a:chOff x="5135530" y="4046934"/>
                <a:chExt cx="439689" cy="676275"/>
              </a:xfrm>
            </p:grpSpPr>
            <p:sp>
              <p:nvSpPr>
                <p:cNvPr id="1135"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36"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37"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38"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39"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0"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1"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2"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3"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4"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5"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6"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7"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8"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49"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50"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134" name="Rectangle 1133"/>
              <p:cNvSpPr/>
              <p:nvPr/>
            </p:nvSpPr>
            <p:spPr>
              <a:xfrm>
                <a:off x="1148814" y="5233818"/>
                <a:ext cx="728803"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p>
            </p:txBody>
          </p:sp>
        </p:grpSp>
      </p:grpSp>
      <p:grpSp>
        <p:nvGrpSpPr>
          <p:cNvPr id="1151" name="Group 1150"/>
          <p:cNvGrpSpPr/>
          <p:nvPr/>
        </p:nvGrpSpPr>
        <p:grpSpPr>
          <a:xfrm>
            <a:off x="4188270" y="4425423"/>
            <a:ext cx="1240379" cy="557859"/>
            <a:chOff x="1072692" y="5911851"/>
            <a:chExt cx="1240379" cy="557859"/>
          </a:xfrm>
        </p:grpSpPr>
        <p:sp>
          <p:nvSpPr>
            <p:cNvPr id="1152" name="Rectangle 1151"/>
            <p:cNvSpPr/>
            <p:nvPr/>
          </p:nvSpPr>
          <p:spPr>
            <a:xfrm>
              <a:off x="1072692" y="5911851"/>
              <a:ext cx="1202928" cy="557859"/>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53" name="Group 1152"/>
            <p:cNvGrpSpPr/>
            <p:nvPr/>
          </p:nvGrpSpPr>
          <p:grpSpPr>
            <a:xfrm>
              <a:off x="1125029" y="5937242"/>
              <a:ext cx="1188042" cy="413899"/>
              <a:chOff x="771124" y="5147377"/>
              <a:chExt cx="1913351" cy="666589"/>
            </a:xfrm>
          </p:grpSpPr>
          <p:grpSp>
            <p:nvGrpSpPr>
              <p:cNvPr id="1154" name="Group 9708"/>
              <p:cNvGrpSpPr>
                <a:grpSpLocks noChangeAspect="1"/>
              </p:cNvGrpSpPr>
              <p:nvPr/>
            </p:nvGrpSpPr>
            <p:grpSpPr bwMode="auto">
              <a:xfrm>
                <a:off x="771124" y="5147377"/>
                <a:ext cx="310964" cy="478233"/>
                <a:chOff x="5135530" y="4046934"/>
                <a:chExt cx="439689" cy="676275"/>
              </a:xfrm>
            </p:grpSpPr>
            <p:sp>
              <p:nvSpPr>
                <p:cNvPr id="1156"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57"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58"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59"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0"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1"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2"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3"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4"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5"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6"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7"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8"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69"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70"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71"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155" name="Rectangle 1154"/>
              <p:cNvSpPr/>
              <p:nvPr/>
            </p:nvSpPr>
            <p:spPr>
              <a:xfrm>
                <a:off x="1119061" y="5233820"/>
                <a:ext cx="1565414" cy="580146"/>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lvl="0">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a:t>
                </a:r>
                <a:r>
                  <a:rPr lang="it-IT" sz="1100" b="1" kern="0" dirty="0">
                    <a:solidFill>
                      <a:prstClr val="black"/>
                    </a:solidFill>
                  </a:rPr>
                  <a:t>: distaccata in PL</a:t>
                </a:r>
                <a:endPar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172" name="Group 1171"/>
          <p:cNvGrpSpPr/>
          <p:nvPr/>
        </p:nvGrpSpPr>
        <p:grpSpPr>
          <a:xfrm>
            <a:off x="2495600" y="1628800"/>
            <a:ext cx="1240379" cy="557859"/>
            <a:chOff x="1072692" y="5911851"/>
            <a:chExt cx="1240379" cy="557859"/>
          </a:xfrm>
        </p:grpSpPr>
        <p:sp>
          <p:nvSpPr>
            <p:cNvPr id="1173" name="Rectangle 1172"/>
            <p:cNvSpPr/>
            <p:nvPr/>
          </p:nvSpPr>
          <p:spPr>
            <a:xfrm>
              <a:off x="1072692" y="5911851"/>
              <a:ext cx="1202928" cy="557859"/>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74" name="Group 1173"/>
            <p:cNvGrpSpPr/>
            <p:nvPr/>
          </p:nvGrpSpPr>
          <p:grpSpPr>
            <a:xfrm>
              <a:off x="1125029" y="5937242"/>
              <a:ext cx="1188042" cy="413899"/>
              <a:chOff x="771124" y="5147377"/>
              <a:chExt cx="1913351" cy="666589"/>
            </a:xfrm>
          </p:grpSpPr>
          <p:grpSp>
            <p:nvGrpSpPr>
              <p:cNvPr id="1175" name="Group 9708"/>
              <p:cNvGrpSpPr>
                <a:grpSpLocks noChangeAspect="1"/>
              </p:cNvGrpSpPr>
              <p:nvPr/>
            </p:nvGrpSpPr>
            <p:grpSpPr bwMode="auto">
              <a:xfrm>
                <a:off x="771124" y="5147377"/>
                <a:ext cx="310964" cy="478233"/>
                <a:chOff x="5135530" y="4046934"/>
                <a:chExt cx="439689" cy="676275"/>
              </a:xfrm>
            </p:grpSpPr>
            <p:sp>
              <p:nvSpPr>
                <p:cNvPr id="1177"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78"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79"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0"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1"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2"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3"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4"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5"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6"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7"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8"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89"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90"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91"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92"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176" name="Rectangle 1175"/>
              <p:cNvSpPr/>
              <p:nvPr/>
            </p:nvSpPr>
            <p:spPr>
              <a:xfrm>
                <a:off x="1119061" y="5233820"/>
                <a:ext cx="1565414" cy="580146"/>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 distaccata in PL</a:t>
                </a:r>
              </a:p>
            </p:txBody>
          </p:sp>
        </p:grpSp>
      </p:grpSp>
      <p:grpSp>
        <p:nvGrpSpPr>
          <p:cNvPr id="1193" name="Group 1192"/>
          <p:cNvGrpSpPr/>
          <p:nvPr/>
        </p:nvGrpSpPr>
        <p:grpSpPr>
          <a:xfrm>
            <a:off x="10911523" y="1652812"/>
            <a:ext cx="1240379" cy="557859"/>
            <a:chOff x="1072692" y="5911851"/>
            <a:chExt cx="1240379" cy="557859"/>
          </a:xfrm>
        </p:grpSpPr>
        <p:sp>
          <p:nvSpPr>
            <p:cNvPr id="1194" name="Rectangle 1193"/>
            <p:cNvSpPr/>
            <p:nvPr/>
          </p:nvSpPr>
          <p:spPr>
            <a:xfrm>
              <a:off x="1072692" y="5911851"/>
              <a:ext cx="1202928" cy="557859"/>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95" name="Group 1194"/>
            <p:cNvGrpSpPr/>
            <p:nvPr/>
          </p:nvGrpSpPr>
          <p:grpSpPr>
            <a:xfrm>
              <a:off x="1125029" y="5937242"/>
              <a:ext cx="1188042" cy="413899"/>
              <a:chOff x="771124" y="5147377"/>
              <a:chExt cx="1913351" cy="666589"/>
            </a:xfrm>
          </p:grpSpPr>
          <p:grpSp>
            <p:nvGrpSpPr>
              <p:cNvPr id="1196" name="Group 9708"/>
              <p:cNvGrpSpPr>
                <a:grpSpLocks noChangeAspect="1"/>
              </p:cNvGrpSpPr>
              <p:nvPr/>
            </p:nvGrpSpPr>
            <p:grpSpPr bwMode="auto">
              <a:xfrm>
                <a:off x="771124" y="5147377"/>
                <a:ext cx="310964" cy="478233"/>
                <a:chOff x="5135530" y="4046934"/>
                <a:chExt cx="439689" cy="676275"/>
              </a:xfrm>
            </p:grpSpPr>
            <p:sp>
              <p:nvSpPr>
                <p:cNvPr id="1198"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199"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0"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1"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2"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3"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4"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5"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6"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7"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8"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09"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10"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11"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12"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13"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197" name="Rectangle 1196"/>
              <p:cNvSpPr/>
              <p:nvPr/>
            </p:nvSpPr>
            <p:spPr>
              <a:xfrm>
                <a:off x="1119061" y="5233820"/>
                <a:ext cx="1565414" cy="580146"/>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lvl="0">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 </a:t>
                </a:r>
                <a:r>
                  <a:rPr lang="it-IT" sz="1100" b="1" kern="0" dirty="0">
                    <a:solidFill>
                      <a:prstClr val="black"/>
                    </a:solidFill>
                  </a:rPr>
                  <a:t>distaccata in PL</a:t>
                </a:r>
                <a:endPar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214" name="Group 1213"/>
          <p:cNvGrpSpPr/>
          <p:nvPr/>
        </p:nvGrpSpPr>
        <p:grpSpPr>
          <a:xfrm>
            <a:off x="10917502" y="5679950"/>
            <a:ext cx="1231144" cy="557859"/>
            <a:chOff x="1072692" y="5911851"/>
            <a:chExt cx="1231144" cy="557859"/>
          </a:xfrm>
        </p:grpSpPr>
        <p:sp>
          <p:nvSpPr>
            <p:cNvPr id="1215" name="Rectangle 1214"/>
            <p:cNvSpPr/>
            <p:nvPr/>
          </p:nvSpPr>
          <p:spPr>
            <a:xfrm>
              <a:off x="1072692" y="5911851"/>
              <a:ext cx="1202928" cy="557859"/>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216" name="Group 1215"/>
            <p:cNvGrpSpPr/>
            <p:nvPr/>
          </p:nvGrpSpPr>
          <p:grpSpPr>
            <a:xfrm>
              <a:off x="1125029" y="5937242"/>
              <a:ext cx="1178807" cy="413899"/>
              <a:chOff x="771124" y="5147377"/>
              <a:chExt cx="1898477" cy="666589"/>
            </a:xfrm>
          </p:grpSpPr>
          <p:grpSp>
            <p:nvGrpSpPr>
              <p:cNvPr id="1217" name="Group 9708"/>
              <p:cNvGrpSpPr>
                <a:grpSpLocks noChangeAspect="1"/>
              </p:cNvGrpSpPr>
              <p:nvPr/>
            </p:nvGrpSpPr>
            <p:grpSpPr bwMode="auto">
              <a:xfrm>
                <a:off x="771124" y="5147377"/>
                <a:ext cx="310964" cy="478233"/>
                <a:chOff x="5135530" y="4046934"/>
                <a:chExt cx="439689" cy="676275"/>
              </a:xfrm>
            </p:grpSpPr>
            <p:sp>
              <p:nvSpPr>
                <p:cNvPr id="1219"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0"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1"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2"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3"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4"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5"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6"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7"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8"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29"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0"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1"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2"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3"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4"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218" name="Rectangle 1217"/>
              <p:cNvSpPr/>
              <p:nvPr/>
            </p:nvSpPr>
            <p:spPr>
              <a:xfrm>
                <a:off x="1104188" y="5233820"/>
                <a:ext cx="1565413" cy="580146"/>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lvl="0">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 </a:t>
                </a:r>
                <a:r>
                  <a:rPr lang="it-IT" sz="1100" b="1" kern="0" dirty="0">
                    <a:solidFill>
                      <a:prstClr val="black"/>
                    </a:solidFill>
                  </a:rPr>
                  <a:t>distaccata in PL</a:t>
                </a:r>
                <a:endPar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235" name="Group 1234"/>
          <p:cNvGrpSpPr/>
          <p:nvPr/>
        </p:nvGrpSpPr>
        <p:grpSpPr>
          <a:xfrm>
            <a:off x="9043531" y="2074954"/>
            <a:ext cx="343175" cy="296945"/>
            <a:chOff x="771124" y="5147377"/>
            <a:chExt cx="552686" cy="478233"/>
          </a:xfrm>
        </p:grpSpPr>
        <p:grpSp>
          <p:nvGrpSpPr>
            <p:cNvPr id="1236" name="Group 9708"/>
            <p:cNvGrpSpPr>
              <a:grpSpLocks noChangeAspect="1"/>
            </p:cNvGrpSpPr>
            <p:nvPr/>
          </p:nvGrpSpPr>
          <p:grpSpPr bwMode="auto">
            <a:xfrm>
              <a:off x="771124" y="5147377"/>
              <a:ext cx="310964" cy="478233"/>
              <a:chOff x="5135530" y="4046934"/>
              <a:chExt cx="439689" cy="676275"/>
            </a:xfrm>
          </p:grpSpPr>
          <p:sp>
            <p:nvSpPr>
              <p:cNvPr id="1238"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39"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0"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1"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2"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3"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4"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5"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6"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7"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8"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49"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0"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1"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2"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3"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237" name="Rectangle 1236"/>
            <p:cNvSpPr/>
            <p:nvPr/>
          </p:nvSpPr>
          <p:spPr>
            <a:xfrm>
              <a:off x="1052011" y="5218443"/>
              <a:ext cx="271799"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Calibri" panose="020F0502020204030204"/>
                  <a:ea typeface="+mn-ea"/>
                  <a:cs typeface="+mn-cs"/>
                </a:rPr>
                <a:t>?</a:t>
              </a:r>
            </a:p>
          </p:txBody>
        </p:sp>
      </p:grpSp>
      <p:grpSp>
        <p:nvGrpSpPr>
          <p:cNvPr id="1254" name="Group 1253"/>
          <p:cNvGrpSpPr/>
          <p:nvPr/>
        </p:nvGrpSpPr>
        <p:grpSpPr>
          <a:xfrm>
            <a:off x="10175140" y="4634887"/>
            <a:ext cx="1076227" cy="296945"/>
            <a:chOff x="771124" y="5147377"/>
            <a:chExt cx="1733272" cy="478233"/>
          </a:xfrm>
        </p:grpSpPr>
        <p:grpSp>
          <p:nvGrpSpPr>
            <p:cNvPr id="1255" name="Group 9708"/>
            <p:cNvGrpSpPr>
              <a:grpSpLocks noChangeAspect="1"/>
            </p:cNvGrpSpPr>
            <p:nvPr/>
          </p:nvGrpSpPr>
          <p:grpSpPr bwMode="auto">
            <a:xfrm>
              <a:off x="771124" y="5147377"/>
              <a:ext cx="310964" cy="478233"/>
              <a:chOff x="5135530" y="4046934"/>
              <a:chExt cx="439689" cy="676275"/>
            </a:xfrm>
          </p:grpSpPr>
          <p:sp>
            <p:nvSpPr>
              <p:cNvPr id="1257"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8"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59"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0"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1"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2"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3"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4"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5"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6"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7"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8"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69"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0"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1"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2"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256" name="Rectangle 1255"/>
            <p:cNvSpPr/>
            <p:nvPr/>
          </p:nvSpPr>
          <p:spPr>
            <a:xfrm>
              <a:off x="865083" y="5268391"/>
              <a:ext cx="1639313" cy="344870"/>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Nuova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richiesta distacco</a:t>
              </a:r>
            </a:p>
          </p:txBody>
        </p:sp>
      </p:grpSp>
      <p:grpSp>
        <p:nvGrpSpPr>
          <p:cNvPr id="1273" name="Group 1272"/>
          <p:cNvGrpSpPr/>
          <p:nvPr/>
        </p:nvGrpSpPr>
        <p:grpSpPr>
          <a:xfrm>
            <a:off x="10291374" y="5413674"/>
            <a:ext cx="1448921" cy="296945"/>
            <a:chOff x="771124" y="5147377"/>
            <a:chExt cx="2333499" cy="478233"/>
          </a:xfrm>
        </p:grpSpPr>
        <p:grpSp>
          <p:nvGrpSpPr>
            <p:cNvPr id="1274" name="Group 9708"/>
            <p:cNvGrpSpPr>
              <a:grpSpLocks noChangeAspect="1"/>
            </p:cNvGrpSpPr>
            <p:nvPr/>
          </p:nvGrpSpPr>
          <p:grpSpPr bwMode="auto">
            <a:xfrm>
              <a:off x="771124" y="5147377"/>
              <a:ext cx="310964" cy="478233"/>
              <a:chOff x="5135530" y="4046934"/>
              <a:chExt cx="439689" cy="676275"/>
            </a:xfrm>
          </p:grpSpPr>
          <p:sp>
            <p:nvSpPr>
              <p:cNvPr id="1276"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7"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8"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79"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0"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1"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2"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3"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4"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5"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6"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7"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8"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89"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90"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291"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275" name="Rectangle 1274"/>
            <p:cNvSpPr/>
            <p:nvPr/>
          </p:nvSpPr>
          <p:spPr>
            <a:xfrm>
              <a:off x="1014680" y="5218106"/>
              <a:ext cx="2089943" cy="33581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defRPr/>
              </a:pPr>
              <a:r>
                <a:rPr lang="it-IT" sz="1100" b="1" kern="0" dirty="0">
                  <a:solidFill>
                    <a:prstClr val="black"/>
                  </a:solidFill>
                </a:rPr>
                <a:t>Richiesta respinta poiché Maria è già distaccata</a:t>
              </a:r>
            </a:p>
          </p:txBody>
        </p:sp>
      </p:grpSp>
      <p:sp>
        <p:nvSpPr>
          <p:cNvPr id="1292" name="Rectangle 1291"/>
          <p:cNvSpPr/>
          <p:nvPr/>
        </p:nvSpPr>
        <p:spPr>
          <a:xfrm>
            <a:off x="2869515" y="5100087"/>
            <a:ext cx="1028546" cy="561161"/>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defRPr/>
            </a:pPr>
            <a:r>
              <a:rPr lang="it-IT" sz="1100" b="1" kern="0" dirty="0">
                <a:solidFill>
                  <a:prstClr val="black"/>
                </a:solidFill>
              </a:rPr>
              <a:t>Aggiornamento status su tutti i nodi</a:t>
            </a:r>
          </a:p>
        </p:txBody>
      </p:sp>
      <p:sp>
        <p:nvSpPr>
          <p:cNvPr id="1293" name="Rectangle 1292"/>
          <p:cNvSpPr/>
          <p:nvPr/>
        </p:nvSpPr>
        <p:spPr>
          <a:xfrm>
            <a:off x="3627294" y="4982495"/>
            <a:ext cx="1028546" cy="561161"/>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Identificazione</a:t>
            </a:r>
          </a:p>
        </p:txBody>
      </p:sp>
      <p:sp>
        <p:nvSpPr>
          <p:cNvPr id="1294" name="Rectangle 1293"/>
          <p:cNvSpPr/>
          <p:nvPr/>
        </p:nvSpPr>
        <p:spPr>
          <a:xfrm>
            <a:off x="2941523" y="3911198"/>
            <a:ext cx="1028546" cy="561161"/>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Normale processo con EESSI</a:t>
            </a:r>
          </a:p>
        </p:txBody>
      </p:sp>
      <p:sp>
        <p:nvSpPr>
          <p:cNvPr id="1295" name="Rectangle 1294"/>
          <p:cNvSpPr/>
          <p:nvPr/>
        </p:nvSpPr>
        <p:spPr>
          <a:xfrm>
            <a:off x="11108736" y="4140501"/>
            <a:ext cx="1028546" cy="561161"/>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defRPr/>
            </a:pPr>
            <a:r>
              <a:rPr lang="it-IT" sz="1100" b="1" kern="0" dirty="0">
                <a:solidFill>
                  <a:prstClr val="black"/>
                </a:solidFill>
              </a:rPr>
              <a:t>Processo prevenzione delle frodi</a:t>
            </a:r>
          </a:p>
        </p:txBody>
      </p:sp>
      <p:sp>
        <p:nvSpPr>
          <p:cNvPr id="1296" name="Rectangle 1295"/>
          <p:cNvSpPr/>
          <p:nvPr/>
        </p:nvSpPr>
        <p:spPr>
          <a:xfrm>
            <a:off x="10632504" y="2373727"/>
            <a:ext cx="1028546" cy="561161"/>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defRPr/>
            </a:pPr>
            <a:r>
              <a:rPr lang="it-IT" sz="1100" b="1" kern="0" dirty="0">
                <a:solidFill>
                  <a:prstClr val="black"/>
                </a:solidFill>
              </a:rPr>
              <a:t>Identificazione</a:t>
            </a:r>
          </a:p>
        </p:txBody>
      </p:sp>
      <p:grpSp>
        <p:nvGrpSpPr>
          <p:cNvPr id="1297" name="Group 1296"/>
          <p:cNvGrpSpPr/>
          <p:nvPr/>
        </p:nvGrpSpPr>
        <p:grpSpPr>
          <a:xfrm>
            <a:off x="4433691" y="4472516"/>
            <a:ext cx="723387" cy="900700"/>
            <a:chOff x="55912" y="4001025"/>
            <a:chExt cx="723387" cy="900700"/>
          </a:xfrm>
        </p:grpSpPr>
        <p:pic>
          <p:nvPicPr>
            <p:cNvPr id="1298" name="Picture 1297"/>
            <p:cNvPicPr>
              <a:picLocks noChangeAspect="1"/>
            </p:cNvPicPr>
            <p:nvPr/>
          </p:nvPicPr>
          <p:blipFill rotWithShape="1">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050" t="3471" r="16213" b="4960"/>
            <a:stretch/>
          </p:blipFill>
          <p:spPr>
            <a:xfrm>
              <a:off x="291422" y="4001025"/>
              <a:ext cx="453007" cy="612397"/>
            </a:xfrm>
            <a:prstGeom prst="rect">
              <a:avLst/>
            </a:prstGeom>
            <a:solidFill>
              <a:sysClr val="window" lastClr="FFFFFF"/>
            </a:solidFill>
          </p:spPr>
        </p:pic>
        <p:sp>
          <p:nvSpPr>
            <p:cNvPr id="1299" name="Rectangle 1298"/>
            <p:cNvSpPr/>
            <p:nvPr/>
          </p:nvSpPr>
          <p:spPr>
            <a:xfrm>
              <a:off x="55912" y="4549231"/>
              <a:ext cx="723387" cy="35249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dirty="0">
                  <a:ln>
                    <a:noFill/>
                  </a:ln>
                  <a:solidFill>
                    <a:prstClr val="black"/>
                  </a:solidFill>
                  <a:effectLst/>
                  <a:uLnTx/>
                  <a:uFillTx/>
                  <a:latin typeface="Calibri" panose="020F0502020204030204"/>
                  <a:ea typeface="+mn-ea"/>
                  <a:cs typeface="+mn-cs"/>
                </a:rPr>
                <a:t>Comunicazione</a:t>
              </a:r>
              <a:r>
                <a:rPr kumimoji="0" lang="it-IT" sz="800" b="1" i="0" u="none" strike="noStrike" kern="0" cap="none" spc="0" normalizeH="0" noProof="0" dirty="0">
                  <a:ln>
                    <a:noFill/>
                  </a:ln>
                  <a:solidFill>
                    <a:prstClr val="black"/>
                  </a:solidFill>
                  <a:effectLst/>
                  <a:uLnTx/>
                  <a:uFillTx/>
                  <a:latin typeface="Calibri" panose="020F0502020204030204"/>
                  <a:ea typeface="+mn-ea"/>
                  <a:cs typeface="+mn-cs"/>
                </a:rPr>
                <a:t>  distacco</a:t>
              </a:r>
              <a:endParaRPr kumimoji="0" lang="it-IT"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00" name="Group 1299"/>
          <p:cNvGrpSpPr/>
          <p:nvPr/>
        </p:nvGrpSpPr>
        <p:grpSpPr>
          <a:xfrm>
            <a:off x="3118935" y="1745623"/>
            <a:ext cx="456785" cy="4131649"/>
            <a:chOff x="600859" y="1739179"/>
            <a:chExt cx="456785" cy="4131649"/>
          </a:xfrm>
        </p:grpSpPr>
        <p:pic>
          <p:nvPicPr>
            <p:cNvPr id="1301" name="Picture 1300"/>
            <p:cNvPicPr>
              <a:picLocks noChangeAspect="1"/>
            </p:cNvPicPr>
            <p:nvPr/>
          </p:nvPicPr>
          <p:blipFill>
            <a:blip r:embed="rId8"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600859" y="1739179"/>
              <a:ext cx="456785" cy="456785"/>
            </a:xfrm>
            <a:prstGeom prst="rect">
              <a:avLst/>
            </a:prstGeom>
          </p:spPr>
        </p:pic>
        <p:cxnSp>
          <p:nvCxnSpPr>
            <p:cNvPr id="1302" name="Straight Arrow Connector 1301"/>
            <p:cNvCxnSpPr/>
            <p:nvPr/>
          </p:nvCxnSpPr>
          <p:spPr>
            <a:xfrm flipV="1">
              <a:off x="842845" y="2171470"/>
              <a:ext cx="0" cy="3699358"/>
            </a:xfrm>
            <a:prstGeom prst="straightConnector1">
              <a:avLst/>
            </a:prstGeom>
            <a:noFill/>
            <a:ln w="28575" cap="flat" cmpd="sng" algn="ctr">
              <a:solidFill>
                <a:srgbClr val="FFC000"/>
              </a:solidFill>
              <a:prstDash val="solid"/>
              <a:miter lim="800000"/>
              <a:tailEnd type="triangle"/>
            </a:ln>
            <a:effectLst/>
          </p:spPr>
        </p:cxnSp>
      </p:grpSp>
      <p:grpSp>
        <p:nvGrpSpPr>
          <p:cNvPr id="1303" name="Group 1302"/>
          <p:cNvGrpSpPr/>
          <p:nvPr/>
        </p:nvGrpSpPr>
        <p:grpSpPr>
          <a:xfrm>
            <a:off x="3891062" y="6002352"/>
            <a:ext cx="6467505" cy="456785"/>
            <a:chOff x="3004433" y="6370283"/>
            <a:chExt cx="6467505" cy="456785"/>
          </a:xfrm>
        </p:grpSpPr>
        <p:cxnSp>
          <p:nvCxnSpPr>
            <p:cNvPr id="1304" name="Straight Arrow Connector 1303"/>
            <p:cNvCxnSpPr/>
            <p:nvPr/>
          </p:nvCxnSpPr>
          <p:spPr>
            <a:xfrm>
              <a:off x="3004433" y="6635035"/>
              <a:ext cx="6023802" cy="0"/>
            </a:xfrm>
            <a:prstGeom prst="straightConnector1">
              <a:avLst/>
            </a:prstGeom>
            <a:noFill/>
            <a:ln w="28575" cap="flat" cmpd="sng" algn="ctr">
              <a:solidFill>
                <a:srgbClr val="FFC000"/>
              </a:solidFill>
              <a:prstDash val="solid"/>
              <a:miter lim="800000"/>
              <a:tailEnd type="triangle"/>
            </a:ln>
            <a:effectLst/>
          </p:spPr>
        </p:cxnSp>
        <p:pic>
          <p:nvPicPr>
            <p:cNvPr id="1305" name="Picture 1304"/>
            <p:cNvPicPr>
              <a:picLocks noChangeAspect="1"/>
            </p:cNvPicPr>
            <p:nvPr/>
          </p:nvPicPr>
          <p:blipFill>
            <a:blip r:embed="rId8"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9015153" y="6370283"/>
              <a:ext cx="456785" cy="456785"/>
            </a:xfrm>
            <a:prstGeom prst="rect">
              <a:avLst/>
            </a:prstGeom>
          </p:spPr>
        </p:pic>
      </p:grpSp>
      <p:grpSp>
        <p:nvGrpSpPr>
          <p:cNvPr id="1306" name="Group 1305"/>
          <p:cNvGrpSpPr/>
          <p:nvPr/>
        </p:nvGrpSpPr>
        <p:grpSpPr>
          <a:xfrm>
            <a:off x="3860735" y="1866498"/>
            <a:ext cx="8355945" cy="4024842"/>
            <a:chOff x="2432909" y="1688850"/>
            <a:chExt cx="8355945" cy="4024842"/>
          </a:xfrm>
        </p:grpSpPr>
        <p:cxnSp>
          <p:nvCxnSpPr>
            <p:cNvPr id="1307" name="Straight Arrow Connector 1306"/>
            <p:cNvCxnSpPr/>
            <p:nvPr/>
          </p:nvCxnSpPr>
          <p:spPr>
            <a:xfrm flipV="1">
              <a:off x="2432909" y="2047941"/>
              <a:ext cx="7781090" cy="3665751"/>
            </a:xfrm>
            <a:prstGeom prst="straightConnector1">
              <a:avLst/>
            </a:prstGeom>
            <a:noFill/>
            <a:ln w="28575" cap="flat" cmpd="sng" algn="ctr">
              <a:solidFill>
                <a:srgbClr val="FFC000"/>
              </a:solidFill>
              <a:prstDash val="solid"/>
              <a:miter lim="800000"/>
              <a:tailEnd type="triangle"/>
            </a:ln>
            <a:effectLst/>
          </p:spPr>
        </p:cxnSp>
        <p:pic>
          <p:nvPicPr>
            <p:cNvPr id="1308" name="Picture 1307"/>
            <p:cNvPicPr>
              <a:picLocks noChangeAspect="1"/>
            </p:cNvPicPr>
            <p:nvPr/>
          </p:nvPicPr>
          <p:blipFill>
            <a:blip r:embed="rId8" cstate="print">
              <a:duotone>
                <a:srgbClr val="FFC000">
                  <a:shade val="45000"/>
                  <a:satMod val="135000"/>
                </a:srgbClr>
                <a:prstClr val="white"/>
              </a:duotone>
              <a:extLst>
                <a:ext uri="{28A0092B-C50C-407E-A947-70E740481C1C}">
                  <a14:useLocalDpi xmlns:a14="http://schemas.microsoft.com/office/drawing/2010/main" val="0"/>
                </a:ext>
              </a:extLst>
            </a:blip>
            <a:stretch>
              <a:fillRect/>
            </a:stretch>
          </p:blipFill>
          <p:spPr>
            <a:xfrm>
              <a:off x="10332069" y="1688850"/>
              <a:ext cx="456785" cy="456785"/>
            </a:xfrm>
            <a:prstGeom prst="rect">
              <a:avLst/>
            </a:prstGeom>
          </p:spPr>
        </p:pic>
      </p:grpSp>
      <p:grpSp>
        <p:nvGrpSpPr>
          <p:cNvPr id="1309" name="Group 1308"/>
          <p:cNvGrpSpPr/>
          <p:nvPr/>
        </p:nvGrpSpPr>
        <p:grpSpPr>
          <a:xfrm>
            <a:off x="9641067" y="1879221"/>
            <a:ext cx="1240379" cy="557859"/>
            <a:chOff x="1072692" y="5911851"/>
            <a:chExt cx="1240379" cy="557859"/>
          </a:xfrm>
        </p:grpSpPr>
        <p:sp>
          <p:nvSpPr>
            <p:cNvPr id="1310" name="Rectangle 1309"/>
            <p:cNvSpPr/>
            <p:nvPr/>
          </p:nvSpPr>
          <p:spPr>
            <a:xfrm>
              <a:off x="1072692" y="5911851"/>
              <a:ext cx="1202928" cy="557859"/>
            </a:xfrm>
            <a:prstGeom prst="rect">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311" name="Group 1310"/>
            <p:cNvGrpSpPr/>
            <p:nvPr/>
          </p:nvGrpSpPr>
          <p:grpSpPr>
            <a:xfrm>
              <a:off x="1125029" y="5937242"/>
              <a:ext cx="1188042" cy="413899"/>
              <a:chOff x="771124" y="5147377"/>
              <a:chExt cx="1913351" cy="666589"/>
            </a:xfrm>
          </p:grpSpPr>
          <p:grpSp>
            <p:nvGrpSpPr>
              <p:cNvPr id="1312" name="Group 9708"/>
              <p:cNvGrpSpPr>
                <a:grpSpLocks noChangeAspect="1"/>
              </p:cNvGrpSpPr>
              <p:nvPr/>
            </p:nvGrpSpPr>
            <p:grpSpPr bwMode="auto">
              <a:xfrm>
                <a:off x="771124" y="5147377"/>
                <a:ext cx="310964" cy="478233"/>
                <a:chOff x="5135530" y="4046934"/>
                <a:chExt cx="439689" cy="676275"/>
              </a:xfrm>
            </p:grpSpPr>
            <p:sp>
              <p:nvSpPr>
                <p:cNvPr id="1314" name="Freeform 1490"/>
                <p:cNvSpPr>
                  <a:spLocks noChangeArrowheads="1"/>
                </p:cNvSpPr>
                <p:nvPr/>
              </p:nvSpPr>
              <p:spPr bwMode="auto">
                <a:xfrm>
                  <a:off x="5270452" y="4135834"/>
                  <a:ext cx="287307" cy="287337"/>
                </a:xfrm>
                <a:custGeom>
                  <a:avLst/>
                  <a:gdLst>
                    <a:gd name="T0" fmla="*/ 38844880 w 2124"/>
                    <a:gd name="T1" fmla="*/ 19290007 h 2131"/>
                    <a:gd name="T2" fmla="*/ 38844880 w 2124"/>
                    <a:gd name="T3" fmla="*/ 19290007 h 2131"/>
                    <a:gd name="T4" fmla="*/ 19413242 w 2124"/>
                    <a:gd name="T5" fmla="*/ 0 h 2131"/>
                    <a:gd name="T6" fmla="*/ 0 w 2124"/>
                    <a:gd name="T7" fmla="*/ 19290007 h 2131"/>
                    <a:gd name="T8" fmla="*/ 19413242 w 2124"/>
                    <a:gd name="T9" fmla="*/ 38725369 h 2131"/>
                    <a:gd name="T10" fmla="*/ 38844880 w 2124"/>
                    <a:gd name="T11" fmla="*/ 19290007 h 2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2131">
                      <a:moveTo>
                        <a:pt x="2123" y="1061"/>
                      </a:moveTo>
                      <a:lnTo>
                        <a:pt x="2123" y="1061"/>
                      </a:lnTo>
                      <a:cubicBezTo>
                        <a:pt x="2123" y="481"/>
                        <a:pt x="1649" y="0"/>
                        <a:pt x="1061" y="0"/>
                      </a:cubicBezTo>
                      <a:cubicBezTo>
                        <a:pt x="473" y="0"/>
                        <a:pt x="0" y="481"/>
                        <a:pt x="0" y="1061"/>
                      </a:cubicBezTo>
                      <a:cubicBezTo>
                        <a:pt x="0" y="1649"/>
                        <a:pt x="473" y="2130"/>
                        <a:pt x="1061" y="2130"/>
                      </a:cubicBezTo>
                      <a:cubicBezTo>
                        <a:pt x="1649" y="2130"/>
                        <a:pt x="2123" y="1649"/>
                        <a:pt x="2123" y="1061"/>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15" name="Freeform 1491"/>
                <p:cNvSpPr>
                  <a:spLocks noChangeArrowheads="1"/>
                </p:cNvSpPr>
                <p:nvPr/>
              </p:nvSpPr>
              <p:spPr bwMode="auto">
                <a:xfrm>
                  <a:off x="5365692" y="4480321"/>
                  <a:ext cx="96828" cy="242888"/>
                </a:xfrm>
                <a:custGeom>
                  <a:avLst/>
                  <a:gdLst>
                    <a:gd name="T0" fmla="*/ 13058005 w 717"/>
                    <a:gd name="T1" fmla="*/ 14350170 h 1793"/>
                    <a:gd name="T2" fmla="*/ 6401317 w 717"/>
                    <a:gd name="T3" fmla="*/ 32884434 h 1793"/>
                    <a:gd name="T4" fmla="*/ 0 w 717"/>
                    <a:gd name="T5" fmla="*/ 14350170 h 1793"/>
                    <a:gd name="T6" fmla="*/ 0 w 717"/>
                    <a:gd name="T7" fmla="*/ 0 h 1793"/>
                    <a:gd name="T8" fmla="*/ 13058005 w 717"/>
                    <a:gd name="T9" fmla="*/ 0 h 1793"/>
                    <a:gd name="T10" fmla="*/ 13058005 w 717"/>
                    <a:gd name="T11" fmla="*/ 14350170 h 17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7" h="1793">
                      <a:moveTo>
                        <a:pt x="716" y="782"/>
                      </a:moveTo>
                      <a:lnTo>
                        <a:pt x="351" y="1792"/>
                      </a:lnTo>
                      <a:lnTo>
                        <a:pt x="0" y="782"/>
                      </a:lnTo>
                      <a:lnTo>
                        <a:pt x="0" y="0"/>
                      </a:lnTo>
                      <a:lnTo>
                        <a:pt x="716" y="0"/>
                      </a:lnTo>
                      <a:lnTo>
                        <a:pt x="716" y="782"/>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16" name="Freeform 1492"/>
                <p:cNvSpPr>
                  <a:spLocks noChangeArrowheads="1"/>
                </p:cNvSpPr>
                <p:nvPr/>
              </p:nvSpPr>
              <p:spPr bwMode="auto">
                <a:xfrm>
                  <a:off x="5294262" y="4189809"/>
                  <a:ext cx="120637" cy="319087"/>
                </a:xfrm>
                <a:custGeom>
                  <a:avLst/>
                  <a:gdLst>
                    <a:gd name="T0" fmla="*/ 16315376 w 891"/>
                    <a:gd name="T1" fmla="*/ 0 h 2367"/>
                    <a:gd name="T2" fmla="*/ 16315376 w 891"/>
                    <a:gd name="T3" fmla="*/ 0 h 2367"/>
                    <a:gd name="T4" fmla="*/ 0 w 891"/>
                    <a:gd name="T5" fmla="*/ 20189970 h 2367"/>
                    <a:gd name="T6" fmla="*/ 5151241 w 891"/>
                    <a:gd name="T7" fmla="*/ 36200265 h 2367"/>
                    <a:gd name="T8" fmla="*/ 16315376 w 891"/>
                    <a:gd name="T9" fmla="*/ 42996805 h 2367"/>
                    <a:gd name="T10" fmla="*/ 16315376 w 891"/>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1" h="2367">
                      <a:moveTo>
                        <a:pt x="890" y="0"/>
                      </a:moveTo>
                      <a:lnTo>
                        <a:pt x="890" y="0"/>
                      </a:lnTo>
                      <a:cubicBezTo>
                        <a:pt x="545" y="0"/>
                        <a:pt x="0" y="193"/>
                        <a:pt x="0" y="1111"/>
                      </a:cubicBezTo>
                      <a:cubicBezTo>
                        <a:pt x="0" y="1641"/>
                        <a:pt x="208" y="1892"/>
                        <a:pt x="281" y="1992"/>
                      </a:cubicBezTo>
                      <a:cubicBezTo>
                        <a:pt x="352" y="2079"/>
                        <a:pt x="703" y="2366"/>
                        <a:pt x="890" y="2366"/>
                      </a:cubicBezTo>
                      <a:cubicBezTo>
                        <a:pt x="890" y="1434"/>
                        <a:pt x="890" y="0"/>
                        <a:pt x="89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17" name="Freeform 1493"/>
                <p:cNvSpPr>
                  <a:spLocks noChangeArrowheads="1"/>
                </p:cNvSpPr>
                <p:nvPr/>
              </p:nvSpPr>
              <p:spPr bwMode="auto">
                <a:xfrm>
                  <a:off x="5268865" y="4327921"/>
                  <a:ext cx="53969" cy="76200"/>
                </a:xfrm>
                <a:custGeom>
                  <a:avLst/>
                  <a:gdLst>
                    <a:gd name="T0" fmla="*/ 279956 w 395"/>
                    <a:gd name="T1" fmla="*/ 5700874 h 561"/>
                    <a:gd name="T2" fmla="*/ 279956 w 395"/>
                    <a:gd name="T3" fmla="*/ 5700874 h 561"/>
                    <a:gd name="T4" fmla="*/ 3229532 w 395"/>
                    <a:gd name="T5" fmla="*/ 258347 h 561"/>
                    <a:gd name="T6" fmla="*/ 7093849 w 395"/>
                    <a:gd name="T7" fmla="*/ 4759987 h 561"/>
                    <a:gd name="T8" fmla="*/ 4162991 w 395"/>
                    <a:gd name="T9" fmla="*/ 10055004 h 561"/>
                    <a:gd name="T10" fmla="*/ 279956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15" y="309"/>
                      </a:moveTo>
                      <a:lnTo>
                        <a:pt x="15" y="309"/>
                      </a:lnTo>
                      <a:cubicBezTo>
                        <a:pt x="0" y="158"/>
                        <a:pt x="65" y="28"/>
                        <a:pt x="173" y="14"/>
                      </a:cubicBezTo>
                      <a:cubicBezTo>
                        <a:pt x="273" y="0"/>
                        <a:pt x="366" y="108"/>
                        <a:pt x="380" y="258"/>
                      </a:cubicBezTo>
                      <a:cubicBezTo>
                        <a:pt x="394" y="402"/>
                        <a:pt x="323" y="538"/>
                        <a:pt x="223" y="545"/>
                      </a:cubicBezTo>
                      <a:cubicBezTo>
                        <a:pt x="123" y="560"/>
                        <a:pt x="30" y="452"/>
                        <a:pt x="15"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18" name="Freeform 1494"/>
                <p:cNvSpPr>
                  <a:spLocks noChangeArrowheads="1"/>
                </p:cNvSpPr>
                <p:nvPr/>
              </p:nvSpPr>
              <p:spPr bwMode="auto">
                <a:xfrm>
                  <a:off x="5414899" y="4189809"/>
                  <a:ext cx="119049" cy="319087"/>
                </a:xfrm>
                <a:custGeom>
                  <a:avLst/>
                  <a:gdLst>
                    <a:gd name="T0" fmla="*/ 0 w 890"/>
                    <a:gd name="T1" fmla="*/ 0 h 2367"/>
                    <a:gd name="T2" fmla="*/ 0 w 890"/>
                    <a:gd name="T3" fmla="*/ 0 h 2367"/>
                    <a:gd name="T4" fmla="*/ 15906418 w 890"/>
                    <a:gd name="T5" fmla="*/ 20189970 h 2367"/>
                    <a:gd name="T6" fmla="*/ 10789183 w 890"/>
                    <a:gd name="T7" fmla="*/ 36200265 h 2367"/>
                    <a:gd name="T8" fmla="*/ 0 w 890"/>
                    <a:gd name="T9" fmla="*/ 42996805 h 2367"/>
                    <a:gd name="T10" fmla="*/ 0 w 890"/>
                    <a:gd name="T11" fmla="*/ 0 h 23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0" h="2367">
                      <a:moveTo>
                        <a:pt x="0" y="0"/>
                      </a:moveTo>
                      <a:lnTo>
                        <a:pt x="0" y="0"/>
                      </a:lnTo>
                      <a:cubicBezTo>
                        <a:pt x="344" y="0"/>
                        <a:pt x="889" y="193"/>
                        <a:pt x="889" y="1111"/>
                      </a:cubicBezTo>
                      <a:cubicBezTo>
                        <a:pt x="889" y="1641"/>
                        <a:pt x="681" y="1892"/>
                        <a:pt x="603" y="1992"/>
                      </a:cubicBezTo>
                      <a:cubicBezTo>
                        <a:pt x="538" y="2079"/>
                        <a:pt x="179" y="2366"/>
                        <a:pt x="0" y="2366"/>
                      </a:cubicBezTo>
                      <a:cubicBezTo>
                        <a:pt x="0" y="1434"/>
                        <a:pt x="0" y="0"/>
                        <a:pt x="0" y="0"/>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19" name="Freeform 1495"/>
                <p:cNvSpPr>
                  <a:spLocks noChangeArrowheads="1"/>
                </p:cNvSpPr>
                <p:nvPr/>
              </p:nvSpPr>
              <p:spPr bwMode="auto">
                <a:xfrm>
                  <a:off x="5505377" y="4327921"/>
                  <a:ext cx="53969" cy="76200"/>
                </a:xfrm>
                <a:custGeom>
                  <a:avLst/>
                  <a:gdLst>
                    <a:gd name="T0" fmla="*/ 7112431 w 395"/>
                    <a:gd name="T1" fmla="*/ 5700874 h 561"/>
                    <a:gd name="T2" fmla="*/ 7112431 w 395"/>
                    <a:gd name="T3" fmla="*/ 5700874 h 561"/>
                    <a:gd name="T4" fmla="*/ 4162991 w 395"/>
                    <a:gd name="T5" fmla="*/ 258347 h 561"/>
                    <a:gd name="T6" fmla="*/ 279956 w 395"/>
                    <a:gd name="T7" fmla="*/ 4759987 h 561"/>
                    <a:gd name="T8" fmla="*/ 3229532 w 395"/>
                    <a:gd name="T9" fmla="*/ 10055004 h 561"/>
                    <a:gd name="T10" fmla="*/ 7112431 w 395"/>
                    <a:gd name="T11" fmla="*/ 5700874 h 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5" h="561">
                      <a:moveTo>
                        <a:pt x="381" y="309"/>
                      </a:moveTo>
                      <a:lnTo>
                        <a:pt x="381" y="309"/>
                      </a:lnTo>
                      <a:cubicBezTo>
                        <a:pt x="394" y="158"/>
                        <a:pt x="329" y="28"/>
                        <a:pt x="223" y="14"/>
                      </a:cubicBezTo>
                      <a:cubicBezTo>
                        <a:pt x="122" y="0"/>
                        <a:pt x="28" y="108"/>
                        <a:pt x="15" y="258"/>
                      </a:cubicBezTo>
                      <a:cubicBezTo>
                        <a:pt x="0" y="402"/>
                        <a:pt x="72" y="538"/>
                        <a:pt x="173" y="545"/>
                      </a:cubicBezTo>
                      <a:cubicBezTo>
                        <a:pt x="273" y="560"/>
                        <a:pt x="366" y="452"/>
                        <a:pt x="381" y="309"/>
                      </a:cubicBezTo>
                    </a:path>
                  </a:pathLst>
                </a:custGeom>
                <a:solidFill>
                  <a:srgbClr val="F2D8B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0" name="Freeform 1496"/>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8544720 h 1442"/>
                    <a:gd name="T6" fmla="*/ 15963517 w 1198"/>
                    <a:gd name="T7" fmla="*/ 3410467 h 1442"/>
                    <a:gd name="T8" fmla="*/ 15452118 w 1198"/>
                    <a:gd name="T9" fmla="*/ 0 h 1442"/>
                    <a:gd name="T10" fmla="*/ 2484016 w 1198"/>
                    <a:gd name="T11" fmla="*/ 7352830 h 1442"/>
                    <a:gd name="T12" fmla="*/ 0 w 1198"/>
                    <a:gd name="T13" fmla="*/ 26422523 h 1442"/>
                    <a:gd name="T14" fmla="*/ 21863121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1197" y="1441"/>
                      </a:moveTo>
                      <a:lnTo>
                        <a:pt x="1197" y="1441"/>
                      </a:lnTo>
                      <a:cubicBezTo>
                        <a:pt x="1197" y="466"/>
                        <a:pt x="1197" y="466"/>
                        <a:pt x="1197" y="466"/>
                      </a:cubicBezTo>
                      <a:cubicBezTo>
                        <a:pt x="1197" y="466"/>
                        <a:pt x="931" y="401"/>
                        <a:pt x="874" y="186"/>
                      </a:cubicBezTo>
                      <a:cubicBezTo>
                        <a:pt x="846" y="86"/>
                        <a:pt x="846" y="0"/>
                        <a:pt x="846" y="0"/>
                      </a:cubicBezTo>
                      <a:cubicBezTo>
                        <a:pt x="846" y="0"/>
                        <a:pt x="272" y="193"/>
                        <a:pt x="136" y="401"/>
                      </a:cubicBezTo>
                      <a:cubicBezTo>
                        <a:pt x="28" y="717"/>
                        <a:pt x="0" y="1441"/>
                        <a:pt x="0" y="1441"/>
                      </a:cubicBezTo>
                      <a:lnTo>
                        <a:pt x="1197"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1" name="Freeform 1497"/>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8544720 h 1442"/>
                    <a:gd name="T6" fmla="*/ 6009209 w 1198"/>
                    <a:gd name="T7" fmla="*/ 3410467 h 1442"/>
                    <a:gd name="T8" fmla="*/ 6411004 w 1198"/>
                    <a:gd name="T9" fmla="*/ 0 h 1442"/>
                    <a:gd name="T10" fmla="*/ 19379106 w 1198"/>
                    <a:gd name="T11" fmla="*/ 7352830 h 1442"/>
                    <a:gd name="T12" fmla="*/ 21863121 w 1198"/>
                    <a:gd name="T13" fmla="*/ 26422523 h 1442"/>
                    <a:gd name="T14" fmla="*/ 0 w 1198"/>
                    <a:gd name="T15" fmla="*/ 26422523 h 1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8" h="1442">
                      <a:moveTo>
                        <a:pt x="0" y="1441"/>
                      </a:moveTo>
                      <a:lnTo>
                        <a:pt x="0" y="1441"/>
                      </a:lnTo>
                      <a:cubicBezTo>
                        <a:pt x="0" y="466"/>
                        <a:pt x="0" y="466"/>
                        <a:pt x="0" y="466"/>
                      </a:cubicBezTo>
                      <a:cubicBezTo>
                        <a:pt x="0" y="466"/>
                        <a:pt x="264" y="401"/>
                        <a:pt x="329" y="186"/>
                      </a:cubicBezTo>
                      <a:cubicBezTo>
                        <a:pt x="351" y="86"/>
                        <a:pt x="351" y="0"/>
                        <a:pt x="351" y="0"/>
                      </a:cubicBezTo>
                      <a:cubicBezTo>
                        <a:pt x="351" y="0"/>
                        <a:pt x="932" y="193"/>
                        <a:pt x="1061" y="401"/>
                      </a:cubicBezTo>
                      <a:cubicBezTo>
                        <a:pt x="1168" y="717"/>
                        <a:pt x="1197" y="1441"/>
                        <a:pt x="1197" y="1441"/>
                      </a:cubicBezTo>
                      <a:lnTo>
                        <a:pt x="0" y="1441"/>
                      </a:lnTo>
                    </a:path>
                  </a:pathLst>
                </a:custGeom>
                <a:solidFill>
                  <a:srgbClr val="EAC8AE"/>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2" name="Freeform 1498"/>
                <p:cNvSpPr>
                  <a:spLocks noChangeArrowheads="1"/>
                </p:cNvSpPr>
                <p:nvPr/>
              </p:nvSpPr>
              <p:spPr bwMode="auto">
                <a:xfrm>
                  <a:off x="5381565" y="4440634"/>
                  <a:ext cx="66668" cy="25400"/>
                </a:xfrm>
                <a:custGeom>
                  <a:avLst/>
                  <a:gdLst>
                    <a:gd name="T0" fmla="*/ 4535200 w 488"/>
                    <a:gd name="T1" fmla="*/ 3413463 h 188"/>
                    <a:gd name="T2" fmla="*/ 4535200 w 488"/>
                    <a:gd name="T3" fmla="*/ 3413463 h 188"/>
                    <a:gd name="T4" fmla="*/ 9089116 w 488"/>
                    <a:gd name="T5" fmla="*/ 0 h 188"/>
                    <a:gd name="T6" fmla="*/ 0 w 488"/>
                    <a:gd name="T7" fmla="*/ 0 h 188"/>
                    <a:gd name="T8" fmla="*/ 4535200 w 488"/>
                    <a:gd name="T9" fmla="*/ 3413463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188">
                      <a:moveTo>
                        <a:pt x="243" y="187"/>
                      </a:moveTo>
                      <a:lnTo>
                        <a:pt x="243" y="187"/>
                      </a:lnTo>
                      <a:cubicBezTo>
                        <a:pt x="379" y="187"/>
                        <a:pt x="487" y="101"/>
                        <a:pt x="487" y="0"/>
                      </a:cubicBezTo>
                      <a:cubicBezTo>
                        <a:pt x="0" y="0"/>
                        <a:pt x="0" y="0"/>
                        <a:pt x="0" y="0"/>
                      </a:cubicBezTo>
                      <a:cubicBezTo>
                        <a:pt x="0" y="101"/>
                        <a:pt x="106" y="187"/>
                        <a:pt x="243"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3" name="Freeform 1499"/>
                <p:cNvSpPr>
                  <a:spLocks noChangeArrowheads="1"/>
                </p:cNvSpPr>
                <p:nvPr/>
              </p:nvSpPr>
              <p:spPr bwMode="auto">
                <a:xfrm>
                  <a:off x="5265691" y="4153296"/>
                  <a:ext cx="223813" cy="203200"/>
                </a:xfrm>
                <a:custGeom>
                  <a:avLst/>
                  <a:gdLst>
                    <a:gd name="T0" fmla="*/ 19229413 w 1657"/>
                    <a:gd name="T1" fmla="*/ 0 h 1507"/>
                    <a:gd name="T2" fmla="*/ 19229413 w 1657"/>
                    <a:gd name="T3" fmla="*/ 0 h 1507"/>
                    <a:gd name="T4" fmla="*/ 4177888 w 1657"/>
                    <a:gd name="T5" fmla="*/ 14599387 h 1507"/>
                    <a:gd name="T6" fmla="*/ 7845071 w 1657"/>
                    <a:gd name="T7" fmla="*/ 27380762 h 1507"/>
                    <a:gd name="T8" fmla="*/ 7845071 w 1657"/>
                    <a:gd name="T9" fmla="*/ 24526388 h 1507"/>
                    <a:gd name="T10" fmla="*/ 16729920 w 1657"/>
                    <a:gd name="T11" fmla="*/ 17999313 h 1507"/>
                    <a:gd name="T12" fmla="*/ 27074484 w 1657"/>
                    <a:gd name="T13" fmla="*/ 11217800 h 1507"/>
                    <a:gd name="T14" fmla="*/ 19229413 w 1657"/>
                    <a:gd name="T15" fmla="*/ 0 h 15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57" h="1507">
                      <a:moveTo>
                        <a:pt x="1054" y="0"/>
                      </a:moveTo>
                      <a:lnTo>
                        <a:pt x="1054" y="0"/>
                      </a:lnTo>
                      <a:cubicBezTo>
                        <a:pt x="422" y="0"/>
                        <a:pt x="229" y="552"/>
                        <a:pt x="229" y="803"/>
                      </a:cubicBezTo>
                      <a:cubicBezTo>
                        <a:pt x="0" y="1126"/>
                        <a:pt x="251" y="1405"/>
                        <a:pt x="430" y="1506"/>
                      </a:cubicBezTo>
                      <a:cubicBezTo>
                        <a:pt x="430" y="1449"/>
                        <a:pt x="430" y="1427"/>
                        <a:pt x="430" y="1349"/>
                      </a:cubicBezTo>
                      <a:cubicBezTo>
                        <a:pt x="430" y="1148"/>
                        <a:pt x="623" y="955"/>
                        <a:pt x="917" y="990"/>
                      </a:cubicBezTo>
                      <a:cubicBezTo>
                        <a:pt x="1183" y="1018"/>
                        <a:pt x="1348" y="868"/>
                        <a:pt x="1484" y="617"/>
                      </a:cubicBezTo>
                      <a:cubicBezTo>
                        <a:pt x="1656" y="273"/>
                        <a:pt x="1441" y="0"/>
                        <a:pt x="1054" y="0"/>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4" name="Freeform 1500"/>
                <p:cNvSpPr>
                  <a:spLocks noChangeArrowheads="1"/>
                </p:cNvSpPr>
                <p:nvPr/>
              </p:nvSpPr>
              <p:spPr bwMode="auto">
                <a:xfrm>
                  <a:off x="5462519" y="4169171"/>
                  <a:ext cx="88890" cy="161925"/>
                </a:xfrm>
                <a:custGeom>
                  <a:avLst/>
                  <a:gdLst>
                    <a:gd name="T0" fmla="*/ 0 w 661"/>
                    <a:gd name="T1" fmla="*/ 7325822 h 1198"/>
                    <a:gd name="T2" fmla="*/ 0 w 661"/>
                    <a:gd name="T3" fmla="*/ 7325822 h 1198"/>
                    <a:gd name="T4" fmla="*/ 9874052 w 661"/>
                    <a:gd name="T5" fmla="*/ 21867985 h 1198"/>
                    <a:gd name="T6" fmla="*/ 9874052 w 661"/>
                    <a:gd name="T7" fmla="*/ 9024818 h 1198"/>
                    <a:gd name="T8" fmla="*/ 0 w 661"/>
                    <a:gd name="T9" fmla="*/ 0 h 1198"/>
                    <a:gd name="T10" fmla="*/ 0 w 661"/>
                    <a:gd name="T11" fmla="*/ 7325822 h 1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1" h="1198">
                      <a:moveTo>
                        <a:pt x="0" y="401"/>
                      </a:moveTo>
                      <a:lnTo>
                        <a:pt x="0" y="401"/>
                      </a:lnTo>
                      <a:cubicBezTo>
                        <a:pt x="0" y="401"/>
                        <a:pt x="144" y="1003"/>
                        <a:pt x="546" y="1197"/>
                      </a:cubicBezTo>
                      <a:cubicBezTo>
                        <a:pt x="617" y="659"/>
                        <a:pt x="660" y="774"/>
                        <a:pt x="546" y="494"/>
                      </a:cubicBezTo>
                      <a:cubicBezTo>
                        <a:pt x="431" y="208"/>
                        <a:pt x="0" y="0"/>
                        <a:pt x="0" y="0"/>
                      </a:cubicBezTo>
                      <a:lnTo>
                        <a:pt x="0" y="401"/>
                      </a:ln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5" name="Freeform 1501"/>
                <p:cNvSpPr>
                  <a:spLocks noChangeArrowheads="1"/>
                </p:cNvSpPr>
                <p:nvPr/>
              </p:nvSpPr>
              <p:spPr bwMode="auto">
                <a:xfrm>
                  <a:off x="5251404" y="4527946"/>
                  <a:ext cx="161907" cy="195263"/>
                </a:xfrm>
                <a:custGeom>
                  <a:avLst/>
                  <a:gdLst>
                    <a:gd name="T0" fmla="*/ 21863121 w 1198"/>
                    <a:gd name="T1" fmla="*/ 26422523 h 1442"/>
                    <a:gd name="T2" fmla="*/ 21863121 w 1198"/>
                    <a:gd name="T3" fmla="*/ 26422523 h 1442"/>
                    <a:gd name="T4" fmla="*/ 21863121 w 1198"/>
                    <a:gd name="T5" fmla="*/ 2622103 h 1442"/>
                    <a:gd name="T6" fmla="*/ 15452118 w 1198"/>
                    <a:gd name="T7" fmla="*/ 0 h 1442"/>
                    <a:gd name="T8" fmla="*/ 2484016 w 1198"/>
                    <a:gd name="T9" fmla="*/ 7352830 h 1442"/>
                    <a:gd name="T10" fmla="*/ 0 w 1198"/>
                    <a:gd name="T11" fmla="*/ 26422523 h 1442"/>
                    <a:gd name="T12" fmla="*/ 21863121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1197" y="1441"/>
                      </a:moveTo>
                      <a:lnTo>
                        <a:pt x="1197" y="1441"/>
                      </a:lnTo>
                      <a:cubicBezTo>
                        <a:pt x="1197" y="143"/>
                        <a:pt x="1197" y="143"/>
                        <a:pt x="1197" y="143"/>
                      </a:cubicBezTo>
                      <a:cubicBezTo>
                        <a:pt x="846" y="0"/>
                        <a:pt x="846" y="0"/>
                        <a:pt x="846" y="0"/>
                      </a:cubicBezTo>
                      <a:cubicBezTo>
                        <a:pt x="846" y="0"/>
                        <a:pt x="272" y="193"/>
                        <a:pt x="136" y="401"/>
                      </a:cubicBezTo>
                      <a:cubicBezTo>
                        <a:pt x="28" y="717"/>
                        <a:pt x="0" y="1441"/>
                        <a:pt x="0" y="1441"/>
                      </a:cubicBezTo>
                      <a:lnTo>
                        <a:pt x="1197"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6" name="Freeform 1502"/>
                <p:cNvSpPr>
                  <a:spLocks noChangeArrowheads="1"/>
                </p:cNvSpPr>
                <p:nvPr/>
              </p:nvSpPr>
              <p:spPr bwMode="auto">
                <a:xfrm>
                  <a:off x="5413312" y="4527946"/>
                  <a:ext cx="161907" cy="195263"/>
                </a:xfrm>
                <a:custGeom>
                  <a:avLst/>
                  <a:gdLst>
                    <a:gd name="T0" fmla="*/ 0 w 1198"/>
                    <a:gd name="T1" fmla="*/ 26422523 h 1442"/>
                    <a:gd name="T2" fmla="*/ 0 w 1198"/>
                    <a:gd name="T3" fmla="*/ 26422523 h 1442"/>
                    <a:gd name="T4" fmla="*/ 0 w 1198"/>
                    <a:gd name="T5" fmla="*/ 2622103 h 1442"/>
                    <a:gd name="T6" fmla="*/ 6411004 w 1198"/>
                    <a:gd name="T7" fmla="*/ 0 h 1442"/>
                    <a:gd name="T8" fmla="*/ 19379106 w 1198"/>
                    <a:gd name="T9" fmla="*/ 7352830 h 1442"/>
                    <a:gd name="T10" fmla="*/ 21863121 w 1198"/>
                    <a:gd name="T11" fmla="*/ 26422523 h 1442"/>
                    <a:gd name="T12" fmla="*/ 0 w 1198"/>
                    <a:gd name="T13" fmla="*/ 26422523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8" h="1442">
                      <a:moveTo>
                        <a:pt x="0" y="1441"/>
                      </a:moveTo>
                      <a:lnTo>
                        <a:pt x="0" y="1441"/>
                      </a:lnTo>
                      <a:cubicBezTo>
                        <a:pt x="0" y="143"/>
                        <a:pt x="0" y="143"/>
                        <a:pt x="0" y="143"/>
                      </a:cubicBezTo>
                      <a:cubicBezTo>
                        <a:pt x="351" y="0"/>
                        <a:pt x="351" y="0"/>
                        <a:pt x="351" y="0"/>
                      </a:cubicBezTo>
                      <a:cubicBezTo>
                        <a:pt x="351" y="0"/>
                        <a:pt x="932" y="193"/>
                        <a:pt x="1061" y="401"/>
                      </a:cubicBezTo>
                      <a:cubicBezTo>
                        <a:pt x="1168" y="717"/>
                        <a:pt x="1197" y="1441"/>
                        <a:pt x="1197" y="1441"/>
                      </a:cubicBezTo>
                      <a:lnTo>
                        <a:pt x="0" y="1441"/>
                      </a:ln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7" name="Freeform 1503"/>
                <p:cNvSpPr>
                  <a:spLocks noChangeArrowheads="1"/>
                </p:cNvSpPr>
                <p:nvPr/>
              </p:nvSpPr>
              <p:spPr bwMode="auto">
                <a:xfrm>
                  <a:off x="5135530" y="4046934"/>
                  <a:ext cx="252385" cy="361950"/>
                </a:xfrm>
                <a:custGeom>
                  <a:avLst/>
                  <a:gdLst>
                    <a:gd name="T0" fmla="*/ 34136255 w 1865"/>
                    <a:gd name="T1" fmla="*/ 15160079 h 2683"/>
                    <a:gd name="T2" fmla="*/ 34136255 w 1865"/>
                    <a:gd name="T3" fmla="*/ 15160079 h 2683"/>
                    <a:gd name="T4" fmla="*/ 12196759 w 1865"/>
                    <a:gd name="T5" fmla="*/ 11756832 h 2683"/>
                    <a:gd name="T6" fmla="*/ 6684346 w 1865"/>
                    <a:gd name="T7" fmla="*/ 48810637 h 2683"/>
                    <a:gd name="T8" fmla="*/ 15877791 w 1865"/>
                    <a:gd name="T9" fmla="*/ 26771214 h 2683"/>
                    <a:gd name="T10" fmla="*/ 28880287 w 1865"/>
                    <a:gd name="T11" fmla="*/ 17362133 h 2683"/>
                    <a:gd name="T12" fmla="*/ 34136255 w 1865"/>
                    <a:gd name="T13" fmla="*/ 15160079 h 26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5" h="2683">
                      <a:moveTo>
                        <a:pt x="1864" y="833"/>
                      </a:moveTo>
                      <a:lnTo>
                        <a:pt x="1864" y="833"/>
                      </a:lnTo>
                      <a:cubicBezTo>
                        <a:pt x="1864" y="833"/>
                        <a:pt x="1326" y="0"/>
                        <a:pt x="666" y="646"/>
                      </a:cubicBezTo>
                      <a:cubicBezTo>
                        <a:pt x="0" y="1298"/>
                        <a:pt x="768" y="2495"/>
                        <a:pt x="365" y="2682"/>
                      </a:cubicBezTo>
                      <a:cubicBezTo>
                        <a:pt x="803" y="2625"/>
                        <a:pt x="911" y="2008"/>
                        <a:pt x="867" y="1471"/>
                      </a:cubicBezTo>
                      <a:cubicBezTo>
                        <a:pt x="831" y="990"/>
                        <a:pt x="1248" y="753"/>
                        <a:pt x="1577" y="954"/>
                      </a:cubicBezTo>
                      <a:cubicBezTo>
                        <a:pt x="1714" y="1034"/>
                        <a:pt x="1864" y="833"/>
                        <a:pt x="1864" y="833"/>
                      </a:cubicBezTo>
                    </a:path>
                  </a:pathLst>
                </a:custGeom>
                <a:solidFill>
                  <a:srgbClr val="451A1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8" name="Freeform 1504"/>
                <p:cNvSpPr>
                  <a:spLocks noChangeArrowheads="1"/>
                </p:cNvSpPr>
                <p:nvPr/>
              </p:nvSpPr>
              <p:spPr bwMode="auto">
                <a:xfrm>
                  <a:off x="5352993" y="4527946"/>
                  <a:ext cx="60318" cy="66675"/>
                </a:xfrm>
                <a:custGeom>
                  <a:avLst/>
                  <a:gdLst>
                    <a:gd name="T0" fmla="*/ 8139278 w 446"/>
                    <a:gd name="T1" fmla="*/ 2669459 h 488"/>
                    <a:gd name="T2" fmla="*/ 1573001 w 446"/>
                    <a:gd name="T3" fmla="*/ 0 h 488"/>
                    <a:gd name="T4" fmla="*/ 0 w 446"/>
                    <a:gd name="T5" fmla="*/ 1736146 h 488"/>
                    <a:gd name="T6" fmla="*/ 3273942 w 446"/>
                    <a:gd name="T7" fmla="*/ 9091027 h 488"/>
                    <a:gd name="T8" fmla="*/ 8139278 w 446"/>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88">
                      <a:moveTo>
                        <a:pt x="445" y="143"/>
                      </a:moveTo>
                      <a:lnTo>
                        <a:pt x="86" y="0"/>
                      </a:lnTo>
                      <a:lnTo>
                        <a:pt x="0" y="93"/>
                      </a:lnTo>
                      <a:lnTo>
                        <a:pt x="179" y="487"/>
                      </a:lnTo>
                      <a:lnTo>
                        <a:pt x="445"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sp>
              <p:nvSpPr>
                <p:cNvPr id="1329" name="Freeform 1505"/>
                <p:cNvSpPr>
                  <a:spLocks noChangeArrowheads="1"/>
                </p:cNvSpPr>
                <p:nvPr/>
              </p:nvSpPr>
              <p:spPr bwMode="auto">
                <a:xfrm>
                  <a:off x="5413312" y="4527946"/>
                  <a:ext cx="61906" cy="66675"/>
                </a:xfrm>
                <a:custGeom>
                  <a:avLst/>
                  <a:gdLst>
                    <a:gd name="T0" fmla="*/ 0 w 453"/>
                    <a:gd name="T1" fmla="*/ 2669459 h 488"/>
                    <a:gd name="T2" fmla="*/ 6816493 w 453"/>
                    <a:gd name="T3" fmla="*/ 0 h 488"/>
                    <a:gd name="T4" fmla="*/ 8441218 w 453"/>
                    <a:gd name="T5" fmla="*/ 1736146 h 488"/>
                    <a:gd name="T6" fmla="*/ 5079708 w 453"/>
                    <a:gd name="T7" fmla="*/ 9091027 h 488"/>
                    <a:gd name="T8" fmla="*/ 0 w 453"/>
                    <a:gd name="T9" fmla="*/ 2669459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88">
                      <a:moveTo>
                        <a:pt x="0" y="143"/>
                      </a:moveTo>
                      <a:lnTo>
                        <a:pt x="365" y="0"/>
                      </a:lnTo>
                      <a:lnTo>
                        <a:pt x="452" y="93"/>
                      </a:lnTo>
                      <a:lnTo>
                        <a:pt x="272" y="487"/>
                      </a:lnTo>
                      <a:lnTo>
                        <a:pt x="0" y="1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p:txBody>
            </p:sp>
          </p:grpSp>
          <p:sp>
            <p:nvSpPr>
              <p:cNvPr id="1313" name="Rectangle 1312"/>
              <p:cNvSpPr/>
              <p:nvPr/>
            </p:nvSpPr>
            <p:spPr>
              <a:xfrm>
                <a:off x="1119061" y="5233820"/>
                <a:ext cx="1565414" cy="580146"/>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ID: X1</a:t>
                </a:r>
              </a:p>
              <a:p>
                <a:pPr lvl="0">
                  <a:defRPr/>
                </a:pPr>
                <a:r>
                  <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rPr>
                  <a:t>Status: </a:t>
                </a:r>
                <a:r>
                  <a:rPr lang="it-IT" sz="1100" b="1" kern="0" dirty="0">
                    <a:solidFill>
                      <a:prstClr val="black"/>
                    </a:solidFill>
                  </a:rPr>
                  <a:t>distaccata in PL</a:t>
                </a:r>
                <a:endParaRPr kumimoji="0" lang="it-IT" sz="11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379" name="Rectangle 35">
            <a:extLst>
              <a:ext uri="{FF2B5EF4-FFF2-40B4-BE49-F238E27FC236}">
                <a16:creationId xmlns:a16="http://schemas.microsoft.com/office/drawing/2014/main" xmlns="" id="{AA4EAE5E-F8E8-4358-A149-C99B3887A1BB}"/>
              </a:ext>
            </a:extLst>
          </p:cNvPr>
          <p:cNvSpPr>
            <a:spLocks noChangeArrowheads="1"/>
          </p:cNvSpPr>
          <p:nvPr/>
        </p:nvSpPr>
        <p:spPr bwMode="auto">
          <a:xfrm>
            <a:off x="623888" y="832502"/>
            <a:ext cx="109283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lvl="0" algn="just" eaLnBrk="0" fontAlgn="base" hangingPunct="0">
              <a:lnSpc>
                <a:spcPct val="100000"/>
              </a:lnSpc>
              <a:spcBef>
                <a:spcPct val="0"/>
              </a:spcBef>
              <a:spcAft>
                <a:spcPct val="0"/>
              </a:spcAft>
              <a:buNone/>
            </a:pPr>
            <a:r>
              <a:rPr lang="it-IT" altLang="it-IT" sz="1600" dirty="0">
                <a:latin typeface="Calibri" panose="020F0502020204030204" pitchFamily="34" charset="0"/>
              </a:rPr>
              <a:t>Il processo illustra il funzionamento del network </a:t>
            </a:r>
            <a:r>
              <a:rPr lang="it-IT" altLang="it-IT" sz="1600" dirty="0" err="1">
                <a:latin typeface="Calibri" panose="020F0502020204030204" pitchFamily="34" charset="0"/>
              </a:rPr>
              <a:t>blockchain</a:t>
            </a:r>
            <a:r>
              <a:rPr lang="it-IT" altLang="it-IT" sz="1600" dirty="0">
                <a:latin typeface="Calibri" panose="020F0502020204030204" pitchFamily="34" charset="0"/>
              </a:rPr>
              <a:t> ESSN nel caso di una lavoratrice italiana che richiede ed ottiene da INPS il certificato di distacco per lavorare in Polonia. Successivamente, dalla Polonia la stessa chiede di essere distaccata in Olanda e la richiesta le viene negata poi già distaccata in Polonia.</a:t>
            </a:r>
          </a:p>
        </p:txBody>
      </p:sp>
      <p:sp>
        <p:nvSpPr>
          <p:cNvPr id="327"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2800" b="1" dirty="0">
                <a:latin typeface="Calibri" panose="020F0502020204030204" pitchFamily="34" charset="0"/>
                <a:cs typeface="Calibri" panose="020F0502020204030204" pitchFamily="34" charset="0"/>
              </a:rPr>
              <a:t>Use case</a:t>
            </a:r>
          </a:p>
          <a:p>
            <a:r>
              <a:rPr lang="it-IT" sz="2399" i="1" dirty="0">
                <a:latin typeface="Calibri" panose="020F0502020204030204" pitchFamily="34" charset="0"/>
                <a:cs typeface="Calibri" panose="020F0502020204030204" pitchFamily="34" charset="0"/>
              </a:rPr>
              <a:t>I lavoratori distaccati all’estero</a:t>
            </a:r>
          </a:p>
        </p:txBody>
      </p:sp>
    </p:spTree>
    <p:extLst>
      <p:ext uri="{BB962C8B-B14F-4D97-AF65-F5344CB8AC3E}">
        <p14:creationId xmlns:p14="http://schemas.microsoft.com/office/powerpoint/2010/main" val="28126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80">
                                            <p:txEl>
                                              <p:pRg st="0" end="0"/>
                                            </p:txEl>
                                          </p:spTgt>
                                        </p:tgtEl>
                                        <p:attrNameLst>
                                          <p:attrName>style.visibility</p:attrName>
                                        </p:attrNameLst>
                                      </p:cBhvr>
                                      <p:to>
                                        <p:strVal val="visible"/>
                                      </p:to>
                                    </p:set>
                                    <p:animEffect transition="in" filter="wipe(down)">
                                      <p:cBhvr>
                                        <p:cTn id="10" dur="500"/>
                                        <p:tgtEl>
                                          <p:spTgt spid="380">
                                            <p:txEl>
                                              <p:pRg st="0" end="0"/>
                                            </p:txEl>
                                          </p:spTgt>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293"/>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accel="50000" decel="50000" fill="hold" nodeType="afterEffect">
                                  <p:stCondLst>
                                    <p:cond delay="0"/>
                                  </p:stCondLst>
                                  <p:childTnLst>
                                    <p:animMotion origin="layout" path="M 4.58333E-6 1.48148E-6 L -0.03842 0.15 L -0.03842 0.15023 " pathEditMode="relative" rAng="0" ptsTypes="AAA">
                                      <p:cBhvr>
                                        <p:cTn id="16" dur="2000" fill="hold"/>
                                        <p:tgtEl>
                                          <p:spTgt spid="1111"/>
                                        </p:tgtEl>
                                        <p:attrNameLst>
                                          <p:attrName>ppt_x</p:attrName>
                                          <p:attrName>ppt_y</p:attrName>
                                        </p:attrNameLst>
                                      </p:cBhvr>
                                      <p:rCtr x="-1927" y="7500"/>
                                    </p:animMotion>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1111"/>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130"/>
                                        </p:tgtEl>
                                        <p:attrNameLst>
                                          <p:attrName>style.visibility</p:attrName>
                                        </p:attrNameLst>
                                      </p:cBhvr>
                                      <p:to>
                                        <p:strVal val="visible"/>
                                      </p:to>
                                    </p:set>
                                  </p:childTnLst>
                                </p:cTn>
                              </p:par>
                            </p:childTnLst>
                          </p:cTn>
                        </p:par>
                        <p:par>
                          <p:cTn id="23" fill="hold">
                            <p:stCondLst>
                              <p:cond delay="3000"/>
                            </p:stCondLst>
                            <p:childTnLst>
                              <p:par>
                                <p:cTn id="24" presetID="42" presetClass="path" presetSubtype="0" accel="50000" decel="50000" fill="hold" nodeType="afterEffect">
                                  <p:stCondLst>
                                    <p:cond delay="0"/>
                                  </p:stCondLst>
                                  <p:childTnLst>
                                    <p:animMotion origin="layout" path="M -4.375E-6 3.7037E-7 L 0.04675 -0.14236 " pathEditMode="relative" rAng="0" ptsTypes="AA">
                                      <p:cBhvr>
                                        <p:cTn id="25" dur="2000" fill="hold"/>
                                        <p:tgtEl>
                                          <p:spTgt spid="1130"/>
                                        </p:tgtEl>
                                        <p:attrNameLst>
                                          <p:attrName>ppt_x</p:attrName>
                                          <p:attrName>ppt_y</p:attrName>
                                        </p:attrNameLst>
                                      </p:cBhvr>
                                      <p:rCtr x="2331" y="-7130"/>
                                    </p:animMotion>
                                  </p:childTnLst>
                                </p:cTn>
                              </p:par>
                            </p:childTnLst>
                          </p:cTn>
                        </p:par>
                        <p:par>
                          <p:cTn id="26" fill="hold">
                            <p:stCondLst>
                              <p:cond delay="5000"/>
                            </p:stCondLst>
                            <p:childTnLst>
                              <p:par>
                                <p:cTn id="27" presetID="1" presetClass="exit" presetSubtype="0" fill="hold" nodeType="afterEffect">
                                  <p:stCondLst>
                                    <p:cond delay="0"/>
                                  </p:stCondLst>
                                  <p:childTnLst>
                                    <p:set>
                                      <p:cBhvr>
                                        <p:cTn id="28" dur="1" fill="hold">
                                          <p:stCondLst>
                                            <p:cond delay="0"/>
                                          </p:stCondLst>
                                        </p:cTn>
                                        <p:tgtEl>
                                          <p:spTgt spid="1130"/>
                                        </p:tgtEl>
                                        <p:attrNameLst>
                                          <p:attrName>style.visibility</p:attrName>
                                        </p:attrNameLst>
                                      </p:cBhvr>
                                      <p:to>
                                        <p:strVal val="hidden"/>
                                      </p:to>
                                    </p:set>
                                  </p:childTnLst>
                                </p:cTn>
                              </p:par>
                            </p:childTnLst>
                          </p:cTn>
                        </p:par>
                        <p:par>
                          <p:cTn id="29" fill="hold">
                            <p:stCondLst>
                              <p:cond delay="5000"/>
                            </p:stCondLst>
                            <p:childTnLst>
                              <p:par>
                                <p:cTn id="30" presetID="1" presetClass="exit" presetSubtype="0" fill="hold" grpId="1" nodeType="afterEffect">
                                  <p:stCondLst>
                                    <p:cond delay="0"/>
                                  </p:stCondLst>
                                  <p:childTnLst>
                                    <p:set>
                                      <p:cBhvr>
                                        <p:cTn id="31" dur="1" fill="hold">
                                          <p:stCondLst>
                                            <p:cond delay="0"/>
                                          </p:stCondLst>
                                        </p:cTn>
                                        <p:tgtEl>
                                          <p:spTgt spid="1293"/>
                                        </p:tgtEl>
                                        <p:attrNameLst>
                                          <p:attrName>style.visibility</p:attrName>
                                        </p:attrNameLst>
                                      </p:cBhvr>
                                      <p:to>
                                        <p:strVal val="hidden"/>
                                      </p:to>
                                    </p:se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380">
                                            <p:txEl>
                                              <p:pRg st="1" end="1"/>
                                            </p:txEl>
                                          </p:spTgt>
                                        </p:tgtEl>
                                        <p:attrNameLst>
                                          <p:attrName>style.visibility</p:attrName>
                                        </p:attrNameLst>
                                      </p:cBhvr>
                                      <p:to>
                                        <p:strVal val="visible"/>
                                      </p:to>
                                    </p:set>
                                    <p:animEffect transition="in" filter="wipe(down)">
                                      <p:cBhvr>
                                        <p:cTn id="35" dur="500"/>
                                        <p:tgtEl>
                                          <p:spTgt spid="380">
                                            <p:txEl>
                                              <p:pRg st="1" end="1"/>
                                            </p:txEl>
                                          </p:spTgt>
                                        </p:tgtEl>
                                      </p:cBhvr>
                                    </p:animEffect>
                                  </p:childTnLst>
                                </p:cTn>
                              </p:par>
                            </p:childTnLst>
                          </p:cTn>
                        </p:par>
                        <p:par>
                          <p:cTn id="36" fill="hold">
                            <p:stCondLst>
                              <p:cond delay="6000"/>
                            </p:stCondLst>
                            <p:childTnLst>
                              <p:par>
                                <p:cTn id="37" presetID="1" presetClass="entr" presetSubtype="0" fill="hold" grpId="0" nodeType="afterEffect">
                                  <p:stCondLst>
                                    <p:cond delay="0"/>
                                  </p:stCondLst>
                                  <p:childTnLst>
                                    <p:set>
                                      <p:cBhvr>
                                        <p:cTn id="38" dur="1" fill="hold">
                                          <p:stCondLst>
                                            <p:cond delay="0"/>
                                          </p:stCondLst>
                                        </p:cTn>
                                        <p:tgtEl>
                                          <p:spTgt spid="1292"/>
                                        </p:tgtEl>
                                        <p:attrNameLst>
                                          <p:attrName>style.visibility</p:attrName>
                                        </p:attrNameLst>
                                      </p:cBhvr>
                                      <p:to>
                                        <p:strVal val="visible"/>
                                      </p:to>
                                    </p:set>
                                  </p:childTnLst>
                                </p:cTn>
                              </p:par>
                            </p:childTnLst>
                          </p:cTn>
                        </p:par>
                        <p:par>
                          <p:cTn id="39" fill="hold">
                            <p:stCondLst>
                              <p:cond delay="6000"/>
                            </p:stCondLst>
                            <p:childTnLst>
                              <p:par>
                                <p:cTn id="40" presetID="1" presetClass="entr" presetSubtype="0" fill="hold" nodeType="afterEffect">
                                  <p:stCondLst>
                                    <p:cond delay="0"/>
                                  </p:stCondLst>
                                  <p:childTnLst>
                                    <p:set>
                                      <p:cBhvr>
                                        <p:cTn id="41" dur="1" fill="hold">
                                          <p:stCondLst>
                                            <p:cond delay="0"/>
                                          </p:stCondLst>
                                        </p:cTn>
                                        <p:tgtEl>
                                          <p:spTgt spid="1151"/>
                                        </p:tgtEl>
                                        <p:attrNameLst>
                                          <p:attrName>style.visibility</p:attrName>
                                        </p:attrNameLst>
                                      </p:cBhvr>
                                      <p:to>
                                        <p:strVal val="visible"/>
                                      </p:to>
                                    </p:set>
                                  </p:childTnLst>
                                </p:cTn>
                              </p:par>
                            </p:childTnLst>
                          </p:cTn>
                        </p:par>
                        <p:par>
                          <p:cTn id="42" fill="hold">
                            <p:stCondLst>
                              <p:cond delay="6000"/>
                            </p:stCondLst>
                            <p:childTnLst>
                              <p:par>
                                <p:cTn id="43" presetID="42" presetClass="path" presetSubtype="0" accel="50000" decel="50000" fill="hold" nodeType="afterEffect">
                                  <p:stCondLst>
                                    <p:cond delay="0"/>
                                  </p:stCondLst>
                                  <p:childTnLst>
                                    <p:animMotion origin="layout" path="M -1.04167E-6 3.7037E-7 L -0.13086 0.18264 " pathEditMode="relative" rAng="0" ptsTypes="AA">
                                      <p:cBhvr>
                                        <p:cTn id="44" dur="2000" fill="hold"/>
                                        <p:tgtEl>
                                          <p:spTgt spid="1151"/>
                                        </p:tgtEl>
                                        <p:attrNameLst>
                                          <p:attrName>ppt_x</p:attrName>
                                          <p:attrName>ppt_y</p:attrName>
                                        </p:attrNameLst>
                                      </p:cBhvr>
                                      <p:rCtr x="-6549" y="9120"/>
                                    </p:animMotion>
                                  </p:childTnLst>
                                </p:cTn>
                              </p:par>
                            </p:childTnLst>
                          </p:cTn>
                        </p:par>
                        <p:par>
                          <p:cTn id="45" fill="hold">
                            <p:stCondLst>
                              <p:cond delay="8000"/>
                            </p:stCondLst>
                            <p:childTnLst>
                              <p:par>
                                <p:cTn id="46" presetID="2" presetClass="entr" presetSubtype="4" fill="hold" nodeType="afterEffect">
                                  <p:stCondLst>
                                    <p:cond delay="0"/>
                                  </p:stCondLst>
                                  <p:childTnLst>
                                    <p:set>
                                      <p:cBhvr>
                                        <p:cTn id="47" dur="1" fill="hold">
                                          <p:stCondLst>
                                            <p:cond delay="0"/>
                                          </p:stCondLst>
                                        </p:cTn>
                                        <p:tgtEl>
                                          <p:spTgt spid="1300"/>
                                        </p:tgtEl>
                                        <p:attrNameLst>
                                          <p:attrName>style.visibility</p:attrName>
                                        </p:attrNameLst>
                                      </p:cBhvr>
                                      <p:to>
                                        <p:strVal val="visible"/>
                                      </p:to>
                                    </p:set>
                                    <p:anim calcmode="lin" valueType="num">
                                      <p:cBhvr additive="base">
                                        <p:cTn id="48" dur="1200" fill="hold"/>
                                        <p:tgtEl>
                                          <p:spTgt spid="1300"/>
                                        </p:tgtEl>
                                        <p:attrNameLst>
                                          <p:attrName>ppt_x</p:attrName>
                                        </p:attrNameLst>
                                      </p:cBhvr>
                                      <p:tavLst>
                                        <p:tav tm="0">
                                          <p:val>
                                            <p:strVal val="#ppt_x"/>
                                          </p:val>
                                        </p:tav>
                                        <p:tav tm="100000">
                                          <p:val>
                                            <p:strVal val="#ppt_x"/>
                                          </p:val>
                                        </p:tav>
                                      </p:tavLst>
                                    </p:anim>
                                    <p:anim calcmode="lin" valueType="num">
                                      <p:cBhvr additive="base">
                                        <p:cTn id="49" dur="1200" fill="hold"/>
                                        <p:tgtEl>
                                          <p:spTgt spid="1300"/>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1306"/>
                                        </p:tgtEl>
                                        <p:attrNameLst>
                                          <p:attrName>style.visibility</p:attrName>
                                        </p:attrNameLst>
                                      </p:cBhvr>
                                      <p:to>
                                        <p:strVal val="visible"/>
                                      </p:to>
                                    </p:set>
                                    <p:anim calcmode="lin" valueType="num">
                                      <p:cBhvr additive="base">
                                        <p:cTn id="52" dur="1200" fill="hold"/>
                                        <p:tgtEl>
                                          <p:spTgt spid="1306"/>
                                        </p:tgtEl>
                                        <p:attrNameLst>
                                          <p:attrName>ppt_x</p:attrName>
                                        </p:attrNameLst>
                                      </p:cBhvr>
                                      <p:tavLst>
                                        <p:tav tm="0">
                                          <p:val>
                                            <p:strVal val="0-#ppt_w/2"/>
                                          </p:val>
                                        </p:tav>
                                        <p:tav tm="100000">
                                          <p:val>
                                            <p:strVal val="#ppt_x"/>
                                          </p:val>
                                        </p:tav>
                                      </p:tavLst>
                                    </p:anim>
                                    <p:anim calcmode="lin" valueType="num">
                                      <p:cBhvr additive="base">
                                        <p:cTn id="53" dur="1200" fill="hold"/>
                                        <p:tgtEl>
                                          <p:spTgt spid="1306"/>
                                        </p:tgtEl>
                                        <p:attrNameLst>
                                          <p:attrName>ppt_y</p:attrName>
                                        </p:attrNameLst>
                                      </p:cBhvr>
                                      <p:tavLst>
                                        <p:tav tm="0">
                                          <p:val>
                                            <p:strVal val="1+#ppt_h/2"/>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303"/>
                                        </p:tgtEl>
                                        <p:attrNameLst>
                                          <p:attrName>style.visibility</p:attrName>
                                        </p:attrNameLst>
                                      </p:cBhvr>
                                      <p:to>
                                        <p:strVal val="visible"/>
                                      </p:to>
                                    </p:set>
                                    <p:anim calcmode="lin" valueType="num">
                                      <p:cBhvr additive="base">
                                        <p:cTn id="56" dur="1200" fill="hold"/>
                                        <p:tgtEl>
                                          <p:spTgt spid="1303"/>
                                        </p:tgtEl>
                                        <p:attrNameLst>
                                          <p:attrName>ppt_x</p:attrName>
                                        </p:attrNameLst>
                                      </p:cBhvr>
                                      <p:tavLst>
                                        <p:tav tm="0">
                                          <p:val>
                                            <p:strVal val="0-#ppt_w/2"/>
                                          </p:val>
                                        </p:tav>
                                        <p:tav tm="100000">
                                          <p:val>
                                            <p:strVal val="#ppt_x"/>
                                          </p:val>
                                        </p:tav>
                                      </p:tavLst>
                                    </p:anim>
                                    <p:anim calcmode="lin" valueType="num">
                                      <p:cBhvr additive="base">
                                        <p:cTn id="57" dur="1200" fill="hold"/>
                                        <p:tgtEl>
                                          <p:spTgt spid="1303"/>
                                        </p:tgtEl>
                                        <p:attrNameLst>
                                          <p:attrName>ppt_y</p:attrName>
                                        </p:attrNameLst>
                                      </p:cBhvr>
                                      <p:tavLst>
                                        <p:tav tm="0">
                                          <p:val>
                                            <p:strVal val="#ppt_y"/>
                                          </p:val>
                                        </p:tav>
                                        <p:tav tm="100000">
                                          <p:val>
                                            <p:strVal val="#ppt_y"/>
                                          </p:val>
                                        </p:tav>
                                      </p:tavLst>
                                    </p:anim>
                                  </p:childTnLst>
                                </p:cTn>
                              </p:par>
                            </p:childTnLst>
                          </p:cTn>
                        </p:par>
                        <p:par>
                          <p:cTn id="58" fill="hold">
                            <p:stCondLst>
                              <p:cond delay="9200"/>
                            </p:stCondLst>
                            <p:childTnLst>
                              <p:par>
                                <p:cTn id="59" presetID="1" presetClass="entr" presetSubtype="0" fill="hold" nodeType="afterEffect">
                                  <p:stCondLst>
                                    <p:cond delay="0"/>
                                  </p:stCondLst>
                                  <p:childTnLst>
                                    <p:set>
                                      <p:cBhvr>
                                        <p:cTn id="60" dur="1" fill="hold">
                                          <p:stCondLst>
                                            <p:cond delay="0"/>
                                          </p:stCondLst>
                                        </p:cTn>
                                        <p:tgtEl>
                                          <p:spTgt spid="1172"/>
                                        </p:tgtEl>
                                        <p:attrNameLst>
                                          <p:attrName>style.visibility</p:attrName>
                                        </p:attrNameLst>
                                      </p:cBhvr>
                                      <p:to>
                                        <p:strVal val="visible"/>
                                      </p:to>
                                    </p:set>
                                  </p:childTnLst>
                                </p:cTn>
                              </p:par>
                            </p:childTnLst>
                          </p:cTn>
                        </p:par>
                        <p:par>
                          <p:cTn id="61" fill="hold">
                            <p:stCondLst>
                              <p:cond delay="9200"/>
                            </p:stCondLst>
                            <p:childTnLst>
                              <p:par>
                                <p:cTn id="62" presetID="1" presetClass="entr" presetSubtype="0" fill="hold" nodeType="afterEffect">
                                  <p:stCondLst>
                                    <p:cond delay="0"/>
                                  </p:stCondLst>
                                  <p:childTnLst>
                                    <p:set>
                                      <p:cBhvr>
                                        <p:cTn id="63" dur="1" fill="hold">
                                          <p:stCondLst>
                                            <p:cond delay="0"/>
                                          </p:stCondLst>
                                        </p:cTn>
                                        <p:tgtEl>
                                          <p:spTgt spid="1193"/>
                                        </p:tgtEl>
                                        <p:attrNameLst>
                                          <p:attrName>style.visibility</p:attrName>
                                        </p:attrNameLst>
                                      </p:cBhvr>
                                      <p:to>
                                        <p:strVal val="visible"/>
                                      </p:to>
                                    </p:set>
                                  </p:childTnLst>
                                </p:cTn>
                              </p:par>
                            </p:childTnLst>
                          </p:cTn>
                        </p:par>
                        <p:par>
                          <p:cTn id="64" fill="hold">
                            <p:stCondLst>
                              <p:cond delay="9200"/>
                            </p:stCondLst>
                            <p:childTnLst>
                              <p:par>
                                <p:cTn id="65" presetID="1" presetClass="entr" presetSubtype="0" fill="hold" nodeType="afterEffect">
                                  <p:stCondLst>
                                    <p:cond delay="0"/>
                                  </p:stCondLst>
                                  <p:childTnLst>
                                    <p:set>
                                      <p:cBhvr>
                                        <p:cTn id="66" dur="1" fill="hold">
                                          <p:stCondLst>
                                            <p:cond delay="0"/>
                                          </p:stCondLst>
                                        </p:cTn>
                                        <p:tgtEl>
                                          <p:spTgt spid="1214"/>
                                        </p:tgtEl>
                                        <p:attrNameLst>
                                          <p:attrName>style.visibility</p:attrName>
                                        </p:attrNameLst>
                                      </p:cBhvr>
                                      <p:to>
                                        <p:strVal val="visible"/>
                                      </p:to>
                                    </p:set>
                                  </p:childTnLst>
                                </p:cTn>
                              </p:par>
                            </p:childTnLst>
                          </p:cTn>
                        </p:par>
                        <p:par>
                          <p:cTn id="67" fill="hold">
                            <p:stCondLst>
                              <p:cond delay="9200"/>
                            </p:stCondLst>
                            <p:childTnLst>
                              <p:par>
                                <p:cTn id="68" presetID="1" presetClass="exit" presetSubtype="0" fill="hold" nodeType="afterEffect">
                                  <p:stCondLst>
                                    <p:cond delay="1300"/>
                                  </p:stCondLst>
                                  <p:childTnLst>
                                    <p:set>
                                      <p:cBhvr>
                                        <p:cTn id="69" dur="1" fill="hold">
                                          <p:stCondLst>
                                            <p:cond delay="0"/>
                                          </p:stCondLst>
                                        </p:cTn>
                                        <p:tgtEl>
                                          <p:spTgt spid="1300"/>
                                        </p:tgtEl>
                                        <p:attrNameLst>
                                          <p:attrName>style.visibility</p:attrName>
                                        </p:attrNameLst>
                                      </p:cBhvr>
                                      <p:to>
                                        <p:strVal val="hidden"/>
                                      </p:to>
                                    </p:set>
                                  </p:childTnLst>
                                </p:cTn>
                              </p:par>
                              <p:par>
                                <p:cTn id="70" presetID="1" presetClass="exit" presetSubtype="0" fill="hold" nodeType="withEffect">
                                  <p:stCondLst>
                                    <p:cond delay="1300"/>
                                  </p:stCondLst>
                                  <p:childTnLst>
                                    <p:set>
                                      <p:cBhvr>
                                        <p:cTn id="71" dur="1" fill="hold">
                                          <p:stCondLst>
                                            <p:cond delay="0"/>
                                          </p:stCondLst>
                                        </p:cTn>
                                        <p:tgtEl>
                                          <p:spTgt spid="1306"/>
                                        </p:tgtEl>
                                        <p:attrNameLst>
                                          <p:attrName>style.visibility</p:attrName>
                                        </p:attrNameLst>
                                      </p:cBhvr>
                                      <p:to>
                                        <p:strVal val="hidden"/>
                                      </p:to>
                                    </p:set>
                                  </p:childTnLst>
                                </p:cTn>
                              </p:par>
                              <p:par>
                                <p:cTn id="72" presetID="1" presetClass="exit" presetSubtype="0" fill="hold" nodeType="withEffect">
                                  <p:stCondLst>
                                    <p:cond delay="1300"/>
                                  </p:stCondLst>
                                  <p:childTnLst>
                                    <p:set>
                                      <p:cBhvr>
                                        <p:cTn id="73" dur="1" fill="hold">
                                          <p:stCondLst>
                                            <p:cond delay="0"/>
                                          </p:stCondLst>
                                        </p:cTn>
                                        <p:tgtEl>
                                          <p:spTgt spid="1303"/>
                                        </p:tgtEl>
                                        <p:attrNameLst>
                                          <p:attrName>style.visibility</p:attrName>
                                        </p:attrNameLst>
                                      </p:cBhvr>
                                      <p:to>
                                        <p:strVal val="hidden"/>
                                      </p:to>
                                    </p:set>
                                  </p:childTnLst>
                                </p:cTn>
                              </p:par>
                            </p:childTnLst>
                          </p:cTn>
                        </p:par>
                        <p:par>
                          <p:cTn id="74" fill="hold">
                            <p:stCondLst>
                              <p:cond delay="10500"/>
                            </p:stCondLst>
                            <p:childTnLst>
                              <p:par>
                                <p:cTn id="75" presetID="1" presetClass="exit" presetSubtype="0" fill="hold" grpId="1" nodeType="afterEffect">
                                  <p:stCondLst>
                                    <p:cond delay="2200"/>
                                  </p:stCondLst>
                                  <p:childTnLst>
                                    <p:set>
                                      <p:cBhvr>
                                        <p:cTn id="76" dur="1" fill="hold">
                                          <p:stCondLst>
                                            <p:cond delay="0"/>
                                          </p:stCondLst>
                                        </p:cTn>
                                        <p:tgtEl>
                                          <p:spTgt spid="1292"/>
                                        </p:tgtEl>
                                        <p:attrNameLst>
                                          <p:attrName>style.visibility</p:attrName>
                                        </p:attrNameLst>
                                      </p:cBhvr>
                                      <p:to>
                                        <p:strVal val="hidden"/>
                                      </p:to>
                                    </p:set>
                                  </p:childTnLst>
                                </p:cTn>
                              </p:par>
                            </p:childTnLst>
                          </p:cTn>
                        </p:par>
                        <p:par>
                          <p:cTn id="77" fill="hold">
                            <p:stCondLst>
                              <p:cond delay="12700"/>
                            </p:stCondLst>
                            <p:childTnLst>
                              <p:par>
                                <p:cTn id="78" presetID="22" presetClass="entr" presetSubtype="4" fill="hold" nodeType="afterEffect">
                                  <p:stCondLst>
                                    <p:cond delay="0"/>
                                  </p:stCondLst>
                                  <p:childTnLst>
                                    <p:set>
                                      <p:cBhvr>
                                        <p:cTn id="79" dur="1" fill="hold">
                                          <p:stCondLst>
                                            <p:cond delay="0"/>
                                          </p:stCondLst>
                                        </p:cTn>
                                        <p:tgtEl>
                                          <p:spTgt spid="380">
                                            <p:txEl>
                                              <p:pRg st="2" end="2"/>
                                            </p:txEl>
                                          </p:spTgt>
                                        </p:tgtEl>
                                        <p:attrNameLst>
                                          <p:attrName>style.visibility</p:attrName>
                                        </p:attrNameLst>
                                      </p:cBhvr>
                                      <p:to>
                                        <p:strVal val="visible"/>
                                      </p:to>
                                    </p:set>
                                    <p:animEffect transition="in" filter="wipe(down)">
                                      <p:cBhvr>
                                        <p:cTn id="80" dur="500"/>
                                        <p:tgtEl>
                                          <p:spTgt spid="380">
                                            <p:txEl>
                                              <p:pRg st="2" end="2"/>
                                            </p:txEl>
                                          </p:spTgt>
                                        </p:tgtEl>
                                      </p:cBhvr>
                                    </p:animEffect>
                                  </p:childTnLst>
                                </p:cTn>
                              </p:par>
                            </p:childTnLst>
                          </p:cTn>
                        </p:par>
                        <p:par>
                          <p:cTn id="81" fill="hold">
                            <p:stCondLst>
                              <p:cond delay="13700"/>
                            </p:stCondLst>
                            <p:childTnLst>
                              <p:par>
                                <p:cTn id="82" presetID="1" presetClass="entr" presetSubtype="0" fill="hold" grpId="0" nodeType="afterEffect">
                                  <p:stCondLst>
                                    <p:cond delay="0"/>
                                  </p:stCondLst>
                                  <p:childTnLst>
                                    <p:set>
                                      <p:cBhvr>
                                        <p:cTn id="83" dur="1" fill="hold">
                                          <p:stCondLst>
                                            <p:cond delay="0"/>
                                          </p:stCondLst>
                                        </p:cTn>
                                        <p:tgtEl>
                                          <p:spTgt spid="1294"/>
                                        </p:tgtEl>
                                        <p:attrNameLst>
                                          <p:attrName>style.visibility</p:attrName>
                                        </p:attrNameLst>
                                      </p:cBhvr>
                                      <p:to>
                                        <p:strVal val="visible"/>
                                      </p:to>
                                    </p:set>
                                  </p:childTnLst>
                                </p:cTn>
                              </p:par>
                            </p:childTnLst>
                          </p:cTn>
                        </p:par>
                        <p:par>
                          <p:cTn id="84" fill="hold">
                            <p:stCondLst>
                              <p:cond delay="13700"/>
                            </p:stCondLst>
                            <p:childTnLst>
                              <p:par>
                                <p:cTn id="85" presetID="1" presetClass="entr" presetSubtype="0" fill="hold" nodeType="afterEffect">
                                  <p:stCondLst>
                                    <p:cond delay="0"/>
                                  </p:stCondLst>
                                  <p:childTnLst>
                                    <p:set>
                                      <p:cBhvr>
                                        <p:cTn id="86" dur="1" fill="hold">
                                          <p:stCondLst>
                                            <p:cond delay="0"/>
                                          </p:stCondLst>
                                        </p:cTn>
                                        <p:tgtEl>
                                          <p:spTgt spid="1297"/>
                                        </p:tgtEl>
                                        <p:attrNameLst>
                                          <p:attrName>style.visibility</p:attrName>
                                        </p:attrNameLst>
                                      </p:cBhvr>
                                      <p:to>
                                        <p:strVal val="visible"/>
                                      </p:to>
                                    </p:set>
                                  </p:childTnLst>
                                </p:cTn>
                              </p:par>
                            </p:childTnLst>
                          </p:cTn>
                        </p:par>
                        <p:par>
                          <p:cTn id="87" fill="hold">
                            <p:stCondLst>
                              <p:cond delay="13700"/>
                            </p:stCondLst>
                            <p:childTnLst>
                              <p:par>
                                <p:cTn id="88" presetID="42" presetClass="path" presetSubtype="0" fill="hold" nodeType="afterEffect">
                                  <p:stCondLst>
                                    <p:cond delay="0"/>
                                  </p:stCondLst>
                                  <p:childTnLst>
                                    <p:animMotion origin="layout" path="M 6.25E-7 -4.07407E-6 L 0.14206 -0.11759 " pathEditMode="relative" rAng="0" ptsTypes="AA">
                                      <p:cBhvr>
                                        <p:cTn id="89" dur="2000" fill="hold"/>
                                        <p:tgtEl>
                                          <p:spTgt spid="1297"/>
                                        </p:tgtEl>
                                        <p:attrNameLst>
                                          <p:attrName>ppt_x</p:attrName>
                                          <p:attrName>ppt_y</p:attrName>
                                        </p:attrNameLst>
                                      </p:cBhvr>
                                      <p:rCtr x="7096" y="-5880"/>
                                    </p:animMotion>
                                  </p:childTnLst>
                                </p:cTn>
                              </p:par>
                            </p:childTnLst>
                          </p:cTn>
                        </p:par>
                        <p:par>
                          <p:cTn id="90" fill="hold">
                            <p:stCondLst>
                              <p:cond delay="15700"/>
                            </p:stCondLst>
                            <p:childTnLst>
                              <p:par>
                                <p:cTn id="91" presetID="42" presetClass="path" presetSubtype="0" fill="hold" nodeType="afterEffect">
                                  <p:stCondLst>
                                    <p:cond delay="0"/>
                                  </p:stCondLst>
                                  <p:childTnLst>
                                    <p:animMotion origin="layout" path="M 0.14206 -0.11759 L 0.4151 -0.38912 " pathEditMode="relative" rAng="0" ptsTypes="AA">
                                      <p:cBhvr>
                                        <p:cTn id="92" dur="2000" fill="hold"/>
                                        <p:tgtEl>
                                          <p:spTgt spid="1297"/>
                                        </p:tgtEl>
                                        <p:attrNameLst>
                                          <p:attrName>ppt_x</p:attrName>
                                          <p:attrName>ppt_y</p:attrName>
                                        </p:attrNameLst>
                                      </p:cBhvr>
                                      <p:rCtr x="13646" y="-13588"/>
                                    </p:animMotion>
                                  </p:childTnLst>
                                </p:cTn>
                              </p:par>
                            </p:childTnLst>
                          </p:cTn>
                        </p:par>
                        <p:par>
                          <p:cTn id="93" fill="hold">
                            <p:stCondLst>
                              <p:cond delay="17700"/>
                            </p:stCondLst>
                            <p:childTnLst>
                              <p:par>
                                <p:cTn id="94" presetID="42" presetClass="path" presetSubtype="0" fill="hold" nodeType="afterEffect">
                                  <p:stCondLst>
                                    <p:cond delay="0"/>
                                  </p:stCondLst>
                                  <p:childTnLst>
                                    <p:animMotion origin="layout" path="M 0.4151 -0.38912 L 0.45182 -0.4618 " pathEditMode="relative" rAng="0" ptsTypes="AA">
                                      <p:cBhvr>
                                        <p:cTn id="95" dur="2000" fill="hold"/>
                                        <p:tgtEl>
                                          <p:spTgt spid="1297"/>
                                        </p:tgtEl>
                                        <p:attrNameLst>
                                          <p:attrName>ppt_x</p:attrName>
                                          <p:attrName>ppt_y</p:attrName>
                                        </p:attrNameLst>
                                      </p:cBhvr>
                                      <p:rCtr x="1836" y="-3634"/>
                                    </p:animMotion>
                                  </p:childTnLst>
                                </p:cTn>
                              </p:par>
                            </p:childTnLst>
                          </p:cTn>
                        </p:par>
                        <p:par>
                          <p:cTn id="96" fill="hold">
                            <p:stCondLst>
                              <p:cond delay="19700"/>
                            </p:stCondLst>
                            <p:childTnLst>
                              <p:par>
                                <p:cTn id="97" presetID="22" presetClass="entr" presetSubtype="4" fill="hold" nodeType="afterEffect">
                                  <p:stCondLst>
                                    <p:cond delay="0"/>
                                  </p:stCondLst>
                                  <p:childTnLst>
                                    <p:set>
                                      <p:cBhvr>
                                        <p:cTn id="98" dur="1" fill="hold">
                                          <p:stCondLst>
                                            <p:cond delay="0"/>
                                          </p:stCondLst>
                                        </p:cTn>
                                        <p:tgtEl>
                                          <p:spTgt spid="380">
                                            <p:txEl>
                                              <p:pRg st="3" end="3"/>
                                            </p:txEl>
                                          </p:spTgt>
                                        </p:tgtEl>
                                        <p:attrNameLst>
                                          <p:attrName>style.visibility</p:attrName>
                                        </p:attrNameLst>
                                      </p:cBhvr>
                                      <p:to>
                                        <p:strVal val="visible"/>
                                      </p:to>
                                    </p:set>
                                    <p:animEffect transition="in" filter="wipe(down)">
                                      <p:cBhvr>
                                        <p:cTn id="99" dur="500"/>
                                        <p:tgtEl>
                                          <p:spTgt spid="380">
                                            <p:txEl>
                                              <p:pRg st="3" end="3"/>
                                            </p:txEl>
                                          </p:spTgt>
                                        </p:tgtEl>
                                      </p:cBhvr>
                                    </p:animEffect>
                                  </p:childTnLst>
                                </p:cTn>
                              </p:par>
                            </p:childTnLst>
                          </p:cTn>
                        </p:par>
                        <p:par>
                          <p:cTn id="100" fill="hold">
                            <p:stCondLst>
                              <p:cond delay="20200"/>
                            </p:stCondLst>
                            <p:childTnLst>
                              <p:par>
                                <p:cTn id="101" presetID="1" presetClass="entr" presetSubtype="0" fill="hold" grpId="0" nodeType="afterEffect">
                                  <p:stCondLst>
                                    <p:cond delay="0"/>
                                  </p:stCondLst>
                                  <p:childTnLst>
                                    <p:set>
                                      <p:cBhvr>
                                        <p:cTn id="102" dur="1" fill="hold">
                                          <p:stCondLst>
                                            <p:cond delay="0"/>
                                          </p:stCondLst>
                                        </p:cTn>
                                        <p:tgtEl>
                                          <p:spTgt spid="1296"/>
                                        </p:tgtEl>
                                        <p:attrNameLst>
                                          <p:attrName>style.visibility</p:attrName>
                                        </p:attrNameLst>
                                      </p:cBhvr>
                                      <p:to>
                                        <p:strVal val="visible"/>
                                      </p:to>
                                    </p:set>
                                  </p:childTnLst>
                                </p:cTn>
                              </p:par>
                            </p:childTnLst>
                          </p:cTn>
                        </p:par>
                        <p:par>
                          <p:cTn id="103" fill="hold">
                            <p:stCondLst>
                              <p:cond delay="20200"/>
                            </p:stCondLst>
                            <p:childTnLst>
                              <p:par>
                                <p:cTn id="104" presetID="1" presetClass="entr" presetSubtype="0" fill="hold" nodeType="afterEffect">
                                  <p:stCondLst>
                                    <p:cond delay="0"/>
                                  </p:stCondLst>
                                  <p:childTnLst>
                                    <p:set>
                                      <p:cBhvr>
                                        <p:cTn id="105" dur="1" fill="hold">
                                          <p:stCondLst>
                                            <p:cond delay="0"/>
                                          </p:stCondLst>
                                        </p:cTn>
                                        <p:tgtEl>
                                          <p:spTgt spid="1235"/>
                                        </p:tgtEl>
                                        <p:attrNameLst>
                                          <p:attrName>style.visibility</p:attrName>
                                        </p:attrNameLst>
                                      </p:cBhvr>
                                      <p:to>
                                        <p:strVal val="visible"/>
                                      </p:to>
                                    </p:set>
                                  </p:childTnLst>
                                </p:cTn>
                              </p:par>
                            </p:childTnLst>
                          </p:cTn>
                        </p:par>
                        <p:par>
                          <p:cTn id="106" fill="hold">
                            <p:stCondLst>
                              <p:cond delay="20200"/>
                            </p:stCondLst>
                            <p:childTnLst>
                              <p:par>
                                <p:cTn id="107" presetID="0" presetClass="path" presetSubtype="0" accel="50000" decel="50000" fill="hold" nodeType="afterEffect">
                                  <p:stCondLst>
                                    <p:cond delay="0"/>
                                  </p:stCondLst>
                                  <p:childTnLst>
                                    <p:animMotion origin="layout" path="M -0.01263 0.00556 L 0.10768 -0.04814 L 0.10768 -0.04791 " pathEditMode="relative" rAng="0" ptsTypes="AAA">
                                      <p:cBhvr>
                                        <p:cTn id="108" dur="2000" fill="hold"/>
                                        <p:tgtEl>
                                          <p:spTgt spid="1235"/>
                                        </p:tgtEl>
                                        <p:attrNameLst>
                                          <p:attrName>ppt_x</p:attrName>
                                          <p:attrName>ppt_y</p:attrName>
                                        </p:attrNameLst>
                                      </p:cBhvr>
                                      <p:rCtr x="6016" y="-2685"/>
                                    </p:animMotion>
                                  </p:childTnLst>
                                </p:cTn>
                              </p:par>
                            </p:childTnLst>
                          </p:cTn>
                        </p:par>
                        <p:par>
                          <p:cTn id="109" fill="hold">
                            <p:stCondLst>
                              <p:cond delay="22200"/>
                            </p:stCondLst>
                            <p:childTnLst>
                              <p:par>
                                <p:cTn id="110" presetID="1" presetClass="exit" presetSubtype="0" fill="hold" nodeType="afterEffect">
                                  <p:stCondLst>
                                    <p:cond delay="0"/>
                                  </p:stCondLst>
                                  <p:childTnLst>
                                    <p:set>
                                      <p:cBhvr>
                                        <p:cTn id="111" dur="1" fill="hold">
                                          <p:stCondLst>
                                            <p:cond delay="0"/>
                                          </p:stCondLst>
                                        </p:cTn>
                                        <p:tgtEl>
                                          <p:spTgt spid="1235"/>
                                        </p:tgtEl>
                                        <p:attrNameLst>
                                          <p:attrName>style.visibility</p:attrName>
                                        </p:attrNameLst>
                                      </p:cBhvr>
                                      <p:to>
                                        <p:strVal val="hidden"/>
                                      </p:to>
                                    </p:set>
                                  </p:childTnLst>
                                </p:cTn>
                              </p:par>
                            </p:childTnLst>
                          </p:cTn>
                        </p:par>
                        <p:par>
                          <p:cTn id="112" fill="hold">
                            <p:stCondLst>
                              <p:cond delay="22200"/>
                            </p:stCondLst>
                            <p:childTnLst>
                              <p:par>
                                <p:cTn id="113" presetID="1" presetClass="entr" presetSubtype="0" fill="hold" nodeType="afterEffect">
                                  <p:stCondLst>
                                    <p:cond delay="0"/>
                                  </p:stCondLst>
                                  <p:childTnLst>
                                    <p:set>
                                      <p:cBhvr>
                                        <p:cTn id="114" dur="1" fill="hold">
                                          <p:stCondLst>
                                            <p:cond delay="0"/>
                                          </p:stCondLst>
                                        </p:cTn>
                                        <p:tgtEl>
                                          <p:spTgt spid="1309"/>
                                        </p:tgtEl>
                                        <p:attrNameLst>
                                          <p:attrName>style.visibility</p:attrName>
                                        </p:attrNameLst>
                                      </p:cBhvr>
                                      <p:to>
                                        <p:strVal val="visible"/>
                                      </p:to>
                                    </p:set>
                                  </p:childTnLst>
                                </p:cTn>
                              </p:par>
                            </p:childTnLst>
                          </p:cTn>
                        </p:par>
                        <p:par>
                          <p:cTn id="115" fill="hold">
                            <p:stCondLst>
                              <p:cond delay="22200"/>
                            </p:stCondLst>
                            <p:childTnLst>
                              <p:par>
                                <p:cTn id="116" presetID="42" presetClass="path" presetSubtype="0" accel="50000" decel="50000" fill="hold" nodeType="afterEffect">
                                  <p:stCondLst>
                                    <p:cond delay="0"/>
                                  </p:stCondLst>
                                  <p:childTnLst>
                                    <p:animMotion origin="layout" path="M 3.54167E-6 -3.33333E-6 L -0.10521 0.04954 " pathEditMode="relative" rAng="0" ptsTypes="AA">
                                      <p:cBhvr>
                                        <p:cTn id="117" dur="2000" fill="hold"/>
                                        <p:tgtEl>
                                          <p:spTgt spid="1309"/>
                                        </p:tgtEl>
                                        <p:attrNameLst>
                                          <p:attrName>ppt_x</p:attrName>
                                          <p:attrName>ppt_y</p:attrName>
                                        </p:attrNameLst>
                                      </p:cBhvr>
                                      <p:rCtr x="-5260" y="2477"/>
                                    </p:animMotion>
                                  </p:childTnLst>
                                </p:cTn>
                              </p:par>
                            </p:childTnLst>
                          </p:cTn>
                        </p:par>
                        <p:par>
                          <p:cTn id="118" fill="hold">
                            <p:stCondLst>
                              <p:cond delay="24200"/>
                            </p:stCondLst>
                            <p:childTnLst>
                              <p:par>
                                <p:cTn id="119" presetID="1" presetClass="exit" presetSubtype="0" fill="hold" nodeType="afterEffect">
                                  <p:stCondLst>
                                    <p:cond delay="0"/>
                                  </p:stCondLst>
                                  <p:childTnLst>
                                    <p:set>
                                      <p:cBhvr>
                                        <p:cTn id="120" dur="1" fill="hold">
                                          <p:stCondLst>
                                            <p:cond delay="0"/>
                                          </p:stCondLst>
                                        </p:cTn>
                                        <p:tgtEl>
                                          <p:spTgt spid="1309"/>
                                        </p:tgtEl>
                                        <p:attrNameLst>
                                          <p:attrName>style.visibility</p:attrName>
                                        </p:attrNameLst>
                                      </p:cBhvr>
                                      <p:to>
                                        <p:strVal val="hidden"/>
                                      </p:to>
                                    </p:set>
                                  </p:childTnLst>
                                </p:cTn>
                              </p:par>
                            </p:childTnLst>
                          </p:cTn>
                        </p:par>
                        <p:par>
                          <p:cTn id="121" fill="hold">
                            <p:stCondLst>
                              <p:cond delay="24200"/>
                            </p:stCondLst>
                            <p:childTnLst>
                              <p:par>
                                <p:cTn id="122" presetID="1" presetClass="exit" presetSubtype="0" fill="hold" grpId="1" nodeType="afterEffect">
                                  <p:stCondLst>
                                    <p:cond delay="0"/>
                                  </p:stCondLst>
                                  <p:childTnLst>
                                    <p:set>
                                      <p:cBhvr>
                                        <p:cTn id="123" dur="1" fill="hold">
                                          <p:stCondLst>
                                            <p:cond delay="0"/>
                                          </p:stCondLst>
                                        </p:cTn>
                                        <p:tgtEl>
                                          <p:spTgt spid="1296"/>
                                        </p:tgtEl>
                                        <p:attrNameLst>
                                          <p:attrName>style.visibility</p:attrName>
                                        </p:attrNameLst>
                                      </p:cBhvr>
                                      <p:to>
                                        <p:strVal val="hidden"/>
                                      </p:to>
                                    </p:set>
                                  </p:childTnLst>
                                </p:cTn>
                              </p:par>
                            </p:childTnLst>
                          </p:cTn>
                        </p:par>
                        <p:par>
                          <p:cTn id="124" fill="hold">
                            <p:stCondLst>
                              <p:cond delay="24200"/>
                            </p:stCondLst>
                            <p:childTnLst>
                              <p:par>
                                <p:cTn id="125" presetID="1" presetClass="exit" presetSubtype="0" fill="hold" grpId="1" nodeType="afterEffect">
                                  <p:stCondLst>
                                    <p:cond delay="0"/>
                                  </p:stCondLst>
                                  <p:childTnLst>
                                    <p:set>
                                      <p:cBhvr>
                                        <p:cTn id="126" dur="1" fill="hold">
                                          <p:stCondLst>
                                            <p:cond delay="0"/>
                                          </p:stCondLst>
                                        </p:cTn>
                                        <p:tgtEl>
                                          <p:spTgt spid="1294"/>
                                        </p:tgtEl>
                                        <p:attrNameLst>
                                          <p:attrName>style.visibility</p:attrName>
                                        </p:attrNameLst>
                                      </p:cBhvr>
                                      <p:to>
                                        <p:strVal val="hidden"/>
                                      </p:to>
                                    </p:set>
                                  </p:childTnLst>
                                </p:cTn>
                              </p:par>
                            </p:childTnLst>
                          </p:cTn>
                        </p:par>
                        <p:par>
                          <p:cTn id="127" fill="hold">
                            <p:stCondLst>
                              <p:cond delay="24200"/>
                            </p:stCondLst>
                            <p:childTnLst>
                              <p:par>
                                <p:cTn id="128" presetID="22" presetClass="entr" presetSubtype="4" fill="hold" nodeType="afterEffect">
                                  <p:stCondLst>
                                    <p:cond delay="0"/>
                                  </p:stCondLst>
                                  <p:childTnLst>
                                    <p:set>
                                      <p:cBhvr>
                                        <p:cTn id="129" dur="1" fill="hold">
                                          <p:stCondLst>
                                            <p:cond delay="0"/>
                                          </p:stCondLst>
                                        </p:cTn>
                                        <p:tgtEl>
                                          <p:spTgt spid="380">
                                            <p:txEl>
                                              <p:pRg st="4" end="4"/>
                                            </p:txEl>
                                          </p:spTgt>
                                        </p:tgtEl>
                                        <p:attrNameLst>
                                          <p:attrName>style.visibility</p:attrName>
                                        </p:attrNameLst>
                                      </p:cBhvr>
                                      <p:to>
                                        <p:strVal val="visible"/>
                                      </p:to>
                                    </p:set>
                                    <p:animEffect transition="in" filter="wipe(down)">
                                      <p:cBhvr>
                                        <p:cTn id="130" dur="500"/>
                                        <p:tgtEl>
                                          <p:spTgt spid="380">
                                            <p:txEl>
                                              <p:pRg st="4" end="4"/>
                                            </p:txEl>
                                          </p:spTgt>
                                        </p:tgtEl>
                                      </p:cBhvr>
                                    </p:animEffect>
                                  </p:childTnLst>
                                </p:cTn>
                              </p:par>
                            </p:childTnLst>
                          </p:cTn>
                        </p:par>
                        <p:par>
                          <p:cTn id="131" fill="hold">
                            <p:stCondLst>
                              <p:cond delay="24700"/>
                            </p:stCondLst>
                            <p:childTnLst>
                              <p:par>
                                <p:cTn id="132" presetID="1" presetClass="entr" presetSubtype="0" fill="hold" grpId="0" nodeType="afterEffect">
                                  <p:stCondLst>
                                    <p:cond delay="0"/>
                                  </p:stCondLst>
                                  <p:childTnLst>
                                    <p:set>
                                      <p:cBhvr>
                                        <p:cTn id="133" dur="1" fill="hold">
                                          <p:stCondLst>
                                            <p:cond delay="0"/>
                                          </p:stCondLst>
                                        </p:cTn>
                                        <p:tgtEl>
                                          <p:spTgt spid="1295"/>
                                        </p:tgtEl>
                                        <p:attrNameLst>
                                          <p:attrName>style.visibility</p:attrName>
                                        </p:attrNameLst>
                                      </p:cBhvr>
                                      <p:to>
                                        <p:strVal val="visible"/>
                                      </p:to>
                                    </p:set>
                                  </p:childTnLst>
                                </p:cTn>
                              </p:par>
                            </p:childTnLst>
                          </p:cTn>
                        </p:par>
                        <p:par>
                          <p:cTn id="134" fill="hold">
                            <p:stCondLst>
                              <p:cond delay="24700"/>
                            </p:stCondLst>
                            <p:childTnLst>
                              <p:par>
                                <p:cTn id="135" presetID="1" presetClass="entr" presetSubtype="0" fill="hold" nodeType="afterEffect">
                                  <p:stCondLst>
                                    <p:cond delay="1800"/>
                                  </p:stCondLst>
                                  <p:childTnLst>
                                    <p:set>
                                      <p:cBhvr>
                                        <p:cTn id="136" dur="1" fill="hold">
                                          <p:stCondLst>
                                            <p:cond delay="0"/>
                                          </p:stCondLst>
                                        </p:cTn>
                                        <p:tgtEl>
                                          <p:spTgt spid="1254"/>
                                        </p:tgtEl>
                                        <p:attrNameLst>
                                          <p:attrName>style.visibility</p:attrName>
                                        </p:attrNameLst>
                                      </p:cBhvr>
                                      <p:to>
                                        <p:strVal val="visible"/>
                                      </p:to>
                                    </p:set>
                                  </p:childTnLst>
                                </p:cTn>
                              </p:par>
                            </p:childTnLst>
                          </p:cTn>
                        </p:par>
                        <p:par>
                          <p:cTn id="137" fill="hold">
                            <p:stCondLst>
                              <p:cond delay="26500"/>
                            </p:stCondLst>
                            <p:childTnLst>
                              <p:par>
                                <p:cTn id="138" presetID="0" presetClass="path" presetSubtype="0" accel="50000" decel="50000" fill="hold" nodeType="afterEffect">
                                  <p:stCondLst>
                                    <p:cond delay="0"/>
                                  </p:stCondLst>
                                  <p:childTnLst>
                                    <p:animMotion origin="layout" path="M 4.16667E-6 -3.7037E-6 L 0.00416 0.15949 L 0.00416 0.15857 " pathEditMode="relative" rAng="0" ptsTypes="AAA">
                                      <p:cBhvr>
                                        <p:cTn id="139" dur="5200" fill="hold"/>
                                        <p:tgtEl>
                                          <p:spTgt spid="1254"/>
                                        </p:tgtEl>
                                        <p:attrNameLst>
                                          <p:attrName>ppt_x</p:attrName>
                                          <p:attrName>ppt_y</p:attrName>
                                        </p:attrNameLst>
                                      </p:cBhvr>
                                      <p:rCtr x="208" y="7963"/>
                                    </p:animMotion>
                                  </p:childTnLst>
                                </p:cTn>
                              </p:par>
                            </p:childTnLst>
                          </p:cTn>
                        </p:par>
                        <p:par>
                          <p:cTn id="140" fill="hold">
                            <p:stCondLst>
                              <p:cond delay="31700"/>
                            </p:stCondLst>
                            <p:childTnLst>
                              <p:par>
                                <p:cTn id="141" presetID="1" presetClass="exit" presetSubtype="0" fill="hold" nodeType="afterEffect">
                                  <p:stCondLst>
                                    <p:cond delay="0"/>
                                  </p:stCondLst>
                                  <p:childTnLst>
                                    <p:set>
                                      <p:cBhvr>
                                        <p:cTn id="142" dur="1" fill="hold">
                                          <p:stCondLst>
                                            <p:cond delay="0"/>
                                          </p:stCondLst>
                                        </p:cTn>
                                        <p:tgtEl>
                                          <p:spTgt spid="1254"/>
                                        </p:tgtEl>
                                        <p:attrNameLst>
                                          <p:attrName>style.visibility</p:attrName>
                                        </p:attrNameLst>
                                      </p:cBhvr>
                                      <p:to>
                                        <p:strVal val="hidden"/>
                                      </p:to>
                                    </p:set>
                                  </p:childTnLst>
                                </p:cTn>
                              </p:par>
                            </p:childTnLst>
                          </p:cTn>
                        </p:par>
                        <p:par>
                          <p:cTn id="143" fill="hold">
                            <p:stCondLst>
                              <p:cond delay="31700"/>
                            </p:stCondLst>
                            <p:childTnLst>
                              <p:par>
                                <p:cTn id="144" presetID="1" presetClass="entr" presetSubtype="0" fill="hold" nodeType="afterEffect">
                                  <p:stCondLst>
                                    <p:cond delay="1800"/>
                                  </p:stCondLst>
                                  <p:childTnLst>
                                    <p:set>
                                      <p:cBhvr>
                                        <p:cTn id="145" dur="1" fill="hold">
                                          <p:stCondLst>
                                            <p:cond delay="0"/>
                                          </p:stCondLst>
                                        </p:cTn>
                                        <p:tgtEl>
                                          <p:spTgt spid="1273"/>
                                        </p:tgtEl>
                                        <p:attrNameLst>
                                          <p:attrName>style.visibility</p:attrName>
                                        </p:attrNameLst>
                                      </p:cBhvr>
                                      <p:to>
                                        <p:strVal val="visible"/>
                                      </p:to>
                                    </p:set>
                                  </p:childTnLst>
                                </p:cTn>
                              </p:par>
                            </p:childTnLst>
                          </p:cTn>
                        </p:par>
                        <p:par>
                          <p:cTn id="146" fill="hold">
                            <p:stCondLst>
                              <p:cond delay="33500"/>
                            </p:stCondLst>
                            <p:childTnLst>
                              <p:par>
                                <p:cTn id="147" presetID="0" presetClass="path" presetSubtype="0" accel="50000" decel="50000" fill="hold" nodeType="afterEffect">
                                  <p:stCondLst>
                                    <p:cond delay="0"/>
                                  </p:stCondLst>
                                  <p:childTnLst>
                                    <p:animMotion origin="layout" path="M -0.02435 0.04491 L -0.02058 -0.09028 L -0.02058 -0.09005 " pathEditMode="relative" rAng="0" ptsTypes="AAA">
                                      <p:cBhvr>
                                        <p:cTn id="148" dur="4600" fill="hold"/>
                                        <p:tgtEl>
                                          <p:spTgt spid="1273"/>
                                        </p:tgtEl>
                                        <p:attrNameLst>
                                          <p:attrName>ppt_x</p:attrName>
                                          <p:attrName>ppt_y</p:attrName>
                                        </p:attrNameLst>
                                      </p:cBhvr>
                                      <p:rCtr x="182" y="-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 grpId="0"/>
      <p:bldP spid="1292" grpId="1"/>
      <p:bldP spid="1293" grpId="0"/>
      <p:bldP spid="1293" grpId="1"/>
      <p:bldP spid="1294" grpId="0"/>
      <p:bldP spid="1294" grpId="1"/>
      <p:bldP spid="1295" grpId="0"/>
      <p:bldP spid="1296" grpId="0"/>
      <p:bldP spid="129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6"/>
          <p:cNvSpPr/>
          <p:nvPr>
            <p:custDataLst>
              <p:tags r:id="rId1"/>
            </p:custDataLst>
          </p:nvPr>
        </p:nvSpPr>
        <p:spPr bwMode="gray">
          <a:xfrm rot="1800000" flipH="1" flipV="1">
            <a:off x="10015441" y="221328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7" name="Rechteck 17"/>
          <p:cNvSpPr/>
          <p:nvPr>
            <p:custDataLst>
              <p:tags r:id="rId2"/>
            </p:custDataLst>
          </p:nvPr>
        </p:nvSpPr>
        <p:spPr bwMode="gray">
          <a:xfrm rot="1800000" flipH="1" flipV="1">
            <a:off x="5631677" y="4785590"/>
            <a:ext cx="1245079" cy="124507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8" name="Rechteck 16"/>
          <p:cNvSpPr/>
          <p:nvPr>
            <p:custDataLst>
              <p:tags r:id="rId3"/>
            </p:custDataLst>
          </p:nvPr>
        </p:nvSpPr>
        <p:spPr bwMode="gray">
          <a:xfrm rot="1800000" flipH="1" flipV="1">
            <a:off x="7445595" y="2949727"/>
            <a:ext cx="5137342" cy="5154903"/>
          </a:xfrm>
          <a:custGeom>
            <a:avLst/>
            <a:gdLst/>
            <a:ahLst/>
            <a:cxnLst/>
            <a:rect l="l" t="t" r="r" b="b"/>
            <a:pathLst>
              <a:path w="5140018" h="5157588">
                <a:moveTo>
                  <a:pt x="5140017" y="5157588"/>
                </a:moveTo>
                <a:lnTo>
                  <a:pt x="1518682" y="5157588"/>
                </a:lnTo>
                <a:lnTo>
                  <a:pt x="0" y="2527151"/>
                </a:lnTo>
                <a:lnTo>
                  <a:pt x="4377154" y="0"/>
                </a:lnTo>
                <a:lnTo>
                  <a:pt x="5140018"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29"/>
            <a:endParaRPr lang="en-GB" sz="1199" dirty="0">
              <a:solidFill>
                <a:schemeClr val="tx1"/>
              </a:solidFill>
              <a:latin typeface="Calibri" panose="020F0502020204030204" pitchFamily="34" charset="0"/>
              <a:cs typeface="Calibri" panose="020F0502020204030204" pitchFamily="34" charset="0"/>
            </a:endParaRPr>
          </a:p>
        </p:txBody>
      </p:sp>
      <p:sp>
        <p:nvSpPr>
          <p:cNvPr id="9" name="Rechteck 17"/>
          <p:cNvSpPr/>
          <p:nvPr>
            <p:custDataLst>
              <p:tags r:id="rId4"/>
            </p:custDataLst>
          </p:nvPr>
        </p:nvSpPr>
        <p:spPr bwMode="gray">
          <a:xfrm rot="1800000" flipH="1" flipV="1">
            <a:off x="6350054" y="6700953"/>
            <a:ext cx="537850" cy="310527"/>
          </a:xfrm>
          <a:custGeom>
            <a:avLst/>
            <a:gdLst/>
            <a:ahLst/>
            <a:cxnLst/>
            <a:rect l="l" t="t" r="r" b="b"/>
            <a:pathLst>
              <a:path w="538130" h="310689">
                <a:moveTo>
                  <a:pt x="538130" y="310689"/>
                </a:moveTo>
                <a:lnTo>
                  <a:pt x="0" y="310689"/>
                </a:lnTo>
                <a:lnTo>
                  <a:pt x="538130"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0" name="Rechteck 18"/>
          <p:cNvSpPr/>
          <p:nvPr>
            <p:custDataLst>
              <p:tags r:id="rId5"/>
            </p:custDataLst>
          </p:nvPr>
        </p:nvSpPr>
        <p:spPr bwMode="gray">
          <a:xfrm rot="1800000" flipH="1" flipV="1">
            <a:off x="5261772" y="6670171"/>
            <a:ext cx="644475" cy="372088"/>
          </a:xfrm>
          <a:custGeom>
            <a:avLst/>
            <a:gdLst/>
            <a:ahLst/>
            <a:cxnLst/>
            <a:rect l="l" t="t" r="r" b="b"/>
            <a:pathLst>
              <a:path w="644811" h="372282">
                <a:moveTo>
                  <a:pt x="644811" y="372282"/>
                </a:moveTo>
                <a:lnTo>
                  <a:pt x="0" y="372282"/>
                </a:lnTo>
                <a:lnTo>
                  <a:pt x="644811"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1" name="Rechteck 21"/>
          <p:cNvSpPr/>
          <p:nvPr>
            <p:custDataLst>
              <p:tags r:id="rId6"/>
            </p:custDataLst>
          </p:nvPr>
        </p:nvSpPr>
        <p:spPr bwMode="gray">
          <a:xfrm rot="1800000" flipH="1" flipV="1">
            <a:off x="5778730" y="6202254"/>
            <a:ext cx="555609" cy="555609"/>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4" name="Rechteck 22"/>
          <p:cNvSpPr/>
          <p:nvPr>
            <p:custDataLst>
              <p:tags r:id="rId7"/>
            </p:custDataLst>
          </p:nvPr>
        </p:nvSpPr>
        <p:spPr bwMode="gray">
          <a:xfrm rot="1800000" flipH="1" flipV="1">
            <a:off x="10399840" y="1950152"/>
            <a:ext cx="838228" cy="83822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5" name="Rechteck 21"/>
          <p:cNvSpPr/>
          <p:nvPr>
            <p:custDataLst>
              <p:tags r:id="rId8"/>
            </p:custDataLst>
          </p:nvPr>
        </p:nvSpPr>
        <p:spPr bwMode="gray">
          <a:xfrm rot="1800000" flipH="1" flipV="1">
            <a:off x="11316017" y="2131434"/>
            <a:ext cx="1296490" cy="1296489"/>
          </a:xfrm>
          <a:custGeom>
            <a:avLst/>
            <a:gdLst/>
            <a:ahLst/>
            <a:cxnLst/>
            <a:rect l="l" t="t" r="r" b="b"/>
            <a:pathLst>
              <a:path w="1530425" h="1530424">
                <a:moveTo>
                  <a:pt x="1530425" y="1530424"/>
                </a:moveTo>
                <a:lnTo>
                  <a:pt x="867973" y="1530424"/>
                </a:lnTo>
                <a:lnTo>
                  <a:pt x="0" y="27050"/>
                </a:lnTo>
                <a:lnTo>
                  <a:pt x="0" y="0"/>
                </a:lnTo>
                <a:lnTo>
                  <a:pt x="1530425"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6" name="Rechteck 24"/>
          <p:cNvSpPr/>
          <p:nvPr>
            <p:custDataLst>
              <p:tags r:id="rId9"/>
            </p:custDataLst>
          </p:nvPr>
        </p:nvSpPr>
        <p:spPr bwMode="gray">
          <a:xfrm rot="1800000" flipH="1" flipV="1">
            <a:off x="11170209" y="180913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9" name="Title 11"/>
          <p:cNvSpPr txBox="1">
            <a:spLocks/>
          </p:cNvSpPr>
          <p:nvPr/>
        </p:nvSpPr>
        <p:spPr>
          <a:xfrm>
            <a:off x="8323876" y="4407431"/>
            <a:ext cx="3374591" cy="1685394"/>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3998" b="1" kern="1200">
                <a:solidFill>
                  <a:srgbClr val="333333"/>
                </a:solidFill>
                <a:latin typeface="+mn-lt"/>
                <a:ea typeface="+mj-ea"/>
                <a:cs typeface="Arial" pitchFamily="34" charset="0"/>
              </a:defRPr>
            </a:lvl1pPr>
          </a:lstStyle>
          <a:p>
            <a:pPr algn="r"/>
            <a:r>
              <a:rPr lang="it-IT" sz="3198" dirty="0">
                <a:solidFill>
                  <a:schemeClr val="tx1"/>
                </a:solidFill>
                <a:latin typeface="Calibri" panose="020F0502020204030204" pitchFamily="34" charset="0"/>
                <a:cs typeface="Calibri" panose="020F0502020204030204" pitchFamily="34" charset="0"/>
              </a:rPr>
              <a:t>La Piattaforma Welfare per un marketplace evoluto</a:t>
            </a:r>
          </a:p>
        </p:txBody>
      </p:sp>
      <p:pic>
        <p:nvPicPr>
          <p:cNvPr id="12" name="Picture 2" descr="Risultati immagini per logo inp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74175" y="173747"/>
            <a:ext cx="787875" cy="10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4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3190" y="2492896"/>
            <a:ext cx="3237414" cy="3599929"/>
          </a:xfrm>
          <a:prstGeom prst="rect">
            <a:avLst/>
          </a:prstGeom>
          <a:solidFill>
            <a:srgbClr val="D1EBE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785" tIns="432000" rIns="182785" bIns="182785" rtlCol="0" anchor="t" anchorCtr="0"/>
          <a:lstStyle/>
          <a:p>
            <a:pPr algn="ctr">
              <a:spcAft>
                <a:spcPts val="600"/>
              </a:spcAft>
            </a:pPr>
            <a:r>
              <a:rPr lang="it-IT" sz="1600" b="1" dirty="0">
                <a:solidFill>
                  <a:schemeClr val="tx1"/>
                </a:solidFill>
                <a:latin typeface="Calibri" panose="020F0502020204030204" pitchFamily="34" charset="0"/>
                <a:cs typeface="Calibri" panose="020F0502020204030204" pitchFamily="34" charset="0"/>
              </a:rPr>
              <a:t>TRASFORMAZIONE DEL MONDO DEL LAVORO</a:t>
            </a:r>
            <a:endParaRPr lang="it-IT" sz="1600" dirty="0">
              <a:solidFill>
                <a:schemeClr val="tx1"/>
              </a:solidFill>
              <a:latin typeface="Calibri" panose="020F0502020204030204" pitchFamily="34" charset="0"/>
              <a:cs typeface="Calibri" panose="020F0502020204030204" pitchFamily="34" charset="0"/>
            </a:endParaRP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Crescita del </a:t>
            </a:r>
            <a:r>
              <a:rPr lang="it-IT" sz="1600" b="1" dirty="0">
                <a:solidFill>
                  <a:schemeClr val="tx1"/>
                </a:solidFill>
                <a:latin typeface="Calibri" panose="020F0502020204030204" pitchFamily="34" charset="0"/>
                <a:cs typeface="Calibri" panose="020F0502020204030204" pitchFamily="34" charset="0"/>
              </a:rPr>
              <a:t>lavoro autonomo e temporaneo </a:t>
            </a: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Nuovi fenomeni legati alla digital economy come i </a:t>
            </a:r>
            <a:r>
              <a:rPr lang="it-IT" sz="1600" b="1" dirty="0">
                <a:solidFill>
                  <a:schemeClr val="tx1"/>
                </a:solidFill>
                <a:latin typeface="Calibri" panose="020F0502020204030204" pitchFamily="34" charset="0"/>
                <a:cs typeface="Calibri" panose="020F0502020204030204" pitchFamily="34" charset="0"/>
              </a:rPr>
              <a:t>Gig Workers</a:t>
            </a: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Necessità di garantire </a:t>
            </a:r>
            <a:r>
              <a:rPr lang="it-IT" sz="1600" b="1" dirty="0">
                <a:solidFill>
                  <a:schemeClr val="tx1"/>
                </a:solidFill>
                <a:latin typeface="Calibri" panose="020F0502020204030204" pitchFamily="34" charset="0"/>
                <a:cs typeface="Calibri" panose="020F0502020204030204" pitchFamily="34" charset="0"/>
              </a:rPr>
              <a:t>tutele minime alle nuove categorie </a:t>
            </a:r>
            <a:r>
              <a:rPr lang="it-IT" sz="1600" dirty="0">
                <a:solidFill>
                  <a:schemeClr val="tx1"/>
                </a:solidFill>
                <a:latin typeface="Calibri" panose="020F0502020204030204" pitchFamily="34" charset="0"/>
                <a:cs typeface="Calibri" panose="020F0502020204030204" pitchFamily="34" charset="0"/>
              </a:rPr>
              <a:t>di lavoratori</a:t>
            </a:r>
          </a:p>
        </p:txBody>
      </p:sp>
      <p:sp>
        <p:nvSpPr>
          <p:cNvPr id="14" name="Rectangle 5">
            <a:extLst>
              <a:ext uri="{FF2B5EF4-FFF2-40B4-BE49-F238E27FC236}">
                <a16:creationId xmlns:a16="http://schemas.microsoft.com/office/drawing/2014/main" xmlns="" id="{331855AA-46BD-9F40-9ADA-2A4809B08ED5}"/>
              </a:ext>
            </a:extLst>
          </p:cNvPr>
          <p:cNvSpPr/>
          <p:nvPr/>
        </p:nvSpPr>
        <p:spPr>
          <a:xfrm>
            <a:off x="4493126" y="2492896"/>
            <a:ext cx="3237414" cy="3599929"/>
          </a:xfrm>
          <a:prstGeom prst="rect">
            <a:avLst/>
          </a:prstGeom>
          <a:solidFill>
            <a:srgbClr val="FCEEC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785" tIns="432000" rIns="182785" bIns="182785" rtlCol="0" anchor="t" anchorCtr="0"/>
          <a:lstStyle/>
          <a:p>
            <a:pPr algn="ctr"/>
            <a:r>
              <a:rPr lang="it-IT" sz="1600" b="1" dirty="0">
                <a:solidFill>
                  <a:schemeClr val="tx1"/>
                </a:solidFill>
                <a:latin typeface="Calibri" panose="020F0502020204030204" pitchFamily="34" charset="0"/>
                <a:cs typeface="Calibri" panose="020F0502020204030204" pitchFamily="34" charset="0"/>
              </a:rPr>
              <a:t>NUOVE TENDENZE DEL </a:t>
            </a:r>
          </a:p>
          <a:p>
            <a:pPr algn="ctr">
              <a:spcAft>
                <a:spcPts val="600"/>
              </a:spcAft>
            </a:pPr>
            <a:r>
              <a:rPr lang="it-IT" sz="1600" b="1" dirty="0">
                <a:solidFill>
                  <a:schemeClr val="tx1"/>
                </a:solidFill>
                <a:latin typeface="Calibri" panose="020F0502020204030204" pitchFamily="34" charset="0"/>
                <a:cs typeface="Calibri" panose="020F0502020204030204" pitchFamily="34" charset="0"/>
              </a:rPr>
              <a:t>WELFARE 4.0</a:t>
            </a:r>
            <a:endParaRPr lang="it-IT" sz="1600" dirty="0">
              <a:solidFill>
                <a:schemeClr val="tx1"/>
              </a:solidFill>
              <a:latin typeface="Calibri" panose="020F0502020204030204" pitchFamily="34" charset="0"/>
              <a:cs typeface="Calibri" panose="020F0502020204030204" pitchFamily="34" charset="0"/>
            </a:endParaRP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Sistema previdenziale ed assicurativo basato su </a:t>
            </a:r>
            <a:r>
              <a:rPr lang="it-IT" sz="1600" b="1" dirty="0">
                <a:solidFill>
                  <a:schemeClr val="tx1"/>
                </a:solidFill>
                <a:latin typeface="Calibri" panose="020F0502020204030204" pitchFamily="34" charset="0"/>
                <a:cs typeface="Calibri" panose="020F0502020204030204" pitchFamily="34" charset="0"/>
              </a:rPr>
              <a:t>scambi di asset digitali</a:t>
            </a:r>
            <a:endParaRPr lang="it-IT" sz="1600" dirty="0">
              <a:solidFill>
                <a:schemeClr val="tx1"/>
              </a:solidFill>
              <a:latin typeface="Calibri" panose="020F0502020204030204" pitchFamily="34" charset="0"/>
              <a:cs typeface="Calibri" panose="020F0502020204030204" pitchFamily="34" charset="0"/>
            </a:endParaRP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Capacità di gestire i </a:t>
            </a:r>
            <a:r>
              <a:rPr lang="it-IT" sz="1600" b="1" dirty="0">
                <a:solidFill>
                  <a:schemeClr val="tx1"/>
                </a:solidFill>
                <a:latin typeface="Calibri" panose="020F0502020204030204" pitchFamily="34" charset="0"/>
                <a:cs typeface="Calibri" panose="020F0502020204030204" pitchFamily="34" charset="0"/>
              </a:rPr>
              <a:t>volumi</a:t>
            </a:r>
            <a:r>
              <a:rPr lang="it-IT" sz="1600" dirty="0">
                <a:solidFill>
                  <a:schemeClr val="tx1"/>
                </a:solidFill>
                <a:latin typeface="Calibri" panose="020F0502020204030204" pitchFamily="34" charset="0"/>
                <a:cs typeface="Calibri" panose="020F0502020204030204" pitchFamily="34" charset="0"/>
              </a:rPr>
              <a:t> e la </a:t>
            </a:r>
            <a:r>
              <a:rPr lang="it-IT" sz="1600" b="1" dirty="0">
                <a:solidFill>
                  <a:schemeClr val="tx1"/>
                </a:solidFill>
                <a:latin typeface="Calibri" panose="020F0502020204030204" pitchFamily="34" charset="0"/>
                <a:cs typeface="Calibri" panose="020F0502020204030204" pitchFamily="34" charset="0"/>
              </a:rPr>
              <a:t>variabilità dell’economia digitale</a:t>
            </a:r>
            <a:endParaRPr lang="it-IT" sz="1600" dirty="0">
              <a:solidFill>
                <a:schemeClr val="tx1"/>
              </a:solidFill>
              <a:latin typeface="Calibri" panose="020F0502020204030204" pitchFamily="34" charset="0"/>
              <a:cs typeface="Calibri" panose="020F0502020204030204" pitchFamily="34" charset="0"/>
            </a:endParaRPr>
          </a:p>
          <a:p>
            <a:pPr marL="285607" indent="-285607" algn="just">
              <a:spcAft>
                <a:spcPts val="600"/>
              </a:spcAft>
              <a:buFont typeface="Wingdings" pitchFamily="2" charset="2"/>
              <a:buChar char="ü"/>
            </a:pPr>
            <a:r>
              <a:rPr lang="it-IT" sz="1600" b="1" dirty="0">
                <a:solidFill>
                  <a:schemeClr val="tx1"/>
                </a:solidFill>
                <a:latin typeface="Calibri" panose="020F0502020204030204" pitchFamily="34" charset="0"/>
                <a:cs typeface="Calibri" panose="020F0502020204030204" pitchFamily="34" charset="0"/>
              </a:rPr>
              <a:t>Sicuro, affidabile</a:t>
            </a:r>
            <a:r>
              <a:rPr lang="it-IT" sz="1600" dirty="0">
                <a:solidFill>
                  <a:schemeClr val="tx1"/>
                </a:solidFill>
                <a:latin typeface="Calibri" panose="020F0502020204030204" pitchFamily="34" charset="0"/>
                <a:cs typeface="Calibri" panose="020F0502020204030204" pitchFamily="34" charset="0"/>
              </a:rPr>
              <a:t> e </a:t>
            </a:r>
            <a:r>
              <a:rPr lang="it-IT" sz="1600" b="1" dirty="0">
                <a:solidFill>
                  <a:schemeClr val="tx1"/>
                </a:solidFill>
                <a:latin typeface="Calibri" panose="020F0502020204030204" pitchFamily="34" charset="0"/>
                <a:cs typeface="Calibri" panose="020F0502020204030204" pitchFamily="34" charset="0"/>
              </a:rPr>
              <a:t>semplice</a:t>
            </a:r>
            <a:r>
              <a:rPr lang="it-IT" sz="1600" dirty="0">
                <a:solidFill>
                  <a:schemeClr val="tx1"/>
                </a:solidFill>
                <a:latin typeface="Calibri" panose="020F0502020204030204" pitchFamily="34" charset="0"/>
                <a:cs typeface="Calibri" panose="020F0502020204030204" pitchFamily="34" charset="0"/>
              </a:rPr>
              <a:t> per gli utenti</a:t>
            </a:r>
          </a:p>
        </p:txBody>
      </p:sp>
      <p:sp>
        <p:nvSpPr>
          <p:cNvPr id="16" name="Rectangle 5">
            <a:extLst>
              <a:ext uri="{FF2B5EF4-FFF2-40B4-BE49-F238E27FC236}">
                <a16:creationId xmlns:a16="http://schemas.microsoft.com/office/drawing/2014/main" xmlns="" id="{4FD587DD-CB41-4948-B789-50C0A7A9CDDC}"/>
              </a:ext>
            </a:extLst>
          </p:cNvPr>
          <p:cNvSpPr/>
          <p:nvPr/>
        </p:nvSpPr>
        <p:spPr>
          <a:xfrm>
            <a:off x="8383062" y="2492896"/>
            <a:ext cx="3237414" cy="3599929"/>
          </a:xfrm>
          <a:prstGeom prst="rect">
            <a:avLst/>
          </a:prstGeom>
          <a:solidFill>
            <a:srgbClr val="D1E8F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785" tIns="432000" rIns="182785" bIns="182785" rtlCol="0" anchor="t" anchorCtr="0"/>
          <a:lstStyle/>
          <a:p>
            <a:pPr algn="ctr"/>
            <a:r>
              <a:rPr lang="it-IT" sz="1600" b="1" dirty="0">
                <a:solidFill>
                  <a:schemeClr val="tx1"/>
                </a:solidFill>
                <a:latin typeface="Calibri" panose="020F0502020204030204" pitchFamily="34" charset="0"/>
                <a:cs typeface="Calibri" panose="020F0502020204030204" pitchFamily="34" charset="0"/>
              </a:rPr>
              <a:t>BENEFICI </a:t>
            </a:r>
          </a:p>
          <a:p>
            <a:pPr algn="ctr">
              <a:spcAft>
                <a:spcPts val="600"/>
              </a:spcAft>
            </a:pPr>
            <a:r>
              <a:rPr lang="it-IT" sz="1600" b="1" dirty="0">
                <a:solidFill>
                  <a:schemeClr val="tx1"/>
                </a:solidFill>
                <a:latin typeface="Calibri" panose="020F0502020204030204" pitchFamily="34" charset="0"/>
                <a:cs typeface="Calibri" panose="020F0502020204030204" pitchFamily="34" charset="0"/>
              </a:rPr>
              <a:t>ATTESI</a:t>
            </a:r>
          </a:p>
          <a:p>
            <a:pPr marL="285607" indent="-285607" algn="just">
              <a:spcAft>
                <a:spcPts val="600"/>
              </a:spcAft>
              <a:buFont typeface="Wingdings" pitchFamily="2" charset="2"/>
              <a:buChar char="ü"/>
            </a:pPr>
            <a:r>
              <a:rPr lang="it-IT" sz="1600" b="1" dirty="0">
                <a:solidFill>
                  <a:schemeClr val="tx1"/>
                </a:solidFill>
                <a:latin typeface="Calibri" panose="020F0502020204030204" pitchFamily="34" charset="0"/>
                <a:cs typeface="Calibri" panose="020F0502020204030204" pitchFamily="34" charset="0"/>
              </a:rPr>
              <a:t>Ampliamento della platea contributiva </a:t>
            </a:r>
            <a:r>
              <a:rPr lang="it-IT" sz="1600" dirty="0">
                <a:solidFill>
                  <a:schemeClr val="tx1"/>
                </a:solidFill>
                <a:latin typeface="Calibri" panose="020F0502020204030204" pitchFamily="34" charset="0"/>
                <a:cs typeface="Calibri" panose="020F0502020204030204" pitchFamily="34" charset="0"/>
              </a:rPr>
              <a:t>includendo categorie non servite</a:t>
            </a:r>
          </a:p>
          <a:p>
            <a:pPr marL="285607" indent="-285607" algn="just">
              <a:spcAft>
                <a:spcPts val="600"/>
              </a:spcAft>
              <a:buFont typeface="Wingdings" pitchFamily="2" charset="2"/>
              <a:buChar char="ü"/>
            </a:pPr>
            <a:r>
              <a:rPr lang="it-IT" sz="1600" b="1" dirty="0">
                <a:solidFill>
                  <a:schemeClr val="tx1"/>
                </a:solidFill>
                <a:latin typeface="Calibri" panose="020F0502020204030204" pitchFamily="34" charset="0"/>
                <a:cs typeface="Calibri" panose="020F0502020204030204" pitchFamily="34" charset="0"/>
              </a:rPr>
              <a:t>Maggiore sicurezza sociale </a:t>
            </a:r>
            <a:r>
              <a:rPr lang="it-IT" sz="1600" dirty="0">
                <a:solidFill>
                  <a:schemeClr val="tx1"/>
                </a:solidFill>
                <a:latin typeface="Calibri" panose="020F0502020204030204" pitchFamily="34" charset="0"/>
                <a:cs typeface="Calibri" panose="020F0502020204030204" pitchFamily="34" charset="0"/>
              </a:rPr>
              <a:t>dei lavoratori e riduzione rischi di esposizione delle imprese </a:t>
            </a:r>
          </a:p>
          <a:p>
            <a:pPr marL="285607" indent="-285607" algn="just">
              <a:spcAft>
                <a:spcPts val="600"/>
              </a:spcAft>
              <a:buFont typeface="Wingdings" pitchFamily="2" charset="2"/>
              <a:buChar char="ü"/>
            </a:pPr>
            <a:r>
              <a:rPr lang="it-IT" sz="1600" dirty="0">
                <a:solidFill>
                  <a:schemeClr val="tx1"/>
                </a:solidFill>
                <a:latin typeface="Calibri" panose="020F0502020204030204" pitchFamily="34" charset="0"/>
                <a:cs typeface="Calibri" panose="020F0502020204030204" pitchFamily="34" charset="0"/>
              </a:rPr>
              <a:t>Monitoraggio del fenomeno in ottica di </a:t>
            </a:r>
            <a:r>
              <a:rPr lang="it-IT" sz="1600" b="1" dirty="0">
                <a:solidFill>
                  <a:schemeClr val="tx1"/>
                </a:solidFill>
                <a:latin typeface="Calibri" panose="020F0502020204030204" pitchFamily="34" charset="0"/>
                <a:cs typeface="Calibri" panose="020F0502020204030204" pitchFamily="34" charset="0"/>
              </a:rPr>
              <a:t>inclusione nelle politiche attive </a:t>
            </a:r>
            <a:r>
              <a:rPr lang="it-IT" sz="1600" dirty="0">
                <a:solidFill>
                  <a:schemeClr val="tx1"/>
                </a:solidFill>
                <a:latin typeface="Calibri" panose="020F0502020204030204" pitchFamily="34" charset="0"/>
                <a:cs typeface="Calibri" panose="020F0502020204030204" pitchFamily="34" charset="0"/>
              </a:rPr>
              <a:t>e </a:t>
            </a:r>
            <a:r>
              <a:rPr lang="it-IT" sz="1600" b="1" dirty="0">
                <a:solidFill>
                  <a:schemeClr val="tx1"/>
                </a:solidFill>
                <a:latin typeface="Calibri" panose="020F0502020204030204" pitchFamily="34" charset="0"/>
                <a:cs typeface="Calibri" panose="020F0502020204030204" pitchFamily="34" charset="0"/>
              </a:rPr>
              <a:t>contrasto al lavoro nero</a:t>
            </a:r>
          </a:p>
          <a:p>
            <a:endParaRPr lang="it-IT" sz="1600" dirty="0">
              <a:solidFill>
                <a:schemeClr val="tx1"/>
              </a:solidFill>
              <a:latin typeface="Calibri" panose="020F0502020204030204" pitchFamily="34" charset="0"/>
              <a:cs typeface="Calibri" panose="020F0502020204030204" pitchFamily="34" charset="0"/>
            </a:endParaRPr>
          </a:p>
        </p:txBody>
      </p:sp>
      <p:sp>
        <p:nvSpPr>
          <p:cNvPr id="8"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400" i="1" dirty="0">
                <a:latin typeface="Calibri" panose="020F0502020204030204" pitchFamily="34" charset="0"/>
                <a:cs typeface="Calibri" panose="020F0502020204030204" pitchFamily="34" charset="0"/>
              </a:rPr>
              <a:t>Trasformazione del mercato del lavoro e l’evoluzione del Welfare</a:t>
            </a:r>
          </a:p>
        </p:txBody>
      </p:sp>
      <p:sp>
        <p:nvSpPr>
          <p:cNvPr id="31" name="Flowchart: Off-page Connector 30"/>
          <p:cNvSpPr/>
          <p:nvPr/>
        </p:nvSpPr>
        <p:spPr>
          <a:xfrm>
            <a:off x="9316039" y="2197559"/>
            <a:ext cx="1371460" cy="665981"/>
          </a:xfrm>
          <a:prstGeom prst="flowChartOffpageConnector">
            <a:avLst/>
          </a:prstGeom>
          <a:solidFill>
            <a:srgbClr val="196497"/>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Roboto"/>
              <a:ea typeface="+mn-ea"/>
              <a:cs typeface="+mn-cs"/>
            </a:endParaRPr>
          </a:p>
        </p:txBody>
      </p:sp>
      <p:sp>
        <p:nvSpPr>
          <p:cNvPr id="36" name="Flowchart: Off-page Connector 35"/>
          <p:cNvSpPr/>
          <p:nvPr/>
        </p:nvSpPr>
        <p:spPr>
          <a:xfrm>
            <a:off x="5426103" y="2197559"/>
            <a:ext cx="1371460" cy="665981"/>
          </a:xfrm>
          <a:prstGeom prst="flowChartOffpageConnector">
            <a:avLst/>
          </a:prstGeom>
          <a:solidFill>
            <a:srgbClr val="F8D35E">
              <a:lumMod val="7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Roboto"/>
              <a:ea typeface="+mn-ea"/>
              <a:cs typeface="+mn-cs"/>
            </a:endParaRPr>
          </a:p>
        </p:txBody>
      </p:sp>
      <p:sp>
        <p:nvSpPr>
          <p:cNvPr id="42" name="Flowchart: Off-page Connector 41"/>
          <p:cNvSpPr/>
          <p:nvPr/>
        </p:nvSpPr>
        <p:spPr>
          <a:xfrm>
            <a:off x="1536167" y="2197559"/>
            <a:ext cx="1371460" cy="665981"/>
          </a:xfrm>
          <a:prstGeom prst="flowChartOffpageConnector">
            <a:avLst/>
          </a:prstGeom>
          <a:solidFill>
            <a:srgbClr val="6DC1B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FFFFF"/>
              </a:solidFill>
              <a:effectLst/>
              <a:uLnTx/>
              <a:uFillTx/>
              <a:latin typeface="Roboto"/>
              <a:ea typeface="+mn-ea"/>
              <a:cs typeface="+mn-cs"/>
            </a:endParaRPr>
          </a:p>
        </p:txBody>
      </p:sp>
      <p:sp>
        <p:nvSpPr>
          <p:cNvPr id="49" name="Rectangle 35"/>
          <p:cNvSpPr>
            <a:spLocks noChangeArrowheads="1"/>
          </p:cNvSpPr>
          <p:nvPr/>
        </p:nvSpPr>
        <p:spPr bwMode="auto">
          <a:xfrm>
            <a:off x="630855" y="994831"/>
            <a:ext cx="109372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Calibri" panose="020F0502020204030204" pitchFamily="34" charset="0"/>
              </a:rPr>
              <a:t>La crisi economica degli ultimi anni ha inciso in maniera determinante sul mercato del lavoro e sulle politiche volte al suo sviluppo. Allo stesso tempo, la </a:t>
            </a:r>
            <a:r>
              <a:rPr lang="en-US" sz="1600" dirty="0">
                <a:latin typeface="Calibri" panose="020F0502020204030204" pitchFamily="34" charset="0"/>
              </a:rPr>
              <a:t>digital</a:t>
            </a:r>
            <a:r>
              <a:rPr lang="it-IT" sz="1600" dirty="0">
                <a:latin typeface="Calibri" panose="020F0502020204030204" pitchFamily="34" charset="0"/>
              </a:rPr>
              <a:t> </a:t>
            </a:r>
            <a:r>
              <a:rPr lang="en-US" sz="1600" dirty="0">
                <a:latin typeface="Calibri" panose="020F0502020204030204" pitchFamily="34" charset="0"/>
              </a:rPr>
              <a:t>transformation</a:t>
            </a:r>
            <a:r>
              <a:rPr lang="it-IT" sz="1600" dirty="0">
                <a:latin typeface="Calibri" panose="020F0502020204030204" pitchFamily="34" charset="0"/>
              </a:rPr>
              <a:t>, da un lato, ha reso possibile la nascita di </a:t>
            </a:r>
            <a:r>
              <a:rPr lang="it-IT" sz="1600" b="1" dirty="0">
                <a:latin typeface="Calibri" panose="020F0502020204030204" pitchFamily="34" charset="0"/>
              </a:rPr>
              <a:t>nuove modalità di lavoro </a:t>
            </a:r>
            <a:r>
              <a:rPr lang="it-IT" sz="1600" dirty="0">
                <a:latin typeface="Calibri" panose="020F0502020204030204" pitchFamily="34" charset="0"/>
              </a:rPr>
              <a:t>e, dall’altro, ha stimolato la nascita di </a:t>
            </a:r>
            <a:r>
              <a:rPr lang="it-IT" sz="1600" b="1" dirty="0">
                <a:latin typeface="Calibri" panose="020F0502020204030204" pitchFamily="34" charset="0"/>
              </a:rPr>
              <a:t>servizi di Welfare evoluti </a:t>
            </a:r>
            <a:r>
              <a:rPr lang="it-IT" sz="1600" dirty="0">
                <a:latin typeface="Calibri" panose="020F0502020204030204" pitchFamily="34" charset="0"/>
              </a:rPr>
              <a:t>che dovranno essere in grado di soddisfare le esigenze di </a:t>
            </a:r>
            <a:r>
              <a:rPr lang="it-IT" sz="1600" b="1" dirty="0">
                <a:latin typeface="Calibri" panose="020F0502020204030204" pitchFamily="34" charset="0"/>
              </a:rPr>
              <a:t>flessibilità e dinamicità coerenti con il nuovo scenario sociale e tecnologico</a:t>
            </a:r>
            <a:r>
              <a:rPr lang="it-IT" sz="1600" dirty="0">
                <a:latin typeface="Calibri" panose="020F0502020204030204" pitchFamily="34" charset="0"/>
              </a:rPr>
              <a:t>.</a:t>
            </a:r>
          </a:p>
        </p:txBody>
      </p:sp>
      <p:sp>
        <p:nvSpPr>
          <p:cNvPr id="4" name="Rectangle 3"/>
          <p:cNvSpPr/>
          <p:nvPr/>
        </p:nvSpPr>
        <p:spPr>
          <a:xfrm>
            <a:off x="3672342" y="3461002"/>
            <a:ext cx="989046" cy="1446550"/>
          </a:xfrm>
          <a:prstGeom prst="rect">
            <a:avLst/>
          </a:prstGeom>
        </p:spPr>
        <p:txBody>
          <a:bodyPr wrap="square">
            <a:spAutoFit/>
          </a:bodyPr>
          <a:lstStyle/>
          <a:p>
            <a:pPr algn="ctr"/>
            <a:r>
              <a:rPr lang="it-IT" sz="8800" b="1" dirty="0"/>
              <a:t>+</a:t>
            </a:r>
            <a:endParaRPr lang="it-IT" sz="1200" b="1" dirty="0"/>
          </a:p>
        </p:txBody>
      </p:sp>
      <p:sp>
        <p:nvSpPr>
          <p:cNvPr id="53" name="Rectangle 52"/>
          <p:cNvSpPr/>
          <p:nvPr/>
        </p:nvSpPr>
        <p:spPr>
          <a:xfrm>
            <a:off x="7562278" y="3467290"/>
            <a:ext cx="989046" cy="1446550"/>
          </a:xfrm>
          <a:prstGeom prst="rect">
            <a:avLst/>
          </a:prstGeom>
        </p:spPr>
        <p:txBody>
          <a:bodyPr wrap="square">
            <a:spAutoFit/>
          </a:bodyPr>
          <a:lstStyle/>
          <a:p>
            <a:pPr algn="ctr"/>
            <a:r>
              <a:rPr lang="it-IT" sz="8800" b="1" dirty="0"/>
              <a:t>=</a:t>
            </a:r>
            <a:endParaRPr lang="it-IT" sz="1200" b="1" dirty="0"/>
          </a:p>
        </p:txBody>
      </p:sp>
    </p:spTree>
    <p:extLst>
      <p:ext uri="{BB962C8B-B14F-4D97-AF65-F5344CB8AC3E}">
        <p14:creationId xmlns:p14="http://schemas.microsoft.com/office/powerpoint/2010/main" val="268857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400" i="1" dirty="0">
                <a:latin typeface="Calibri" panose="020F0502020204030204" pitchFamily="34" charset="0"/>
                <a:cs typeface="Calibri" panose="020F0502020204030204" pitchFamily="34" charset="0"/>
              </a:rPr>
              <a:t>Crescita del fenomeno «Gig workers»</a:t>
            </a:r>
          </a:p>
        </p:txBody>
      </p:sp>
      <p:sp>
        <p:nvSpPr>
          <p:cNvPr id="151" name="Rectangle 35"/>
          <p:cNvSpPr>
            <a:spLocks noChangeArrowheads="1"/>
          </p:cNvSpPr>
          <p:nvPr/>
        </p:nvSpPr>
        <p:spPr bwMode="auto">
          <a:xfrm>
            <a:off x="630855" y="994831"/>
            <a:ext cx="109372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mn-lt"/>
              </a:rPr>
              <a:t>L’evoluzione delle forme di business ha comportato la creazione di nuove tipologie di lavoro caratterizzate da modalità lavorative non continuative e on-demand, quali la </a:t>
            </a:r>
            <a:r>
              <a:rPr lang="it-IT" sz="1600" b="1" dirty="0">
                <a:latin typeface="+mn-lt"/>
              </a:rPr>
              <a:t>Gig Economy</a:t>
            </a:r>
            <a:r>
              <a:rPr lang="it-IT" sz="1600" dirty="0">
                <a:latin typeface="+mn-lt"/>
              </a:rPr>
              <a:t>.</a:t>
            </a:r>
          </a:p>
        </p:txBody>
      </p:sp>
      <p:sp>
        <p:nvSpPr>
          <p:cNvPr id="152" name="TextBox 9">
            <a:extLst>
              <a:ext uri="{FF2B5EF4-FFF2-40B4-BE49-F238E27FC236}">
                <a16:creationId xmlns:a16="http://schemas.microsoft.com/office/drawing/2014/main" xmlns="" id="{47DE2740-3364-274A-87C4-EB3C26E79A0F}"/>
              </a:ext>
            </a:extLst>
          </p:cNvPr>
          <p:cNvSpPr txBox="1"/>
          <p:nvPr/>
        </p:nvSpPr>
        <p:spPr>
          <a:xfrm>
            <a:off x="4404362" y="6260893"/>
            <a:ext cx="3383276" cy="461425"/>
          </a:xfrm>
          <a:prstGeom prst="rect">
            <a:avLst/>
          </a:prstGeom>
          <a:noFill/>
        </p:spPr>
        <p:txBody>
          <a:bodyPr wrap="square" rtlCol="0">
            <a:spAutoFit/>
          </a:bodyPr>
          <a:lstStyle/>
          <a:p>
            <a:pPr marL="228486" indent="-228486" defTabSz="913943">
              <a:buFontTx/>
              <a:buAutoNum type="arabicParenBoth"/>
              <a:defRPr/>
            </a:pPr>
            <a:r>
              <a:rPr lang="it-IT" sz="1199" dirty="0">
                <a:latin typeface="Calibri" panose="020F0502020204030204" pitchFamily="34" charset="0"/>
                <a:cs typeface="Calibri" panose="020F0502020204030204" pitchFamily="34" charset="0"/>
              </a:rPr>
              <a:t>Fonte Fondazione De Benedetti</a:t>
            </a:r>
          </a:p>
          <a:p>
            <a:pPr marL="228486" indent="-228486" defTabSz="913943">
              <a:buFontTx/>
              <a:buAutoNum type="arabicParenBoth"/>
              <a:defRPr/>
            </a:pPr>
            <a:r>
              <a:rPr lang="it-IT" sz="1199" dirty="0">
                <a:latin typeface="Calibri" panose="020F0502020204030204" pitchFamily="34" charset="0"/>
                <a:cs typeface="Calibri" panose="020F0502020204030204" pitchFamily="34" charset="0"/>
              </a:rPr>
              <a:t>Fonte Università degli Studi di Pavia</a:t>
            </a:r>
          </a:p>
        </p:txBody>
      </p:sp>
      <p:grpSp>
        <p:nvGrpSpPr>
          <p:cNvPr id="153" name="Group 152"/>
          <p:cNvGrpSpPr/>
          <p:nvPr/>
        </p:nvGrpSpPr>
        <p:grpSpPr>
          <a:xfrm>
            <a:off x="696000" y="1844824"/>
            <a:ext cx="10800000" cy="3986091"/>
            <a:chOff x="696000" y="1844824"/>
            <a:chExt cx="10800000" cy="3986091"/>
          </a:xfrm>
        </p:grpSpPr>
        <p:cxnSp>
          <p:nvCxnSpPr>
            <p:cNvPr id="106" name="Straight Connector 105"/>
            <p:cNvCxnSpPr/>
            <p:nvPr/>
          </p:nvCxnSpPr>
          <p:spPr>
            <a:xfrm flipH="1">
              <a:off x="2800944" y="1844826"/>
              <a:ext cx="1" cy="3986089"/>
            </a:xfrm>
            <a:prstGeom prst="line">
              <a:avLst/>
            </a:prstGeom>
            <a:noFill/>
            <a:ln w="22225" cap="flat" cmpd="sng" algn="ctr">
              <a:solidFill>
                <a:srgbClr val="3F3F3F">
                  <a:lumMod val="60000"/>
                  <a:lumOff val="40000"/>
                </a:srgbClr>
              </a:solidFill>
              <a:prstDash val="solid"/>
              <a:miter lim="800000"/>
            </a:ln>
            <a:effectLst/>
          </p:spPr>
        </p:cxnSp>
        <p:cxnSp>
          <p:nvCxnSpPr>
            <p:cNvPr id="107" name="Straight Connector 106"/>
            <p:cNvCxnSpPr/>
            <p:nvPr/>
          </p:nvCxnSpPr>
          <p:spPr>
            <a:xfrm flipH="1">
              <a:off x="5014996" y="1844826"/>
              <a:ext cx="1" cy="3986089"/>
            </a:xfrm>
            <a:prstGeom prst="line">
              <a:avLst/>
            </a:prstGeom>
            <a:noFill/>
            <a:ln w="22225" cap="flat" cmpd="sng" algn="ctr">
              <a:solidFill>
                <a:srgbClr val="3F3F3F">
                  <a:lumMod val="60000"/>
                  <a:lumOff val="40000"/>
                </a:srgbClr>
              </a:solidFill>
              <a:prstDash val="solid"/>
              <a:miter lim="800000"/>
            </a:ln>
            <a:effectLst/>
          </p:spPr>
        </p:cxnSp>
        <p:cxnSp>
          <p:nvCxnSpPr>
            <p:cNvPr id="108" name="Straight Connector 107"/>
            <p:cNvCxnSpPr/>
            <p:nvPr/>
          </p:nvCxnSpPr>
          <p:spPr>
            <a:xfrm flipH="1">
              <a:off x="7229048" y="1844826"/>
              <a:ext cx="1" cy="3986089"/>
            </a:xfrm>
            <a:prstGeom prst="line">
              <a:avLst/>
            </a:prstGeom>
            <a:noFill/>
            <a:ln w="22225" cap="flat" cmpd="sng" algn="ctr">
              <a:solidFill>
                <a:srgbClr val="3F3F3F">
                  <a:lumMod val="60000"/>
                  <a:lumOff val="40000"/>
                </a:srgbClr>
              </a:solidFill>
              <a:prstDash val="solid"/>
              <a:miter lim="800000"/>
            </a:ln>
            <a:effectLst/>
          </p:spPr>
        </p:cxnSp>
        <p:cxnSp>
          <p:nvCxnSpPr>
            <p:cNvPr id="109" name="Straight Connector 108"/>
            <p:cNvCxnSpPr/>
            <p:nvPr/>
          </p:nvCxnSpPr>
          <p:spPr>
            <a:xfrm flipH="1">
              <a:off x="9443099" y="1844826"/>
              <a:ext cx="1" cy="3986089"/>
            </a:xfrm>
            <a:prstGeom prst="line">
              <a:avLst/>
            </a:prstGeom>
            <a:noFill/>
            <a:ln w="22225" cap="flat" cmpd="sng" algn="ctr">
              <a:solidFill>
                <a:srgbClr val="3F3F3F">
                  <a:lumMod val="60000"/>
                  <a:lumOff val="40000"/>
                </a:srgbClr>
              </a:solidFill>
              <a:prstDash val="solid"/>
              <a:miter lim="800000"/>
            </a:ln>
            <a:effectLst/>
          </p:spPr>
        </p:cxnSp>
        <p:sp>
          <p:nvSpPr>
            <p:cNvPr id="110" name="Rectangle 109"/>
            <p:cNvSpPr/>
            <p:nvPr/>
          </p:nvSpPr>
          <p:spPr>
            <a:xfrm>
              <a:off x="757848" y="1844825"/>
              <a:ext cx="1858751" cy="475637"/>
            </a:xfrm>
            <a:prstGeom prst="rect">
              <a:avLst/>
            </a:prstGeom>
            <a:solidFill>
              <a:srgbClr val="1B6AA3"/>
            </a:solidFill>
            <a:ln w="12700" cap="flat" cmpd="sng" algn="ctr">
              <a:noFill/>
              <a:prstDash val="solid"/>
              <a:miter lim="800000"/>
            </a:ln>
            <a:effectLst/>
          </p:spPr>
          <p:txBody>
            <a:bodyPr rtlCol="0" anchor="ctr"/>
            <a:lstStyle/>
            <a:p>
              <a:pPr lvl="0" algn="ctr" defTabSz="685800"/>
              <a:r>
                <a:rPr kumimoji="0" lang="en-GB" sz="1400" b="1" i="0" u="none" strike="noStrike" kern="0" cap="none" spc="0" normalizeH="0" baseline="0" noProof="0" dirty="0">
                  <a:ln>
                    <a:noFill/>
                  </a:ln>
                  <a:solidFill>
                    <a:srgbClr val="FFFFFF"/>
                  </a:solidFill>
                  <a:effectLst/>
                  <a:uLnTx/>
                  <a:uFillTx/>
                </a:rPr>
                <a:t>GIG-WORKER</a:t>
              </a:r>
            </a:p>
          </p:txBody>
        </p:sp>
        <p:sp>
          <p:nvSpPr>
            <p:cNvPr id="111" name="Rectangle 110"/>
            <p:cNvSpPr/>
            <p:nvPr/>
          </p:nvSpPr>
          <p:spPr>
            <a:xfrm>
              <a:off x="2997586" y="1844824"/>
              <a:ext cx="1858751" cy="475637"/>
            </a:xfrm>
            <a:prstGeom prst="rect">
              <a:avLst/>
            </a:prstGeom>
            <a:solidFill>
              <a:srgbClr val="7CC8EC"/>
            </a:solidFill>
            <a:ln w="12700" cap="flat" cmpd="sng" algn="ctr">
              <a:noFill/>
              <a:prstDash val="solid"/>
              <a:miter lim="800000"/>
            </a:ln>
            <a:effectLst/>
          </p:spPr>
          <p:txBody>
            <a:bodyPr rtlCol="0" anchor="ctr"/>
            <a:lstStyle/>
            <a:p>
              <a:pPr lvl="0" algn="ctr" defTabSz="685800"/>
              <a:r>
                <a:rPr lang="en-GB" sz="1400" b="1" kern="0" dirty="0">
                  <a:solidFill>
                    <a:schemeClr val="bg1"/>
                  </a:solidFill>
                </a:rPr>
                <a:t>GIG-ECONOMY</a:t>
              </a:r>
              <a:endParaRPr kumimoji="0" lang="en-GB" sz="1200" b="1" i="0" u="none" strike="noStrike" kern="0" cap="none" spc="0" normalizeH="0" baseline="0" noProof="0" dirty="0">
                <a:ln>
                  <a:noFill/>
                </a:ln>
                <a:solidFill>
                  <a:schemeClr val="bg1"/>
                </a:solidFill>
                <a:effectLst/>
                <a:uLnTx/>
                <a:uFillTx/>
              </a:endParaRPr>
            </a:p>
          </p:txBody>
        </p:sp>
        <p:sp>
          <p:nvSpPr>
            <p:cNvPr id="112" name="Rectangle 111"/>
            <p:cNvSpPr/>
            <p:nvPr/>
          </p:nvSpPr>
          <p:spPr>
            <a:xfrm>
              <a:off x="5199892" y="1844824"/>
              <a:ext cx="1858751" cy="475637"/>
            </a:xfrm>
            <a:prstGeom prst="rect">
              <a:avLst/>
            </a:prstGeom>
            <a:solidFill>
              <a:srgbClr val="FFC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400" b="1" kern="0" dirty="0">
                  <a:solidFill>
                    <a:srgbClr val="FFFFFF"/>
                  </a:solidFill>
                </a:rPr>
                <a:t>PRESTAZIONI DI LAVORO</a:t>
              </a:r>
              <a:endParaRPr kumimoji="0" lang="en-GB" sz="1400" b="1" i="0" u="none" strike="noStrike" kern="0" cap="none" spc="0" normalizeH="0" baseline="0" noProof="0" dirty="0">
                <a:ln>
                  <a:noFill/>
                </a:ln>
                <a:solidFill>
                  <a:srgbClr val="FFFFFF"/>
                </a:solidFill>
                <a:effectLst/>
                <a:uLnTx/>
                <a:uFillTx/>
              </a:endParaRPr>
            </a:p>
          </p:txBody>
        </p:sp>
        <p:sp>
          <p:nvSpPr>
            <p:cNvPr id="113" name="Rectangle 112"/>
            <p:cNvSpPr/>
            <p:nvPr/>
          </p:nvSpPr>
          <p:spPr>
            <a:xfrm>
              <a:off x="7406298" y="1844824"/>
              <a:ext cx="1858751" cy="475637"/>
            </a:xfrm>
            <a:prstGeom prst="rect">
              <a:avLst/>
            </a:prstGeom>
            <a:solidFill>
              <a:srgbClr val="F4726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lang="en-GB" sz="1400" b="1" kern="0" dirty="0">
                  <a:solidFill>
                    <a:srgbClr val="FFFFFF"/>
                  </a:solidFill>
                </a:rPr>
                <a:t>RIDER</a:t>
              </a:r>
              <a:endParaRPr kumimoji="0" lang="en-GB" sz="1400" b="1" i="0" u="none" strike="noStrike" kern="0" cap="none" spc="0" normalizeH="0" baseline="0" noProof="0" dirty="0">
                <a:ln>
                  <a:noFill/>
                </a:ln>
                <a:solidFill>
                  <a:srgbClr val="FFFFFF"/>
                </a:solidFill>
                <a:effectLst/>
                <a:uLnTx/>
                <a:uFillTx/>
              </a:endParaRPr>
            </a:p>
          </p:txBody>
        </p:sp>
        <p:sp>
          <p:nvSpPr>
            <p:cNvPr id="114" name="Rectangle 113"/>
            <p:cNvSpPr/>
            <p:nvPr/>
          </p:nvSpPr>
          <p:spPr>
            <a:xfrm>
              <a:off x="9575402" y="1844824"/>
              <a:ext cx="1858751" cy="475637"/>
            </a:xfrm>
            <a:prstGeom prst="rect">
              <a:avLst/>
            </a:prstGeom>
            <a:solidFill>
              <a:srgbClr val="868AD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ea typeface="+mn-ea"/>
                  <a:cs typeface="+mn-cs"/>
                </a:rPr>
                <a:t>CONSEGNE</a:t>
              </a:r>
              <a:r>
                <a:rPr kumimoji="0" lang="en-GB" sz="1400" b="1" i="0" u="none" strike="noStrike" kern="0" cap="none" spc="0" normalizeH="0" noProof="0" dirty="0">
                  <a:ln>
                    <a:noFill/>
                  </a:ln>
                  <a:solidFill>
                    <a:srgbClr val="FFFFFF"/>
                  </a:solidFill>
                  <a:effectLst/>
                  <a:uLnTx/>
                  <a:uFillTx/>
                  <a:ea typeface="+mn-ea"/>
                  <a:cs typeface="+mn-cs"/>
                </a:rPr>
                <a:t> A DOMICILIO</a:t>
              </a:r>
              <a:endParaRPr kumimoji="0" lang="en-GB" sz="1400" b="1" i="0" u="none" strike="noStrike" kern="0" cap="none" spc="0" normalizeH="0" baseline="0" noProof="0" dirty="0">
                <a:ln>
                  <a:noFill/>
                </a:ln>
                <a:solidFill>
                  <a:srgbClr val="FFFFFF"/>
                </a:solidFill>
                <a:effectLst/>
                <a:uLnTx/>
                <a:uFillTx/>
                <a:ea typeface="+mn-ea"/>
                <a:cs typeface="+mn-cs"/>
              </a:endParaRPr>
            </a:p>
          </p:txBody>
        </p:sp>
        <p:sp>
          <p:nvSpPr>
            <p:cNvPr id="136" name="TextBox 135"/>
            <p:cNvSpPr txBox="1"/>
            <p:nvPr/>
          </p:nvSpPr>
          <p:spPr>
            <a:xfrm>
              <a:off x="1085135" y="3387207"/>
              <a:ext cx="1204176" cy="461665"/>
            </a:xfrm>
            <a:prstGeom prst="rect">
              <a:avLst/>
            </a:prstGeom>
            <a:noFill/>
          </p:spPr>
          <p:txBody>
            <a:bodyPr wrap="none" rtlCol="0">
              <a:spAutoFit/>
            </a:bodyPr>
            <a:lstStyle/>
            <a:p>
              <a:pPr algn="ctr" defTabSz="685800"/>
              <a:r>
                <a:rPr lang="en-GB" sz="2400" b="1" dirty="0">
                  <a:solidFill>
                    <a:srgbClr val="1B6AA3"/>
                  </a:solidFill>
                </a:rPr>
                <a:t>700mila</a:t>
              </a:r>
            </a:p>
          </p:txBody>
        </p:sp>
        <p:sp>
          <p:nvSpPr>
            <p:cNvPr id="137" name="TextBox 136"/>
            <p:cNvSpPr txBox="1"/>
            <p:nvPr/>
          </p:nvSpPr>
          <p:spPr>
            <a:xfrm>
              <a:off x="2920404" y="3387207"/>
              <a:ext cx="2013115" cy="461665"/>
            </a:xfrm>
            <a:prstGeom prst="rect">
              <a:avLst/>
            </a:prstGeom>
            <a:noFill/>
          </p:spPr>
          <p:txBody>
            <a:bodyPr wrap="none" rtlCol="0">
              <a:spAutoFit/>
            </a:bodyPr>
            <a:lstStyle/>
            <a:p>
              <a:pPr algn="ctr" defTabSz="685800"/>
              <a:r>
                <a:rPr lang="it-IT" sz="2400" b="1" dirty="0">
                  <a:solidFill>
                    <a:srgbClr val="7CC8EC"/>
                  </a:solidFill>
                </a:rPr>
                <a:t>14-25 miliardi </a:t>
              </a:r>
            </a:p>
          </p:txBody>
        </p:sp>
        <p:sp>
          <p:nvSpPr>
            <p:cNvPr id="138" name="TextBox 137"/>
            <p:cNvSpPr txBox="1"/>
            <p:nvPr/>
          </p:nvSpPr>
          <p:spPr>
            <a:xfrm>
              <a:off x="4962922" y="3387207"/>
              <a:ext cx="2332690" cy="461665"/>
            </a:xfrm>
            <a:prstGeom prst="rect">
              <a:avLst/>
            </a:prstGeom>
            <a:noFill/>
          </p:spPr>
          <p:txBody>
            <a:bodyPr wrap="none" rtlCol="0">
              <a:spAutoFit/>
            </a:bodyPr>
            <a:lstStyle/>
            <a:p>
              <a:pPr algn="ctr" defTabSz="685800"/>
              <a:r>
                <a:rPr lang="en-GB" sz="2400" b="1" dirty="0">
                  <a:solidFill>
                    <a:srgbClr val="FFC000"/>
                  </a:solidFill>
                </a:rPr>
                <a:t>Da 2€ a &gt; 1.000€</a:t>
              </a:r>
            </a:p>
          </p:txBody>
        </p:sp>
        <p:sp>
          <p:nvSpPr>
            <p:cNvPr id="139" name="TextBox 138"/>
            <p:cNvSpPr txBox="1"/>
            <p:nvPr/>
          </p:nvSpPr>
          <p:spPr>
            <a:xfrm>
              <a:off x="7811331" y="3387207"/>
              <a:ext cx="1048685" cy="461665"/>
            </a:xfrm>
            <a:prstGeom prst="rect">
              <a:avLst/>
            </a:prstGeom>
            <a:noFill/>
          </p:spPr>
          <p:txBody>
            <a:bodyPr wrap="none" rtlCol="0">
              <a:spAutoFit/>
            </a:bodyPr>
            <a:lstStyle/>
            <a:p>
              <a:pPr algn="ctr" defTabSz="685800"/>
              <a:r>
                <a:rPr lang="en-GB" sz="2400" b="1" dirty="0">
                  <a:solidFill>
                    <a:srgbClr val="F47264"/>
                  </a:solidFill>
                </a:rPr>
                <a:t>10mila</a:t>
              </a:r>
            </a:p>
          </p:txBody>
        </p:sp>
        <p:sp>
          <p:nvSpPr>
            <p:cNvPr id="140" name="TextBox 139"/>
            <p:cNvSpPr txBox="1"/>
            <p:nvPr/>
          </p:nvSpPr>
          <p:spPr>
            <a:xfrm>
              <a:off x="10019709" y="3387207"/>
              <a:ext cx="970137" cy="461665"/>
            </a:xfrm>
            <a:prstGeom prst="rect">
              <a:avLst/>
            </a:prstGeom>
            <a:noFill/>
          </p:spPr>
          <p:txBody>
            <a:bodyPr wrap="none" rtlCol="0">
              <a:spAutoFit/>
            </a:bodyPr>
            <a:lstStyle/>
            <a:p>
              <a:pPr algn="ctr" defTabSz="685800"/>
              <a:r>
                <a:rPr lang="en-GB" sz="2400" b="1" dirty="0">
                  <a:solidFill>
                    <a:srgbClr val="868AD1"/>
                  </a:solidFill>
                </a:rPr>
                <a:t>7-10%</a:t>
              </a:r>
            </a:p>
          </p:txBody>
        </p:sp>
        <p:cxnSp>
          <p:nvCxnSpPr>
            <p:cNvPr id="141" name="Straight Connector 140"/>
            <p:cNvCxnSpPr/>
            <p:nvPr/>
          </p:nvCxnSpPr>
          <p:spPr>
            <a:xfrm rot="16200000" flipH="1">
              <a:off x="3926961" y="3070687"/>
              <a:ext cx="1" cy="1859539"/>
            </a:xfrm>
            <a:prstGeom prst="line">
              <a:avLst/>
            </a:prstGeom>
            <a:noFill/>
            <a:ln w="22225" cap="flat" cmpd="sng" algn="ctr">
              <a:solidFill>
                <a:srgbClr val="3F3F3F">
                  <a:lumMod val="60000"/>
                  <a:lumOff val="40000"/>
                </a:srgbClr>
              </a:solidFill>
              <a:prstDash val="solid"/>
              <a:miter lim="800000"/>
            </a:ln>
            <a:effectLst/>
          </p:spPr>
        </p:cxnSp>
        <p:cxnSp>
          <p:nvCxnSpPr>
            <p:cNvPr id="142" name="Straight Connector 141"/>
            <p:cNvCxnSpPr/>
            <p:nvPr/>
          </p:nvCxnSpPr>
          <p:spPr>
            <a:xfrm rot="16200000" flipH="1">
              <a:off x="1687222" y="3070685"/>
              <a:ext cx="1" cy="1859539"/>
            </a:xfrm>
            <a:prstGeom prst="line">
              <a:avLst/>
            </a:prstGeom>
            <a:noFill/>
            <a:ln w="22225" cap="flat" cmpd="sng" algn="ctr">
              <a:solidFill>
                <a:srgbClr val="3F3F3F">
                  <a:lumMod val="60000"/>
                  <a:lumOff val="40000"/>
                </a:srgbClr>
              </a:solidFill>
              <a:prstDash val="solid"/>
              <a:miter lim="800000"/>
            </a:ln>
            <a:effectLst/>
          </p:spPr>
        </p:cxnSp>
        <p:cxnSp>
          <p:nvCxnSpPr>
            <p:cNvPr id="143" name="Straight Connector 142"/>
            <p:cNvCxnSpPr/>
            <p:nvPr/>
          </p:nvCxnSpPr>
          <p:spPr>
            <a:xfrm rot="16200000" flipH="1">
              <a:off x="6122017" y="3070685"/>
              <a:ext cx="1" cy="1859539"/>
            </a:xfrm>
            <a:prstGeom prst="line">
              <a:avLst/>
            </a:prstGeom>
            <a:noFill/>
            <a:ln w="22225" cap="flat" cmpd="sng" algn="ctr">
              <a:solidFill>
                <a:srgbClr val="3F3F3F">
                  <a:lumMod val="60000"/>
                  <a:lumOff val="40000"/>
                </a:srgbClr>
              </a:solidFill>
              <a:prstDash val="solid"/>
              <a:miter lim="800000"/>
            </a:ln>
            <a:effectLst/>
          </p:spPr>
        </p:cxnSp>
        <p:cxnSp>
          <p:nvCxnSpPr>
            <p:cNvPr id="144" name="Straight Connector 143"/>
            <p:cNvCxnSpPr/>
            <p:nvPr/>
          </p:nvCxnSpPr>
          <p:spPr>
            <a:xfrm rot="16200000" flipH="1">
              <a:off x="8335674" y="3059964"/>
              <a:ext cx="1" cy="1859539"/>
            </a:xfrm>
            <a:prstGeom prst="line">
              <a:avLst/>
            </a:prstGeom>
            <a:noFill/>
            <a:ln w="22225" cap="flat" cmpd="sng" algn="ctr">
              <a:solidFill>
                <a:srgbClr val="3F3F3F">
                  <a:lumMod val="60000"/>
                  <a:lumOff val="40000"/>
                </a:srgbClr>
              </a:solidFill>
              <a:prstDash val="solid"/>
              <a:miter lim="800000"/>
            </a:ln>
            <a:effectLst/>
          </p:spPr>
        </p:cxnSp>
        <p:cxnSp>
          <p:nvCxnSpPr>
            <p:cNvPr id="145" name="Straight Connector 144"/>
            <p:cNvCxnSpPr/>
            <p:nvPr/>
          </p:nvCxnSpPr>
          <p:spPr>
            <a:xfrm rot="16200000" flipH="1">
              <a:off x="10504777" y="3059963"/>
              <a:ext cx="1" cy="1859539"/>
            </a:xfrm>
            <a:prstGeom prst="line">
              <a:avLst/>
            </a:prstGeom>
            <a:noFill/>
            <a:ln w="22225" cap="flat" cmpd="sng" algn="ctr">
              <a:solidFill>
                <a:srgbClr val="3F3F3F">
                  <a:lumMod val="60000"/>
                  <a:lumOff val="40000"/>
                </a:srgbClr>
              </a:solidFill>
              <a:prstDash val="solid"/>
              <a:miter lim="800000"/>
            </a:ln>
            <a:effectLst/>
          </p:spPr>
        </p:cxnSp>
        <p:sp>
          <p:nvSpPr>
            <p:cNvPr id="146" name="Rectangle 145"/>
            <p:cNvSpPr/>
            <p:nvPr/>
          </p:nvSpPr>
          <p:spPr>
            <a:xfrm>
              <a:off x="696000" y="4220016"/>
              <a:ext cx="1982446" cy="1569660"/>
            </a:xfrm>
            <a:prstGeom prst="rect">
              <a:avLst/>
            </a:prstGeom>
          </p:spPr>
          <p:txBody>
            <a:bodyPr wrap="square">
              <a:spAutoFit/>
            </a:bodyPr>
            <a:lstStyle/>
            <a:p>
              <a:pPr lvl="0" algn="ctr" defTabSz="913943">
                <a:defRPr/>
              </a:pPr>
              <a:r>
                <a:rPr lang="en-US" sz="1600" b="1" dirty="0">
                  <a:cs typeface="Calibri" panose="020F0502020204030204" pitchFamily="34" charset="0"/>
                </a:rPr>
                <a:t>Gig-worker in Italia</a:t>
              </a:r>
            </a:p>
            <a:p>
              <a:pPr lvl="0" algn="ctr" defTabSz="913943">
                <a:defRPr/>
              </a:pPr>
              <a:r>
                <a:rPr lang="en-US" sz="1600" dirty="0">
                  <a:cs typeface="Calibri" panose="020F0502020204030204" pitchFamily="34" charset="0"/>
                </a:rPr>
                <a:t>(</a:t>
              </a:r>
              <a:r>
                <a:rPr lang="it-IT" sz="1600" dirty="0">
                  <a:cs typeface="Calibri" panose="020F0502020204030204" pitchFamily="34" charset="0"/>
                </a:rPr>
                <a:t>rider, baby sitter, idraulici, artigiani, addetti per le pulizie, traduttori, video e audio editor) (1)</a:t>
              </a:r>
            </a:p>
          </p:txBody>
        </p:sp>
        <p:sp>
          <p:nvSpPr>
            <p:cNvPr id="147" name="Rectangle 146"/>
            <p:cNvSpPr/>
            <p:nvPr/>
          </p:nvSpPr>
          <p:spPr>
            <a:xfrm>
              <a:off x="2935738" y="4220016"/>
              <a:ext cx="1982446" cy="1323439"/>
            </a:xfrm>
            <a:prstGeom prst="rect">
              <a:avLst/>
            </a:prstGeom>
          </p:spPr>
          <p:txBody>
            <a:bodyPr wrap="square">
              <a:spAutoFit/>
            </a:bodyPr>
            <a:lstStyle/>
            <a:p>
              <a:pPr algn="ctr" defTabSz="685800"/>
              <a:r>
                <a:rPr lang="it-IT" sz="1600" b="1" dirty="0"/>
                <a:t>Volume stimato della Gig Economy nel 2025</a:t>
              </a:r>
              <a:r>
                <a:rPr lang="it-IT" sz="1600" dirty="0"/>
                <a:t>, tra lo 0,7% e l’1,3% del prodotto interno lordo (2) </a:t>
              </a:r>
            </a:p>
          </p:txBody>
        </p:sp>
        <p:sp>
          <p:nvSpPr>
            <p:cNvPr id="148" name="Rectangle 147"/>
            <p:cNvSpPr/>
            <p:nvPr/>
          </p:nvSpPr>
          <p:spPr>
            <a:xfrm>
              <a:off x="5138044" y="4220016"/>
              <a:ext cx="1982446" cy="1323439"/>
            </a:xfrm>
            <a:prstGeom prst="rect">
              <a:avLst/>
            </a:prstGeom>
          </p:spPr>
          <p:txBody>
            <a:bodyPr wrap="square">
              <a:spAutoFit/>
            </a:bodyPr>
            <a:lstStyle/>
            <a:p>
              <a:pPr algn="ctr" defTabSz="685800"/>
              <a:r>
                <a:rPr lang="it-IT" sz="1600" dirty="0"/>
                <a:t>Il valore delle </a:t>
              </a:r>
              <a:r>
                <a:rPr lang="it-IT" sz="1600" b="1" dirty="0"/>
                <a:t>singole</a:t>
              </a:r>
              <a:r>
                <a:rPr lang="it-IT" sz="1600" dirty="0"/>
                <a:t> </a:t>
              </a:r>
              <a:r>
                <a:rPr lang="it-IT" sz="1600" b="1" dirty="0"/>
                <a:t>prestazioni di lavoro </a:t>
              </a:r>
              <a:r>
                <a:rPr lang="it-IT" sz="1600" dirty="0"/>
                <a:t>intermediate dalle </a:t>
              </a:r>
              <a:r>
                <a:rPr lang="it-IT" sz="1600" b="1" dirty="0"/>
                <a:t>piattaforme</a:t>
              </a:r>
              <a:r>
                <a:rPr lang="it-IT" sz="1600" dirty="0"/>
                <a:t> </a:t>
              </a:r>
              <a:r>
                <a:rPr lang="it-IT" sz="1600" b="1" dirty="0"/>
                <a:t>digitali </a:t>
              </a:r>
              <a:r>
                <a:rPr lang="it-IT" sz="1600" dirty="0"/>
                <a:t>(2) </a:t>
              </a:r>
            </a:p>
          </p:txBody>
        </p:sp>
        <p:sp>
          <p:nvSpPr>
            <p:cNvPr id="149" name="Rectangle 148"/>
            <p:cNvSpPr/>
            <p:nvPr/>
          </p:nvSpPr>
          <p:spPr>
            <a:xfrm>
              <a:off x="7344450" y="4220016"/>
              <a:ext cx="1982446" cy="584775"/>
            </a:xfrm>
            <a:prstGeom prst="rect">
              <a:avLst/>
            </a:prstGeom>
          </p:spPr>
          <p:txBody>
            <a:bodyPr wrap="square">
              <a:spAutoFit/>
            </a:bodyPr>
            <a:lstStyle/>
            <a:p>
              <a:pPr algn="ctr" defTabSz="685800"/>
              <a:r>
                <a:rPr lang="it-IT" sz="1600" b="1" dirty="0"/>
                <a:t>Rider</a:t>
              </a:r>
              <a:r>
                <a:rPr lang="it-IT" sz="1600" dirty="0"/>
                <a:t> impegnati nel food delivery (1)</a:t>
              </a:r>
            </a:p>
          </p:txBody>
        </p:sp>
        <p:sp>
          <p:nvSpPr>
            <p:cNvPr id="150" name="Rectangle 149"/>
            <p:cNvSpPr/>
            <p:nvPr/>
          </p:nvSpPr>
          <p:spPr>
            <a:xfrm>
              <a:off x="9513554" y="4220016"/>
              <a:ext cx="1982446" cy="1568891"/>
            </a:xfrm>
            <a:prstGeom prst="rect">
              <a:avLst/>
            </a:prstGeom>
          </p:spPr>
          <p:txBody>
            <a:bodyPr wrap="square">
              <a:spAutoFit/>
            </a:bodyPr>
            <a:lstStyle/>
            <a:p>
              <a:pPr lvl="0" algn="ctr" defTabSz="913943">
                <a:defRPr/>
              </a:pPr>
              <a:r>
                <a:rPr lang="it-IT" sz="1599" dirty="0">
                  <a:latin typeface="Calibri" panose="020F0502020204030204" pitchFamily="34" charset="0"/>
                  <a:cs typeface="Calibri" panose="020F0502020204030204" pitchFamily="34" charset="0"/>
                </a:rPr>
                <a:t>Percentuale delle </a:t>
              </a:r>
              <a:r>
                <a:rPr lang="it-IT" sz="1599" b="1" dirty="0">
                  <a:latin typeface="Calibri" panose="020F0502020204030204" pitchFamily="34" charset="0"/>
                  <a:cs typeface="Calibri" panose="020F0502020204030204" pitchFamily="34" charset="0"/>
                </a:rPr>
                <a:t>consegne di cibo a domicilio </a:t>
              </a:r>
              <a:r>
                <a:rPr lang="it-IT" sz="1599" dirty="0">
                  <a:latin typeface="Calibri" panose="020F0502020204030204" pitchFamily="34" charset="0"/>
                  <a:cs typeface="Calibri" panose="020F0502020204030204" pitchFamily="34" charset="0"/>
                </a:rPr>
                <a:t>che transitano </a:t>
              </a:r>
              <a:r>
                <a:rPr lang="it-IT" sz="1599" b="1" dirty="0">
                  <a:latin typeface="Calibri" panose="020F0502020204030204" pitchFamily="34" charset="0"/>
                  <a:cs typeface="Calibri" panose="020F0502020204030204" pitchFamily="34" charset="0"/>
                </a:rPr>
                <a:t>su piattaforme digitali </a:t>
              </a:r>
              <a:r>
                <a:rPr lang="it-IT" sz="1599" dirty="0">
                  <a:latin typeface="Calibri" panose="020F0502020204030204" pitchFamily="34" charset="0"/>
                  <a:cs typeface="Calibri" panose="020F0502020204030204" pitchFamily="34" charset="0"/>
                </a:rPr>
                <a:t>(</a:t>
              </a:r>
              <a:r>
                <a:rPr lang="it-IT" sz="1599" b="1" dirty="0">
                  <a:latin typeface="Calibri" panose="020F0502020204030204" pitchFamily="34" charset="0"/>
                  <a:cs typeface="Calibri" panose="020F0502020204030204" pitchFamily="34" charset="0"/>
                </a:rPr>
                <a:t>90% sommerso</a:t>
              </a:r>
              <a:r>
                <a:rPr lang="it-IT" sz="1599" dirty="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573" y="2548937"/>
              <a:ext cx="773299" cy="7732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836" y="2551342"/>
              <a:ext cx="726086" cy="7260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864" y="2548937"/>
              <a:ext cx="724806" cy="7248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325" y="2548937"/>
              <a:ext cx="798695" cy="79869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1654" y="2597430"/>
              <a:ext cx="724806" cy="724806"/>
            </a:xfrm>
            <a:prstGeom prst="rect">
              <a:avLst/>
            </a:prstGeom>
          </p:spPr>
        </p:pic>
      </p:grpSp>
    </p:spTree>
    <p:extLst>
      <p:ext uri="{BB962C8B-B14F-4D97-AF65-F5344CB8AC3E}">
        <p14:creationId xmlns:p14="http://schemas.microsoft.com/office/powerpoint/2010/main" val="348483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400" i="1" dirty="0">
                <a:latin typeface="Calibri" panose="020F0502020204030204" pitchFamily="34" charset="0"/>
                <a:cs typeface="Calibri" panose="020F0502020204030204" pitchFamily="34" charset="0"/>
              </a:rPr>
              <a:t>Piattaforma</a:t>
            </a:r>
            <a:r>
              <a:rPr lang="en-US" sz="2400" i="1" dirty="0">
                <a:latin typeface="Calibri" panose="020F0502020204030204" pitchFamily="34" charset="0"/>
                <a:cs typeface="Calibri" panose="020F0502020204030204" pitchFamily="34" charset="0"/>
              </a:rPr>
              <a:t> Welfare </a:t>
            </a:r>
            <a:r>
              <a:rPr lang="it-IT" sz="2400" i="1" dirty="0">
                <a:latin typeface="Calibri" panose="020F0502020204030204" pitchFamily="34" charset="0"/>
                <a:cs typeface="Calibri" panose="020F0502020204030204" pitchFamily="34" charset="0"/>
              </a:rPr>
              <a:t>per un marketplace evoluto</a:t>
            </a:r>
          </a:p>
        </p:txBody>
      </p:sp>
      <p:grpSp>
        <p:nvGrpSpPr>
          <p:cNvPr id="4" name="Group 3"/>
          <p:cNvGrpSpPr/>
          <p:nvPr/>
        </p:nvGrpSpPr>
        <p:grpSpPr>
          <a:xfrm>
            <a:off x="623888" y="2152142"/>
            <a:ext cx="10944000" cy="439292"/>
            <a:chOff x="623888" y="2152142"/>
            <a:chExt cx="10944000" cy="439292"/>
          </a:xfrm>
        </p:grpSpPr>
        <p:sp>
          <p:nvSpPr>
            <p:cNvPr id="51" name="TextBox 50"/>
            <p:cNvSpPr txBox="1"/>
            <p:nvPr/>
          </p:nvSpPr>
          <p:spPr>
            <a:xfrm>
              <a:off x="623888" y="2202511"/>
              <a:ext cx="10944000" cy="338554"/>
            </a:xfrm>
            <a:prstGeom prst="rect">
              <a:avLst/>
            </a:prstGeom>
            <a:noFill/>
          </p:spPr>
          <p:txBody>
            <a:bodyPr wrap="square" rtlCol="0">
              <a:spAutoFit/>
            </a:bodyPr>
            <a:lstStyle/>
            <a:p>
              <a:pPr lvl="2" algn="just"/>
              <a:r>
                <a:rPr lang="it-IT" sz="1600" dirty="0"/>
                <a:t>la fruizione per tutti gli attori coinvolti dei dati della PA al fine di </a:t>
              </a:r>
              <a:r>
                <a:rPr lang="it-IT" sz="1600" b="1" dirty="0"/>
                <a:t>migliorare i servizi per il cittadino</a:t>
              </a:r>
              <a:r>
                <a:rPr lang="it-IT" sz="1600" dirty="0"/>
                <a:t>;</a:t>
              </a:r>
            </a:p>
          </p:txBody>
        </p:sp>
        <p:sp>
          <p:nvSpPr>
            <p:cNvPr id="22" name="Freeform 219"/>
            <p:cNvSpPr>
              <a:spLocks noChangeAspect="1" noEditPoints="1"/>
            </p:cNvSpPr>
            <p:nvPr/>
          </p:nvSpPr>
          <p:spPr bwMode="auto">
            <a:xfrm>
              <a:off x="858783" y="2152142"/>
              <a:ext cx="445477" cy="439292"/>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rgbClr val="45A198"/>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21" name="Rectangle 35"/>
          <p:cNvSpPr>
            <a:spLocks noChangeArrowheads="1"/>
          </p:cNvSpPr>
          <p:nvPr/>
        </p:nvSpPr>
        <p:spPr bwMode="auto">
          <a:xfrm>
            <a:off x="630855" y="994831"/>
            <a:ext cx="10937257" cy="1077218"/>
          </a:xfrm>
          <a:prstGeom prst="rect">
            <a:avLst/>
          </a:prstGeom>
          <a:solidFill>
            <a:schemeClr val="bg1"/>
          </a:solidFill>
          <a:ln>
            <a:noFill/>
          </a:ln>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mn-lt"/>
              </a:rPr>
              <a:t>In questo contesto e dall’incontro di </a:t>
            </a:r>
            <a:r>
              <a:rPr lang="it-IT" sz="1600" b="1" dirty="0">
                <a:latin typeface="+mn-lt"/>
              </a:rPr>
              <a:t>diversi attori* della PA ad un tavolo sull’innovazione digitale come leva per l’evoluzione dell’ecosistema del welfare</a:t>
            </a:r>
            <a:r>
              <a:rPr lang="it-IT" sz="1600" dirty="0">
                <a:latin typeface="+mn-lt"/>
              </a:rPr>
              <a:t>, è nata l’idea di </a:t>
            </a:r>
            <a:r>
              <a:rPr lang="it-IT" sz="1600" b="1" dirty="0">
                <a:latin typeface="+mn-lt"/>
              </a:rPr>
              <a:t>creare una Piattaforma integrata contenente tutti i dati sulla vita lavorativa ed assistenziale dei cittadini</a:t>
            </a:r>
            <a:r>
              <a:rPr lang="it-IT" sz="1600" dirty="0">
                <a:latin typeface="+mn-lt"/>
              </a:rPr>
              <a:t>. La piattaforma consentirebbe di </a:t>
            </a:r>
            <a:r>
              <a:rPr lang="it-IT" sz="1600" b="1" dirty="0">
                <a:latin typeface="+mn-lt"/>
              </a:rPr>
              <a:t>agevolare</a:t>
            </a:r>
            <a:r>
              <a:rPr lang="it-IT" sz="1600" dirty="0">
                <a:latin typeface="+mn-lt"/>
              </a:rPr>
              <a:t> </a:t>
            </a:r>
            <a:r>
              <a:rPr lang="it-IT" sz="1600" b="1" dirty="0">
                <a:latin typeface="+mn-lt"/>
              </a:rPr>
              <a:t>l’incontro tra domanda e offerta </a:t>
            </a:r>
            <a:r>
              <a:rPr lang="it-IT" sz="1600" dirty="0">
                <a:latin typeface="+mn-lt"/>
              </a:rPr>
              <a:t>di lavoro </a:t>
            </a:r>
            <a:r>
              <a:rPr lang="it-IT" sz="1600" b="1" dirty="0">
                <a:latin typeface="+mn-lt"/>
              </a:rPr>
              <a:t>incentivando le politiche attive e</a:t>
            </a:r>
            <a:r>
              <a:rPr lang="it-IT" sz="1600" dirty="0">
                <a:latin typeface="+mn-lt"/>
              </a:rPr>
              <a:t> </a:t>
            </a:r>
            <a:r>
              <a:rPr lang="it-IT" sz="1600" b="1" dirty="0">
                <a:latin typeface="+mn-lt"/>
              </a:rPr>
              <a:t>riducendo</a:t>
            </a:r>
            <a:r>
              <a:rPr lang="it-IT" sz="1600" dirty="0">
                <a:latin typeface="+mn-lt"/>
              </a:rPr>
              <a:t> la </a:t>
            </a:r>
            <a:r>
              <a:rPr lang="it-IT" sz="1600" b="1" dirty="0">
                <a:latin typeface="+mn-lt"/>
              </a:rPr>
              <a:t>spesa per prestazioni </a:t>
            </a:r>
            <a:r>
              <a:rPr lang="it-IT" sz="1600" dirty="0">
                <a:latin typeface="+mn-lt"/>
              </a:rPr>
              <a:t>a sostegno del reddito.</a:t>
            </a:r>
            <a:r>
              <a:rPr lang="it-IT" sz="1600" dirty="0">
                <a:solidFill>
                  <a:srgbClr val="FF0000"/>
                </a:solidFill>
                <a:latin typeface="+mn-lt"/>
              </a:rPr>
              <a:t> </a:t>
            </a:r>
            <a:r>
              <a:rPr lang="it-IT" sz="1600" dirty="0">
                <a:latin typeface="+mn-lt"/>
              </a:rPr>
              <a:t>In particolare tale piattaforma consentirebbe:</a:t>
            </a:r>
          </a:p>
        </p:txBody>
      </p:sp>
      <p:grpSp>
        <p:nvGrpSpPr>
          <p:cNvPr id="6" name="Group 5"/>
          <p:cNvGrpSpPr/>
          <p:nvPr/>
        </p:nvGrpSpPr>
        <p:grpSpPr>
          <a:xfrm>
            <a:off x="623888" y="2779560"/>
            <a:ext cx="10944000" cy="830997"/>
            <a:chOff x="623888" y="2714727"/>
            <a:chExt cx="10944000" cy="830997"/>
          </a:xfrm>
        </p:grpSpPr>
        <p:sp>
          <p:nvSpPr>
            <p:cNvPr id="53" name="TextBox 52"/>
            <p:cNvSpPr txBox="1"/>
            <p:nvPr/>
          </p:nvSpPr>
          <p:spPr>
            <a:xfrm>
              <a:off x="623888" y="2714727"/>
              <a:ext cx="10944000" cy="830997"/>
            </a:xfrm>
            <a:prstGeom prst="rect">
              <a:avLst/>
            </a:prstGeom>
            <a:noFill/>
          </p:spPr>
          <p:txBody>
            <a:bodyPr wrap="square" rtlCol="0">
              <a:spAutoFit/>
            </a:bodyPr>
            <a:lstStyle/>
            <a:p>
              <a:pPr lvl="2" algn="just"/>
              <a:r>
                <a:rPr lang="it-IT" sz="1600" dirty="0"/>
                <a:t>la creazione di un vero e proprio marketplace per l’</a:t>
              </a:r>
              <a:r>
                <a:rPr lang="it-IT" sz="1600" b="1" dirty="0"/>
                <a:t>incontro di domanda e offerta di lavoro</a:t>
              </a:r>
              <a:r>
                <a:rPr lang="it-IT" sz="1600" dirty="0"/>
                <a:t>, anche offrendo ai datori di lavoro informazioni utili per l'utilizzo degli </a:t>
              </a:r>
              <a:r>
                <a:rPr lang="it-IT" sz="1600" b="1" dirty="0"/>
                <a:t>incentivi all'assunzione </a:t>
              </a:r>
              <a:r>
                <a:rPr lang="it-IT" sz="1600" dirty="0"/>
                <a:t>messi a loro disposizione dalla PA (es. voucher, sgravi contributivi per l’assunzione di percettori di Reddito di Cittadinanza, ecc.);</a:t>
              </a:r>
            </a:p>
          </p:txBody>
        </p:sp>
        <p:sp>
          <p:nvSpPr>
            <p:cNvPr id="23" name="Freeform 219"/>
            <p:cNvSpPr>
              <a:spLocks noChangeAspect="1" noEditPoints="1"/>
            </p:cNvSpPr>
            <p:nvPr/>
          </p:nvSpPr>
          <p:spPr bwMode="auto">
            <a:xfrm>
              <a:off x="858783" y="2910579"/>
              <a:ext cx="445477" cy="439292"/>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rgbClr val="45A198"/>
            </a:solidFill>
            <a:ln>
              <a:noFill/>
            </a:ln>
            <a:extLst/>
          </p:spPr>
          <p:txBody>
            <a:bodyPr vert="horz" wrap="square" lIns="91440" tIns="45720" rIns="91440" bIns="45720" numCol="1" anchor="t" anchorCtr="0" compatLnSpc="1">
              <a:prstTxWarp prst="textNoShape">
                <a:avLst/>
              </a:prstTxWarp>
            </a:bodyPr>
            <a:lstStyle/>
            <a:p>
              <a:endParaRPr lang="id-ID"/>
            </a:p>
          </p:txBody>
        </p:sp>
      </p:grpSp>
      <p:grpSp>
        <p:nvGrpSpPr>
          <p:cNvPr id="7" name="Group 6"/>
          <p:cNvGrpSpPr/>
          <p:nvPr/>
        </p:nvGrpSpPr>
        <p:grpSpPr>
          <a:xfrm>
            <a:off x="623888" y="3798683"/>
            <a:ext cx="10944000" cy="439292"/>
            <a:chOff x="623888" y="3749863"/>
            <a:chExt cx="10944000" cy="439292"/>
          </a:xfrm>
        </p:grpSpPr>
        <p:sp>
          <p:nvSpPr>
            <p:cNvPr id="55" name="TextBox 54"/>
            <p:cNvSpPr txBox="1"/>
            <p:nvPr/>
          </p:nvSpPr>
          <p:spPr>
            <a:xfrm>
              <a:off x="623888" y="3800232"/>
              <a:ext cx="10944000" cy="338554"/>
            </a:xfrm>
            <a:prstGeom prst="rect">
              <a:avLst/>
            </a:prstGeom>
            <a:noFill/>
          </p:spPr>
          <p:txBody>
            <a:bodyPr wrap="square" rtlCol="0">
              <a:spAutoFit/>
            </a:bodyPr>
            <a:lstStyle/>
            <a:p>
              <a:pPr lvl="2" algn="just"/>
              <a:r>
                <a:rPr lang="it-IT" sz="1600" dirty="0"/>
                <a:t>la condivisione di dati e informazioni per il </a:t>
              </a:r>
              <a:r>
                <a:rPr lang="it-IT" sz="1600" b="1" dirty="0"/>
                <a:t>monitoraggio dell’efficacia delle misure di politica attiva e passiva</a:t>
              </a:r>
              <a:r>
                <a:rPr lang="it-IT" sz="1600" dirty="0"/>
                <a:t> in atto; </a:t>
              </a:r>
            </a:p>
          </p:txBody>
        </p:sp>
        <p:sp>
          <p:nvSpPr>
            <p:cNvPr id="24" name="Freeform 219"/>
            <p:cNvSpPr>
              <a:spLocks noChangeAspect="1" noEditPoints="1"/>
            </p:cNvSpPr>
            <p:nvPr/>
          </p:nvSpPr>
          <p:spPr bwMode="auto">
            <a:xfrm>
              <a:off x="858783" y="3749863"/>
              <a:ext cx="445477" cy="439292"/>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rgbClr val="45A198"/>
            </a:solidFill>
            <a:ln>
              <a:noFill/>
            </a:ln>
            <a:extLst/>
          </p:spPr>
          <p:txBody>
            <a:bodyPr vert="horz" wrap="square" lIns="91440" tIns="45720" rIns="91440" bIns="45720" numCol="1" anchor="t" anchorCtr="0" compatLnSpc="1">
              <a:prstTxWarp prst="textNoShape">
                <a:avLst/>
              </a:prstTxWarp>
            </a:bodyPr>
            <a:lstStyle/>
            <a:p>
              <a:endParaRPr lang="id-ID"/>
            </a:p>
          </p:txBody>
        </p:sp>
      </p:grpSp>
      <p:grpSp>
        <p:nvGrpSpPr>
          <p:cNvPr id="8" name="Group 7"/>
          <p:cNvGrpSpPr/>
          <p:nvPr/>
        </p:nvGrpSpPr>
        <p:grpSpPr>
          <a:xfrm>
            <a:off x="623888" y="4426101"/>
            <a:ext cx="10944000" cy="830997"/>
            <a:chOff x="623888" y="4370910"/>
            <a:chExt cx="10944000" cy="830997"/>
          </a:xfrm>
        </p:grpSpPr>
        <p:sp>
          <p:nvSpPr>
            <p:cNvPr id="56" name="TextBox 55"/>
            <p:cNvSpPr txBox="1"/>
            <p:nvPr/>
          </p:nvSpPr>
          <p:spPr>
            <a:xfrm>
              <a:off x="623888" y="4370910"/>
              <a:ext cx="10944000" cy="830997"/>
            </a:xfrm>
            <a:prstGeom prst="rect">
              <a:avLst/>
            </a:prstGeom>
            <a:noFill/>
          </p:spPr>
          <p:txBody>
            <a:bodyPr wrap="square" rtlCol="0">
              <a:spAutoFit/>
            </a:bodyPr>
            <a:lstStyle/>
            <a:p>
              <a:pPr lvl="2" algn="just"/>
              <a:r>
                <a:rPr lang="it-IT" sz="1600" dirty="0"/>
                <a:t>il </a:t>
              </a:r>
              <a:r>
                <a:rPr lang="it-IT" sz="1600" b="1" dirty="0"/>
                <a:t>tracking delle nuove tipologie di lavoro </a:t>
              </a:r>
              <a:r>
                <a:rPr lang="it-IT" sz="1600" dirty="0"/>
                <a:t>discontinue e on-demand, appartenenti al mondo della </a:t>
              </a:r>
              <a:r>
                <a:rPr lang="it-IT" sz="1600" b="1" dirty="0"/>
                <a:t>Gig Economy</a:t>
              </a:r>
              <a:r>
                <a:rPr lang="it-IT" sz="1600" dirty="0"/>
                <a:t>, ad oggi solo parzialmente regolate dal sistema, </a:t>
              </a:r>
              <a:r>
                <a:rPr lang="it-IT" sz="1600" b="1" dirty="0"/>
                <a:t>contrastando il lavoro sommerso </a:t>
              </a:r>
              <a:r>
                <a:rPr lang="it-IT" sz="1600" dirty="0"/>
                <a:t>e favorendo la </a:t>
              </a:r>
              <a:r>
                <a:rPr lang="it-IT" sz="1600" b="1" dirty="0"/>
                <a:t>copertura previdenziale e assicurativa anche a questa categoria di lavoratori</a:t>
              </a:r>
              <a:r>
                <a:rPr lang="it-IT" sz="1600" dirty="0"/>
                <a:t>;</a:t>
              </a:r>
            </a:p>
          </p:txBody>
        </p:sp>
        <p:sp>
          <p:nvSpPr>
            <p:cNvPr id="25" name="Freeform 219"/>
            <p:cNvSpPr>
              <a:spLocks noChangeAspect="1" noEditPoints="1"/>
            </p:cNvSpPr>
            <p:nvPr/>
          </p:nvSpPr>
          <p:spPr bwMode="auto">
            <a:xfrm>
              <a:off x="858783" y="4566762"/>
              <a:ext cx="445477" cy="439292"/>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rgbClr val="45A198"/>
            </a:solidFill>
            <a:ln>
              <a:noFill/>
            </a:ln>
            <a:extLst/>
          </p:spPr>
          <p:txBody>
            <a:bodyPr vert="horz" wrap="square" lIns="91440" tIns="45720" rIns="91440" bIns="45720" numCol="1" anchor="t" anchorCtr="0" compatLnSpc="1">
              <a:prstTxWarp prst="textNoShape">
                <a:avLst/>
              </a:prstTxWarp>
            </a:bodyPr>
            <a:lstStyle/>
            <a:p>
              <a:endParaRPr lang="id-ID" b="1" dirty="0"/>
            </a:p>
          </p:txBody>
        </p:sp>
      </p:grpSp>
      <p:grpSp>
        <p:nvGrpSpPr>
          <p:cNvPr id="9" name="Group 8"/>
          <p:cNvGrpSpPr/>
          <p:nvPr/>
        </p:nvGrpSpPr>
        <p:grpSpPr>
          <a:xfrm>
            <a:off x="623888" y="5445224"/>
            <a:ext cx="10944000" cy="584775"/>
            <a:chOff x="623888" y="5445224"/>
            <a:chExt cx="10944000" cy="584775"/>
          </a:xfrm>
        </p:grpSpPr>
        <p:sp>
          <p:nvSpPr>
            <p:cNvPr id="62" name="TextBox 61"/>
            <p:cNvSpPr txBox="1"/>
            <p:nvPr/>
          </p:nvSpPr>
          <p:spPr>
            <a:xfrm>
              <a:off x="623888" y="5445224"/>
              <a:ext cx="10944000" cy="584775"/>
            </a:xfrm>
            <a:prstGeom prst="rect">
              <a:avLst/>
            </a:prstGeom>
            <a:noFill/>
          </p:spPr>
          <p:txBody>
            <a:bodyPr wrap="square" rtlCol="0">
              <a:spAutoFit/>
            </a:bodyPr>
            <a:lstStyle/>
            <a:p>
              <a:pPr lvl="2" algn="just"/>
              <a:r>
                <a:rPr lang="it-IT" sz="1600" dirty="0"/>
                <a:t>l’</a:t>
              </a:r>
              <a:r>
                <a:rPr lang="it-IT" sz="1600" b="1" dirty="0"/>
                <a:t>adozione di nuove tecnologie</a:t>
              </a:r>
              <a:r>
                <a:rPr lang="it-IT" sz="1600" dirty="0"/>
                <a:t>, quali la </a:t>
              </a:r>
              <a:r>
                <a:rPr lang="it-IT" sz="1600" b="1" dirty="0"/>
                <a:t>Blockchain</a:t>
              </a:r>
              <a:r>
                <a:rPr lang="it-IT" sz="1600" dirty="0"/>
                <a:t>, per superare i paradigmi legati alla cooperazione applicativa e ai suoi vincoli realizzativi che ne hanno determinato la scarsa diffusione.</a:t>
              </a:r>
            </a:p>
          </p:txBody>
        </p:sp>
        <p:sp>
          <p:nvSpPr>
            <p:cNvPr id="26" name="Freeform 219"/>
            <p:cNvSpPr>
              <a:spLocks noChangeAspect="1" noEditPoints="1"/>
            </p:cNvSpPr>
            <p:nvPr/>
          </p:nvSpPr>
          <p:spPr bwMode="auto">
            <a:xfrm>
              <a:off x="858783" y="5517965"/>
              <a:ext cx="445477" cy="439292"/>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rgbClr val="45A198"/>
            </a:solidFill>
            <a:ln>
              <a:noFill/>
            </a:ln>
            <a:extLst/>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xmlns="" id="{E752449B-1BD8-4587-BB11-4BB7F3819264}"/>
              </a:ext>
            </a:extLst>
          </p:cNvPr>
          <p:cNvSpPr/>
          <p:nvPr/>
        </p:nvSpPr>
        <p:spPr>
          <a:xfrm>
            <a:off x="1534965" y="6378175"/>
            <a:ext cx="6001195" cy="307777"/>
          </a:xfrm>
          <a:prstGeom prst="rect">
            <a:avLst/>
          </a:prstGeom>
          <a:solidFill>
            <a:schemeClr val="bg1"/>
          </a:solidFill>
        </p:spPr>
        <p:txBody>
          <a:bodyPr wrap="none">
            <a:spAutoFit/>
          </a:bodyPr>
          <a:lstStyle/>
          <a:p>
            <a:r>
              <a:rPr lang="it-IT" sz="1400" i="1" dirty="0"/>
              <a:t>* CIPAG, CN, CNPADC, Corte dei Conti, ENPAM, ENPAP, INAIL, INPGI, INPS, MLPS </a:t>
            </a:r>
          </a:p>
        </p:txBody>
      </p:sp>
    </p:spTree>
    <p:extLst>
      <p:ext uri="{BB962C8B-B14F-4D97-AF65-F5344CB8AC3E}">
        <p14:creationId xmlns:p14="http://schemas.microsoft.com/office/powerpoint/2010/main" val="273821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Tecnologia Blockchain</a:t>
            </a:r>
          </a:p>
          <a:p>
            <a:pPr algn="just" eaLnBrk="0" hangingPunct="0">
              <a:buClr>
                <a:srgbClr val="FFD200"/>
              </a:buClr>
              <a:buSzPct val="75000"/>
              <a:defRPr/>
            </a:pPr>
            <a:r>
              <a:rPr lang="it-IT" sz="2400" i="1" kern="0" dirty="0">
                <a:latin typeface="Calibri" panose="020F0502020204030204" pitchFamily="34" charset="0"/>
              </a:rPr>
              <a:t>Principali vantaggi dalla sua applicazione</a:t>
            </a:r>
          </a:p>
        </p:txBody>
      </p:sp>
      <p:grpSp>
        <p:nvGrpSpPr>
          <p:cNvPr id="8" name="Group 7"/>
          <p:cNvGrpSpPr/>
          <p:nvPr/>
        </p:nvGrpSpPr>
        <p:grpSpPr>
          <a:xfrm>
            <a:off x="617185" y="948289"/>
            <a:ext cx="10944226" cy="5240402"/>
            <a:chOff x="617185" y="948289"/>
            <a:chExt cx="10944226" cy="5240402"/>
          </a:xfrm>
        </p:grpSpPr>
        <p:grpSp>
          <p:nvGrpSpPr>
            <p:cNvPr id="99" name="Group 98"/>
            <p:cNvGrpSpPr/>
            <p:nvPr/>
          </p:nvGrpSpPr>
          <p:grpSpPr>
            <a:xfrm>
              <a:off x="3520046" y="5517232"/>
              <a:ext cx="5149693" cy="671459"/>
              <a:chOff x="3490536" y="5650243"/>
              <a:chExt cx="5149693" cy="738605"/>
            </a:xfrm>
          </p:grpSpPr>
          <p:sp>
            <p:nvSpPr>
              <p:cNvPr id="60" name="TextBox 59"/>
              <p:cNvSpPr txBox="1"/>
              <p:nvPr/>
            </p:nvSpPr>
            <p:spPr>
              <a:xfrm>
                <a:off x="4779589" y="5650243"/>
                <a:ext cx="2571602" cy="440121"/>
              </a:xfrm>
              <a:prstGeom prst="rect">
                <a:avLst/>
              </a:prstGeom>
              <a:noFill/>
            </p:spPr>
            <p:txBody>
              <a:bodyPr wrap="none" rtlCol="0">
                <a:spAutoFit/>
              </a:bodyPr>
              <a:lstStyle/>
              <a:p>
                <a:pPr algn="ctr"/>
                <a:r>
                  <a:rPr lang="it-IT" sz="2000" b="1" dirty="0"/>
                  <a:t>Certificazione del dato</a:t>
                </a:r>
                <a:endParaRPr lang="id-ID" sz="2000" b="1" dirty="0"/>
              </a:p>
            </p:txBody>
          </p:sp>
          <p:sp>
            <p:nvSpPr>
              <p:cNvPr id="61" name="Rectangle 60"/>
              <p:cNvSpPr/>
              <p:nvPr/>
            </p:nvSpPr>
            <p:spPr>
              <a:xfrm>
                <a:off x="3490536" y="6016439"/>
                <a:ext cx="5149693" cy="372409"/>
              </a:xfrm>
              <a:prstGeom prst="rect">
                <a:avLst/>
              </a:prstGeom>
            </p:spPr>
            <p:txBody>
              <a:bodyPr wrap="square">
                <a:spAutoFit/>
              </a:bodyPr>
              <a:lstStyle/>
              <a:p>
                <a:pPr algn="ctr"/>
                <a:r>
                  <a:rPr lang="it-IT" sz="1600" dirty="0"/>
                  <a:t>Certifica che il dato condiviso sia veritiero e non alterabile</a:t>
                </a:r>
                <a:endParaRPr lang="en-US" sz="1600" b="1" dirty="0"/>
              </a:p>
            </p:txBody>
          </p:sp>
        </p:grpSp>
        <p:grpSp>
          <p:nvGrpSpPr>
            <p:cNvPr id="94" name="Group 93"/>
            <p:cNvGrpSpPr/>
            <p:nvPr/>
          </p:nvGrpSpPr>
          <p:grpSpPr>
            <a:xfrm>
              <a:off x="2718954" y="948289"/>
              <a:ext cx="6731999" cy="915746"/>
              <a:chOff x="4446567" y="61629"/>
              <a:chExt cx="3087775" cy="915746"/>
            </a:xfrm>
          </p:grpSpPr>
          <p:sp>
            <p:nvSpPr>
              <p:cNvPr id="62" name="TextBox 61"/>
              <p:cNvSpPr txBox="1"/>
              <p:nvPr/>
            </p:nvSpPr>
            <p:spPr>
              <a:xfrm>
                <a:off x="5359256" y="61629"/>
                <a:ext cx="1262397" cy="400110"/>
              </a:xfrm>
              <a:prstGeom prst="rect">
                <a:avLst/>
              </a:prstGeom>
              <a:noFill/>
            </p:spPr>
            <p:txBody>
              <a:bodyPr wrap="none" rtlCol="0">
                <a:spAutoFit/>
              </a:bodyPr>
              <a:lstStyle/>
              <a:p>
                <a:pPr algn="ctr"/>
                <a:r>
                  <a:rPr lang="it-IT" sz="2000" b="1" dirty="0"/>
                  <a:t>Gestione regolamentata</a:t>
                </a:r>
                <a:endParaRPr lang="id-ID" sz="2000" b="1" dirty="0"/>
              </a:p>
            </p:txBody>
          </p:sp>
          <p:sp>
            <p:nvSpPr>
              <p:cNvPr id="63" name="Rectangle 62"/>
              <p:cNvSpPr/>
              <p:nvPr/>
            </p:nvSpPr>
            <p:spPr>
              <a:xfrm>
                <a:off x="4446567" y="392600"/>
                <a:ext cx="3087775" cy="584775"/>
              </a:xfrm>
              <a:prstGeom prst="rect">
                <a:avLst/>
              </a:prstGeom>
            </p:spPr>
            <p:txBody>
              <a:bodyPr wrap="square" lIns="0" rIns="0">
                <a:spAutoFit/>
              </a:bodyPr>
              <a:lstStyle/>
              <a:p>
                <a:pPr algn="ctr"/>
                <a:r>
                  <a:rPr lang="it-IT" sz="1600" dirty="0"/>
                  <a:t>L’accesso, lo scambio e la gestione dei dati della Piattaforma normati dagli smart contract che implementano regole condivise e trasparenti tra tutti i soggetti </a:t>
                </a:r>
                <a:endParaRPr lang="en-US" sz="1600" b="1" dirty="0"/>
              </a:p>
            </p:txBody>
          </p:sp>
        </p:grpSp>
        <p:grpSp>
          <p:nvGrpSpPr>
            <p:cNvPr id="96" name="Group 95"/>
            <p:cNvGrpSpPr/>
            <p:nvPr/>
          </p:nvGrpSpPr>
          <p:grpSpPr>
            <a:xfrm>
              <a:off x="8070615" y="2301025"/>
              <a:ext cx="3490796" cy="1164198"/>
              <a:chOff x="8569676" y="1784413"/>
              <a:chExt cx="2988164" cy="1164198"/>
            </a:xfrm>
          </p:grpSpPr>
          <p:sp>
            <p:nvSpPr>
              <p:cNvPr id="52" name="TextBox 51"/>
              <p:cNvSpPr txBox="1"/>
              <p:nvPr/>
            </p:nvSpPr>
            <p:spPr>
              <a:xfrm>
                <a:off x="8569676" y="1784413"/>
                <a:ext cx="2113611" cy="400110"/>
              </a:xfrm>
              <a:prstGeom prst="rect">
                <a:avLst/>
              </a:prstGeom>
              <a:noFill/>
            </p:spPr>
            <p:txBody>
              <a:bodyPr wrap="none" rtlCol="0">
                <a:spAutoFit/>
              </a:bodyPr>
              <a:lstStyle/>
              <a:p>
                <a:r>
                  <a:rPr lang="it-IT" sz="2000" b="1" dirty="0"/>
                  <a:t>Rispetto della privacy</a:t>
                </a:r>
                <a:endParaRPr lang="id-ID" sz="2000" b="1" dirty="0"/>
              </a:p>
            </p:txBody>
          </p:sp>
          <p:sp>
            <p:nvSpPr>
              <p:cNvPr id="53" name="Rectangle 52"/>
              <p:cNvSpPr/>
              <p:nvPr/>
            </p:nvSpPr>
            <p:spPr>
              <a:xfrm>
                <a:off x="8570931" y="2117614"/>
                <a:ext cx="2986909" cy="830997"/>
              </a:xfrm>
              <a:prstGeom prst="rect">
                <a:avLst/>
              </a:prstGeom>
            </p:spPr>
            <p:txBody>
              <a:bodyPr wrap="square">
                <a:spAutoFit/>
              </a:bodyPr>
              <a:lstStyle/>
              <a:p>
                <a:r>
                  <a:rPr lang="it-IT" sz="1600" dirty="0"/>
                  <a:t>Garantisce il rispetto della privacy grazie ad un uso regolamentato a priori della condivisione delle informazioni</a:t>
                </a:r>
              </a:p>
            </p:txBody>
          </p:sp>
        </p:grpSp>
        <p:grpSp>
          <p:nvGrpSpPr>
            <p:cNvPr id="95" name="Group 94"/>
            <p:cNvGrpSpPr/>
            <p:nvPr/>
          </p:nvGrpSpPr>
          <p:grpSpPr>
            <a:xfrm>
              <a:off x="617185" y="2301025"/>
              <a:ext cx="3600000" cy="929144"/>
              <a:chOff x="613177" y="1758665"/>
              <a:chExt cx="2986909" cy="929144"/>
            </a:xfrm>
          </p:grpSpPr>
          <p:sp>
            <p:nvSpPr>
              <p:cNvPr id="56" name="TextBox 55"/>
              <p:cNvSpPr txBox="1"/>
              <p:nvPr/>
            </p:nvSpPr>
            <p:spPr>
              <a:xfrm>
                <a:off x="1432050" y="1758665"/>
                <a:ext cx="2106678" cy="400110"/>
              </a:xfrm>
              <a:prstGeom prst="rect">
                <a:avLst/>
              </a:prstGeom>
              <a:noFill/>
            </p:spPr>
            <p:txBody>
              <a:bodyPr wrap="none" rtlCol="0">
                <a:spAutoFit/>
              </a:bodyPr>
              <a:lstStyle/>
              <a:p>
                <a:pPr algn="r"/>
                <a:r>
                  <a:rPr lang="it-IT" sz="2000" b="1" dirty="0"/>
                  <a:t>Semplicità realizzativa</a:t>
                </a:r>
                <a:endParaRPr lang="id-ID" sz="2000" b="1" dirty="0"/>
              </a:p>
            </p:txBody>
          </p:sp>
          <p:sp>
            <p:nvSpPr>
              <p:cNvPr id="57" name="Rectangle 56"/>
              <p:cNvSpPr/>
              <p:nvPr/>
            </p:nvSpPr>
            <p:spPr>
              <a:xfrm>
                <a:off x="613177" y="2103034"/>
                <a:ext cx="2986909" cy="584775"/>
              </a:xfrm>
              <a:prstGeom prst="rect">
                <a:avLst/>
              </a:prstGeom>
            </p:spPr>
            <p:txBody>
              <a:bodyPr wrap="square">
                <a:spAutoFit/>
              </a:bodyPr>
              <a:lstStyle/>
              <a:p>
                <a:pPr algn="r"/>
                <a:r>
                  <a:rPr lang="it-IT" sz="1600" dirty="0"/>
                  <a:t>La tecnologia Blockchain presenta bassa invasività sui sistemi esistenti</a:t>
                </a:r>
                <a:endParaRPr lang="en-US" sz="1600" b="1" dirty="0"/>
              </a:p>
            </p:txBody>
          </p:sp>
        </p:grpSp>
        <p:grpSp>
          <p:nvGrpSpPr>
            <p:cNvPr id="98" name="Group 97"/>
            <p:cNvGrpSpPr/>
            <p:nvPr/>
          </p:nvGrpSpPr>
          <p:grpSpPr>
            <a:xfrm>
              <a:off x="8070615" y="3902774"/>
              <a:ext cx="3365320" cy="1139991"/>
              <a:chOff x="8660108" y="3829547"/>
              <a:chExt cx="2986909" cy="1139991"/>
            </a:xfrm>
          </p:grpSpPr>
          <p:sp>
            <p:nvSpPr>
              <p:cNvPr id="54" name="TextBox 53"/>
              <p:cNvSpPr txBox="1"/>
              <p:nvPr/>
            </p:nvSpPr>
            <p:spPr>
              <a:xfrm>
                <a:off x="8661262" y="3829547"/>
                <a:ext cx="2121735" cy="400110"/>
              </a:xfrm>
              <a:prstGeom prst="rect">
                <a:avLst/>
              </a:prstGeom>
              <a:noFill/>
            </p:spPr>
            <p:txBody>
              <a:bodyPr wrap="none" rtlCol="0">
                <a:spAutoFit/>
              </a:bodyPr>
              <a:lstStyle/>
              <a:p>
                <a:r>
                  <a:rPr lang="it-IT" sz="2000" b="1" dirty="0"/>
                  <a:t>Sovranità del dato</a:t>
                </a:r>
                <a:endParaRPr lang="id-ID" sz="2000" b="1" dirty="0"/>
              </a:p>
            </p:txBody>
          </p:sp>
          <p:sp>
            <p:nvSpPr>
              <p:cNvPr id="55" name="Rectangle 54"/>
              <p:cNvSpPr/>
              <p:nvPr/>
            </p:nvSpPr>
            <p:spPr>
              <a:xfrm>
                <a:off x="8660108" y="4138541"/>
                <a:ext cx="2986909" cy="830997"/>
              </a:xfrm>
              <a:prstGeom prst="rect">
                <a:avLst/>
              </a:prstGeom>
            </p:spPr>
            <p:txBody>
              <a:bodyPr wrap="square">
                <a:spAutoFit/>
              </a:bodyPr>
              <a:lstStyle/>
              <a:p>
                <a:r>
                  <a:rPr lang="it-IT" sz="1600" dirty="0"/>
                  <a:t>Assicura il mantenimento della sovranità del dato da parte del soggetto pubblico che lo detiene</a:t>
                </a:r>
                <a:endParaRPr lang="en-US" sz="1600" b="1" dirty="0"/>
              </a:p>
            </p:txBody>
          </p:sp>
        </p:grpSp>
        <p:grpSp>
          <p:nvGrpSpPr>
            <p:cNvPr id="97" name="Group 96"/>
            <p:cNvGrpSpPr/>
            <p:nvPr/>
          </p:nvGrpSpPr>
          <p:grpSpPr>
            <a:xfrm>
              <a:off x="697984" y="3902774"/>
              <a:ext cx="3519201" cy="1176908"/>
              <a:chOff x="639186" y="3823501"/>
              <a:chExt cx="3519201" cy="1176908"/>
            </a:xfrm>
          </p:grpSpPr>
          <p:sp>
            <p:nvSpPr>
              <p:cNvPr id="58" name="TextBox 57"/>
              <p:cNvSpPr txBox="1"/>
              <p:nvPr/>
            </p:nvSpPr>
            <p:spPr>
              <a:xfrm>
                <a:off x="887745" y="3823501"/>
                <a:ext cx="3229090" cy="400110"/>
              </a:xfrm>
              <a:prstGeom prst="rect">
                <a:avLst/>
              </a:prstGeom>
              <a:noFill/>
            </p:spPr>
            <p:txBody>
              <a:bodyPr wrap="none" rtlCol="0">
                <a:spAutoFit/>
              </a:bodyPr>
              <a:lstStyle/>
              <a:p>
                <a:pPr algn="r"/>
                <a:r>
                  <a:rPr lang="it-IT" sz="2000" b="1" dirty="0"/>
                  <a:t>Allineamento in tempo reale</a:t>
                </a:r>
                <a:endParaRPr lang="id-ID" sz="2000" b="1" dirty="0"/>
              </a:p>
            </p:txBody>
          </p:sp>
          <p:sp>
            <p:nvSpPr>
              <p:cNvPr id="59" name="Rectangle 58"/>
              <p:cNvSpPr/>
              <p:nvPr/>
            </p:nvSpPr>
            <p:spPr>
              <a:xfrm>
                <a:off x="639186" y="4169412"/>
                <a:ext cx="3519201" cy="830997"/>
              </a:xfrm>
              <a:prstGeom prst="rect">
                <a:avLst/>
              </a:prstGeom>
            </p:spPr>
            <p:txBody>
              <a:bodyPr wrap="square">
                <a:spAutoFit/>
              </a:bodyPr>
              <a:lstStyle/>
              <a:p>
                <a:pPr algn="r"/>
                <a:r>
                  <a:rPr lang="it-IT" sz="1600" dirty="0"/>
                  <a:t>Consente di allineare istantaneamente i dati condivisi a seguito degli aggiornamenti sugli stessi</a:t>
                </a:r>
                <a:endParaRPr lang="en-US" sz="1600" b="1" dirty="0"/>
              </a:p>
            </p:txBody>
          </p:sp>
        </p:grpSp>
        <p:grpSp>
          <p:nvGrpSpPr>
            <p:cNvPr id="5" name="Group 4"/>
            <p:cNvGrpSpPr/>
            <p:nvPr/>
          </p:nvGrpSpPr>
          <p:grpSpPr>
            <a:xfrm>
              <a:off x="4740429" y="2179990"/>
              <a:ext cx="2806943" cy="3242359"/>
              <a:chOff x="4830196" y="2179990"/>
              <a:chExt cx="2806943" cy="3242359"/>
            </a:xfrm>
          </p:grpSpPr>
          <p:grpSp>
            <p:nvGrpSpPr>
              <p:cNvPr id="88" name="Group 87"/>
              <p:cNvGrpSpPr>
                <a:grpSpLocks noChangeAspect="1"/>
              </p:cNvGrpSpPr>
              <p:nvPr/>
            </p:nvGrpSpPr>
            <p:grpSpPr>
              <a:xfrm>
                <a:off x="4830196" y="2179990"/>
                <a:ext cx="2806943" cy="3242359"/>
                <a:chOff x="4018721" y="937488"/>
                <a:chExt cx="4276512" cy="4939891"/>
              </a:xfrm>
            </p:grpSpPr>
            <p:sp>
              <p:nvSpPr>
                <p:cNvPr id="39" name="Shape 14582"/>
                <p:cNvSpPr/>
                <p:nvPr/>
              </p:nvSpPr>
              <p:spPr>
                <a:xfrm>
                  <a:off x="6089370" y="1421993"/>
                  <a:ext cx="1" cy="3859892"/>
                </a:xfrm>
                <a:prstGeom prst="line">
                  <a:avLst/>
                </a:prstGeom>
                <a:noFill/>
                <a:ln w="22225" cap="flat">
                  <a:solidFill>
                    <a:schemeClr val="tx1">
                      <a:lumMod val="40000"/>
                      <a:lumOff val="60000"/>
                    </a:schemeClr>
                  </a:solidFill>
                  <a:prstDash val="solid"/>
                  <a:miter lim="400000"/>
                </a:ln>
                <a:effectLst/>
              </p:spPr>
              <p:txBody>
                <a:bodyPr wrap="square" lIns="38100" tIns="38100" rIns="38100" bIns="38100" numCol="1" anchor="ctr">
                  <a:noAutofit/>
                </a:bodyPr>
                <a:lstStyle/>
                <a:p>
                  <a:endParaRPr sz="1200" dirty="0"/>
                </a:p>
              </p:txBody>
            </p:sp>
            <p:sp>
              <p:nvSpPr>
                <p:cNvPr id="40" name="Shape 14583"/>
                <p:cNvSpPr/>
                <p:nvPr/>
              </p:nvSpPr>
              <p:spPr>
                <a:xfrm>
                  <a:off x="4271928" y="1733210"/>
                  <a:ext cx="3622776" cy="2657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22225" cap="flat">
                  <a:solidFill>
                    <a:schemeClr val="tx1">
                      <a:lumMod val="40000"/>
                      <a:lumOff val="60000"/>
                    </a:schemeClr>
                  </a:solidFill>
                  <a:prstDash val="solid"/>
                  <a:miter lim="400000"/>
                </a:ln>
                <a:effectLst/>
              </p:spPr>
              <p:txBody>
                <a:bodyPr wrap="square" lIns="0" tIns="0" rIns="0" bIns="0" numCol="1" anchor="t">
                  <a:noAutofit/>
                </a:bodyPr>
                <a:lstStyle/>
                <a:p>
                  <a:endParaRPr sz="1200" dirty="0"/>
                </a:p>
              </p:txBody>
            </p:sp>
            <p:sp>
              <p:nvSpPr>
                <p:cNvPr id="41" name="Shape 14584"/>
                <p:cNvSpPr/>
                <p:nvPr/>
              </p:nvSpPr>
              <p:spPr>
                <a:xfrm rot="10800000" flipH="1">
                  <a:off x="4271928" y="2313666"/>
                  <a:ext cx="3622776" cy="2657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noFill/>
                <a:ln w="22225" cap="flat">
                  <a:solidFill>
                    <a:schemeClr val="tx1">
                      <a:lumMod val="40000"/>
                      <a:lumOff val="60000"/>
                    </a:schemeClr>
                  </a:solidFill>
                  <a:prstDash val="solid"/>
                  <a:miter lim="400000"/>
                </a:ln>
                <a:effectLst/>
              </p:spPr>
              <p:txBody>
                <a:bodyPr wrap="square" lIns="0" tIns="0" rIns="0" bIns="0" numCol="1" anchor="t">
                  <a:noAutofit/>
                </a:bodyPr>
                <a:lstStyle/>
                <a:p>
                  <a:endParaRPr sz="1200" dirty="0"/>
                </a:p>
              </p:txBody>
            </p:sp>
            <p:sp>
              <p:nvSpPr>
                <p:cNvPr id="42" name="Shape 14585"/>
                <p:cNvSpPr/>
                <p:nvPr/>
              </p:nvSpPr>
              <p:spPr>
                <a:xfrm>
                  <a:off x="4497171" y="1424501"/>
                  <a:ext cx="3172288" cy="3855032"/>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lnTo>
                        <a:pt x="0" y="5580"/>
                      </a:lnTo>
                      <a:lnTo>
                        <a:pt x="0" y="16097"/>
                      </a:lnTo>
                      <a:lnTo>
                        <a:pt x="10798" y="21600"/>
                      </a:lnTo>
                      <a:lnTo>
                        <a:pt x="21600" y="16097"/>
                      </a:lnTo>
                      <a:lnTo>
                        <a:pt x="21600" y="5580"/>
                      </a:lnTo>
                      <a:lnTo>
                        <a:pt x="10798" y="0"/>
                      </a:lnTo>
                      <a:close/>
                    </a:path>
                  </a:pathLst>
                </a:custGeom>
                <a:noFill/>
                <a:ln w="22225" cap="flat">
                  <a:solidFill>
                    <a:schemeClr val="tx1">
                      <a:lumMod val="40000"/>
                      <a:lumOff val="60000"/>
                    </a:schemeClr>
                  </a:solidFill>
                  <a:prstDash val="solid"/>
                  <a:miter lim="400000"/>
                </a:ln>
                <a:effectLst/>
              </p:spPr>
              <p:txBody>
                <a:bodyPr wrap="square" lIns="0" tIns="0" rIns="0" bIns="0" numCol="1" anchor="t">
                  <a:noAutofit/>
                </a:bodyPr>
                <a:lstStyle/>
                <a:p>
                  <a:endParaRPr sz="1200" dirty="0"/>
                </a:p>
              </p:txBody>
            </p:sp>
            <p:sp>
              <p:nvSpPr>
                <p:cNvPr id="43" name="Shape 14586"/>
                <p:cNvSpPr/>
                <p:nvPr/>
              </p:nvSpPr>
              <p:spPr>
                <a:xfrm>
                  <a:off x="4277900" y="2317060"/>
                  <a:ext cx="3610833" cy="2069754"/>
                </a:xfrm>
                <a:prstGeom prst="line">
                  <a:avLst/>
                </a:prstGeom>
                <a:noFill/>
                <a:ln w="22225" cap="flat">
                  <a:solidFill>
                    <a:schemeClr val="tx1">
                      <a:lumMod val="40000"/>
                      <a:lumOff val="60000"/>
                    </a:schemeClr>
                  </a:solidFill>
                  <a:prstDash val="solid"/>
                  <a:miter lim="400000"/>
                </a:ln>
                <a:effectLst/>
              </p:spPr>
              <p:txBody>
                <a:bodyPr wrap="square" lIns="38100" tIns="38100" rIns="38100" bIns="38100" numCol="1" anchor="ctr">
                  <a:noAutofit/>
                </a:bodyPr>
                <a:lstStyle/>
                <a:p>
                  <a:endParaRPr sz="1200" dirty="0"/>
                </a:p>
              </p:txBody>
            </p:sp>
            <p:sp>
              <p:nvSpPr>
                <p:cNvPr id="44" name="Shape 14587"/>
                <p:cNvSpPr/>
                <p:nvPr/>
              </p:nvSpPr>
              <p:spPr>
                <a:xfrm flipH="1">
                  <a:off x="4277900" y="2317060"/>
                  <a:ext cx="3610833" cy="2069754"/>
                </a:xfrm>
                <a:prstGeom prst="line">
                  <a:avLst/>
                </a:prstGeom>
                <a:noFill/>
                <a:ln w="22225" cap="flat">
                  <a:solidFill>
                    <a:schemeClr val="tx1">
                      <a:lumMod val="40000"/>
                      <a:lumOff val="60000"/>
                    </a:schemeClr>
                  </a:solidFill>
                  <a:prstDash val="solid"/>
                  <a:miter lim="400000"/>
                </a:ln>
                <a:effectLst/>
              </p:spPr>
              <p:txBody>
                <a:bodyPr wrap="square" lIns="38100" tIns="38100" rIns="38100" bIns="38100" numCol="1" anchor="ctr">
                  <a:noAutofit/>
                </a:bodyPr>
                <a:lstStyle/>
                <a:p>
                  <a:endParaRPr sz="1200" dirty="0"/>
                </a:p>
              </p:txBody>
            </p:sp>
            <p:sp>
              <p:nvSpPr>
                <p:cNvPr id="45" name="Shape 14589"/>
                <p:cNvSpPr/>
                <p:nvPr/>
              </p:nvSpPr>
              <p:spPr>
                <a:xfrm>
                  <a:off x="7215233" y="3901047"/>
                  <a:ext cx="1080000" cy="1080000"/>
                </a:xfrm>
                <a:prstGeom prst="ellipse">
                  <a:avLst/>
                </a:prstGeom>
                <a:solidFill>
                  <a:srgbClr val="5B9BD5"/>
                </a:solidFill>
                <a:ln w="12700" cap="flat">
                  <a:noFill/>
                  <a:miter lim="400000"/>
                </a:ln>
                <a:effectLst/>
              </p:spPr>
              <p:txBody>
                <a:bodyPr wrap="square" lIns="0" tIns="0" rIns="0" bIns="0" numCol="1" anchor="t">
                  <a:noAutofit/>
                </a:bodyPr>
                <a:lstStyle/>
                <a:p>
                  <a:endParaRPr sz="1200" dirty="0"/>
                </a:p>
              </p:txBody>
            </p:sp>
            <p:sp>
              <p:nvSpPr>
                <p:cNvPr id="46" name="Shape 14592"/>
                <p:cNvSpPr/>
                <p:nvPr/>
              </p:nvSpPr>
              <p:spPr>
                <a:xfrm>
                  <a:off x="7215233" y="1830510"/>
                  <a:ext cx="1080000" cy="1080000"/>
                </a:xfrm>
                <a:prstGeom prst="ellipse">
                  <a:avLst/>
                </a:prstGeom>
                <a:solidFill>
                  <a:srgbClr val="FFC000"/>
                </a:solidFill>
                <a:ln w="12700" cap="flat">
                  <a:noFill/>
                  <a:miter lim="400000"/>
                </a:ln>
                <a:effectLst/>
              </p:spPr>
              <p:txBody>
                <a:bodyPr wrap="square" lIns="0" tIns="0" rIns="0" bIns="0" numCol="1" anchor="t">
                  <a:noAutofit/>
                </a:bodyPr>
                <a:lstStyle/>
                <a:p>
                  <a:endParaRPr sz="1200" dirty="0"/>
                </a:p>
              </p:txBody>
            </p:sp>
            <p:sp>
              <p:nvSpPr>
                <p:cNvPr id="47" name="Shape 14595"/>
                <p:cNvSpPr/>
                <p:nvPr/>
              </p:nvSpPr>
              <p:spPr>
                <a:xfrm>
                  <a:off x="5604863" y="937488"/>
                  <a:ext cx="1080000" cy="1080000"/>
                </a:xfrm>
                <a:prstGeom prst="ellipse">
                  <a:avLst/>
                </a:prstGeom>
                <a:solidFill>
                  <a:srgbClr val="5B9BD5"/>
                </a:solidFill>
                <a:ln w="3175" cap="flat">
                  <a:solidFill>
                    <a:srgbClr val="5B9BD5"/>
                  </a:solidFill>
                  <a:miter lim="400000"/>
                </a:ln>
                <a:effectLst/>
              </p:spPr>
              <p:txBody>
                <a:bodyPr wrap="square" lIns="0" tIns="0" rIns="0" bIns="0" numCol="1" anchor="t">
                  <a:noAutofit/>
                </a:bodyPr>
                <a:lstStyle/>
                <a:p>
                  <a:endParaRPr sz="1200" dirty="0"/>
                </a:p>
              </p:txBody>
            </p:sp>
            <p:sp>
              <p:nvSpPr>
                <p:cNvPr id="48" name="Shape 14598"/>
                <p:cNvSpPr/>
                <p:nvPr/>
              </p:nvSpPr>
              <p:spPr>
                <a:xfrm>
                  <a:off x="4018721" y="1830510"/>
                  <a:ext cx="1080000" cy="1080000"/>
                </a:xfrm>
                <a:prstGeom prst="ellipse">
                  <a:avLst/>
                </a:prstGeom>
                <a:solidFill>
                  <a:schemeClr val="accent6"/>
                </a:solidFill>
                <a:ln w="12700" cap="flat">
                  <a:noFill/>
                  <a:miter lim="400000"/>
                </a:ln>
                <a:effectLst/>
              </p:spPr>
              <p:txBody>
                <a:bodyPr wrap="square" lIns="0" tIns="0" rIns="0" bIns="0" numCol="1" anchor="t">
                  <a:noAutofit/>
                </a:bodyPr>
                <a:lstStyle/>
                <a:p>
                  <a:endParaRPr sz="1200" dirty="0"/>
                </a:p>
              </p:txBody>
            </p:sp>
            <p:sp>
              <p:nvSpPr>
                <p:cNvPr id="49" name="Shape 14601"/>
                <p:cNvSpPr/>
                <p:nvPr/>
              </p:nvSpPr>
              <p:spPr>
                <a:xfrm>
                  <a:off x="5604863" y="4797379"/>
                  <a:ext cx="1080000" cy="1080000"/>
                </a:xfrm>
                <a:prstGeom prst="ellipse">
                  <a:avLst/>
                </a:prstGeom>
                <a:solidFill>
                  <a:srgbClr val="FFC000"/>
                </a:solidFill>
                <a:ln w="12700" cap="flat">
                  <a:noFill/>
                  <a:miter lim="400000"/>
                </a:ln>
                <a:effectLst/>
              </p:spPr>
              <p:txBody>
                <a:bodyPr wrap="square" lIns="0" tIns="0" rIns="0" bIns="0" numCol="1" anchor="t">
                  <a:noAutofit/>
                </a:bodyPr>
                <a:lstStyle/>
                <a:p>
                  <a:endParaRPr sz="1200" dirty="0"/>
                </a:p>
              </p:txBody>
            </p:sp>
            <p:sp>
              <p:nvSpPr>
                <p:cNvPr id="50" name="Shape 14604"/>
                <p:cNvSpPr/>
                <p:nvPr/>
              </p:nvSpPr>
              <p:spPr>
                <a:xfrm>
                  <a:off x="5376000" y="2674587"/>
                  <a:ext cx="1440000" cy="1440000"/>
                </a:xfrm>
                <a:prstGeom prst="ellipse">
                  <a:avLst/>
                </a:prstGeom>
                <a:solidFill>
                  <a:srgbClr val="00B050"/>
                </a:solidFill>
                <a:ln w="12700" cap="flat">
                  <a:noFill/>
                  <a:miter lim="400000"/>
                </a:ln>
                <a:effectLst/>
                <a:scene3d>
                  <a:camera prst="orthographicFront">
                    <a:rot lat="0" lon="0" rev="0"/>
                  </a:camera>
                  <a:lightRig rig="balanced" dir="t">
                    <a:rot lat="0" lon="0" rev="8700000"/>
                  </a:lightRig>
                </a:scene3d>
                <a:sp3d/>
              </p:spPr>
              <p:txBody>
                <a:bodyPr wrap="square" lIns="0" tIns="0" rIns="0" bIns="0" numCol="1" anchor="t">
                  <a:noAutofit/>
                </a:bodyPr>
                <a:lstStyle/>
                <a:p>
                  <a:endParaRPr sz="1200" dirty="0"/>
                </a:p>
              </p:txBody>
            </p:sp>
            <p:sp>
              <p:nvSpPr>
                <p:cNvPr id="51" name="Shape 14607"/>
                <p:cNvSpPr/>
                <p:nvPr/>
              </p:nvSpPr>
              <p:spPr>
                <a:xfrm>
                  <a:off x="4018721" y="3901047"/>
                  <a:ext cx="1080000" cy="1080000"/>
                </a:xfrm>
                <a:prstGeom prst="ellipse">
                  <a:avLst/>
                </a:prstGeom>
                <a:solidFill>
                  <a:srgbClr val="5B9BD5"/>
                </a:solidFill>
                <a:ln w="12700" cap="flat">
                  <a:noFill/>
                  <a:miter lim="400000"/>
                </a:ln>
                <a:effectLst/>
              </p:spPr>
              <p:txBody>
                <a:bodyPr wrap="square" lIns="0" tIns="0" rIns="0" bIns="0" numCol="1" anchor="t">
                  <a:noAutofit/>
                </a:bodyPr>
                <a:lstStyle/>
                <a:p>
                  <a:endParaRPr sz="1200" dirty="0"/>
                </a:p>
              </p:txBody>
            </p:sp>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233" y="2004801"/>
                  <a:ext cx="720000" cy="720000"/>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000" y="1077907"/>
                  <a:ext cx="648000" cy="648000"/>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7301" y="4970725"/>
                  <a:ext cx="720000" cy="720000"/>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095" y="4081045"/>
                  <a:ext cx="720000" cy="720000"/>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1200" y="1986920"/>
                  <a:ext cx="720000" cy="720000"/>
                </a:xfrm>
                <a:prstGeom prst="rect">
                  <a:avLst/>
                </a:prstGeom>
              </p:spPr>
            </p:pic>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9469" y="4081047"/>
                  <a:ext cx="720000" cy="720000"/>
                </a:xfrm>
                <a:prstGeom prst="rect">
                  <a:avLst/>
                </a:prstGeom>
              </p:spPr>
            </p:pic>
          </p:grpSp>
          <p:grpSp>
            <p:nvGrpSpPr>
              <p:cNvPr id="65" name="Group 64"/>
              <p:cNvGrpSpPr>
                <a:grpSpLocks noChangeAspect="1"/>
              </p:cNvGrpSpPr>
              <p:nvPr/>
            </p:nvGrpSpPr>
            <p:grpSpPr>
              <a:xfrm rot="7744694">
                <a:off x="5858671" y="3733589"/>
                <a:ext cx="720005" cy="110128"/>
                <a:chOff x="3230888" y="2308150"/>
                <a:chExt cx="3519378" cy="490957"/>
              </a:xfrm>
            </p:grpSpPr>
            <p:sp>
              <p:nvSpPr>
                <p:cNvPr id="66" name="Freeform 36" descr="© INSCALE GmbH, 26.05.2010&#10;http://www.presentationload.com/"/>
                <p:cNvSpPr>
                  <a:spLocks noEditPoints="1"/>
                </p:cNvSpPr>
                <p:nvPr/>
              </p:nvSpPr>
              <p:spPr bwMode="gray">
                <a:xfrm>
                  <a:off x="3365544" y="2308150"/>
                  <a:ext cx="742054" cy="490957"/>
                </a:xfrm>
                <a:custGeom>
                  <a:avLst/>
                  <a:gdLst>
                    <a:gd name="T0" fmla="*/ 729 w 972"/>
                    <a:gd name="T1" fmla="*/ 0 h 598"/>
                    <a:gd name="T2" fmla="*/ 243 w 972"/>
                    <a:gd name="T3" fmla="*/ 0 h 598"/>
                    <a:gd name="T4" fmla="*/ 0 w 972"/>
                    <a:gd name="T5" fmla="*/ 299 h 598"/>
                    <a:gd name="T6" fmla="*/ 243 w 972"/>
                    <a:gd name="T7" fmla="*/ 598 h 598"/>
                    <a:gd name="T8" fmla="*/ 729 w 972"/>
                    <a:gd name="T9" fmla="*/ 598 h 598"/>
                    <a:gd name="T10" fmla="*/ 972 w 972"/>
                    <a:gd name="T11" fmla="*/ 299 h 598"/>
                    <a:gd name="T12" fmla="*/ 729 w 972"/>
                    <a:gd name="T13" fmla="*/ 0 h 598"/>
                    <a:gd name="T14" fmla="*/ 659 w 972"/>
                    <a:gd name="T15" fmla="*/ 456 h 598"/>
                    <a:gd name="T16" fmla="*/ 314 w 972"/>
                    <a:gd name="T17" fmla="*/ 456 h 598"/>
                    <a:gd name="T18" fmla="*/ 142 w 972"/>
                    <a:gd name="T19" fmla="*/ 299 h 598"/>
                    <a:gd name="T20" fmla="*/ 314 w 972"/>
                    <a:gd name="T21" fmla="*/ 142 h 598"/>
                    <a:gd name="T22" fmla="*/ 659 w 972"/>
                    <a:gd name="T23" fmla="*/ 142 h 598"/>
                    <a:gd name="T24" fmla="*/ 831 w 972"/>
                    <a:gd name="T25" fmla="*/ 299 h 598"/>
                    <a:gd name="T26" fmla="*/ 659 w 972"/>
                    <a:gd name="T27" fmla="*/ 456 h 5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598"/>
                    <a:gd name="T44" fmla="*/ 972 w 972"/>
                    <a:gd name="T45" fmla="*/ 598 h 5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598">
                      <a:moveTo>
                        <a:pt x="729" y="0"/>
                      </a:moveTo>
                      <a:cubicBezTo>
                        <a:pt x="243" y="0"/>
                        <a:pt x="243" y="0"/>
                        <a:pt x="243" y="0"/>
                      </a:cubicBezTo>
                      <a:cubicBezTo>
                        <a:pt x="109" y="0"/>
                        <a:pt x="0" y="134"/>
                        <a:pt x="0" y="299"/>
                      </a:cubicBezTo>
                      <a:cubicBezTo>
                        <a:pt x="0" y="464"/>
                        <a:pt x="109" y="598"/>
                        <a:pt x="243" y="598"/>
                      </a:cubicBezTo>
                      <a:cubicBezTo>
                        <a:pt x="729" y="598"/>
                        <a:pt x="729" y="598"/>
                        <a:pt x="729" y="598"/>
                      </a:cubicBezTo>
                      <a:cubicBezTo>
                        <a:pt x="864" y="598"/>
                        <a:pt x="972" y="464"/>
                        <a:pt x="972" y="299"/>
                      </a:cubicBezTo>
                      <a:cubicBezTo>
                        <a:pt x="972" y="134"/>
                        <a:pt x="864" y="0"/>
                        <a:pt x="729" y="0"/>
                      </a:cubicBezTo>
                      <a:close/>
                      <a:moveTo>
                        <a:pt x="659" y="456"/>
                      </a:moveTo>
                      <a:cubicBezTo>
                        <a:pt x="314" y="456"/>
                        <a:pt x="314" y="456"/>
                        <a:pt x="314" y="456"/>
                      </a:cubicBezTo>
                      <a:cubicBezTo>
                        <a:pt x="219" y="456"/>
                        <a:pt x="142" y="386"/>
                        <a:pt x="142" y="299"/>
                      </a:cubicBezTo>
                      <a:cubicBezTo>
                        <a:pt x="142" y="212"/>
                        <a:pt x="219" y="142"/>
                        <a:pt x="314" y="142"/>
                      </a:cubicBezTo>
                      <a:cubicBezTo>
                        <a:pt x="659" y="142"/>
                        <a:pt x="659" y="142"/>
                        <a:pt x="659" y="142"/>
                      </a:cubicBezTo>
                      <a:cubicBezTo>
                        <a:pt x="754" y="142"/>
                        <a:pt x="831" y="212"/>
                        <a:pt x="831" y="299"/>
                      </a:cubicBezTo>
                      <a:cubicBezTo>
                        <a:pt x="831" y="386"/>
                        <a:pt x="754" y="456"/>
                        <a:pt x="659" y="456"/>
                      </a:cubicBezTo>
                      <a:close/>
                    </a:path>
                  </a:pathLst>
                </a:custGeom>
                <a:solidFill>
                  <a:schemeClr val="accent2"/>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67" name="Freeform 43" descr="© INSCALE GmbH, 26.05.2010&#10;http://www.presentationload.com/"/>
                <p:cNvSpPr>
                  <a:spLocks noEditPoints="1"/>
                </p:cNvSpPr>
                <p:nvPr/>
              </p:nvSpPr>
              <p:spPr bwMode="gray">
                <a:xfrm>
                  <a:off x="4208671" y="2308150"/>
                  <a:ext cx="741662" cy="490957"/>
                </a:xfrm>
                <a:custGeom>
                  <a:avLst/>
                  <a:gdLst>
                    <a:gd name="T0" fmla="*/ 729 w 972"/>
                    <a:gd name="T1" fmla="*/ 0 h 598"/>
                    <a:gd name="T2" fmla="*/ 243 w 972"/>
                    <a:gd name="T3" fmla="*/ 0 h 598"/>
                    <a:gd name="T4" fmla="*/ 0 w 972"/>
                    <a:gd name="T5" fmla="*/ 299 h 598"/>
                    <a:gd name="T6" fmla="*/ 243 w 972"/>
                    <a:gd name="T7" fmla="*/ 598 h 598"/>
                    <a:gd name="T8" fmla="*/ 729 w 972"/>
                    <a:gd name="T9" fmla="*/ 598 h 598"/>
                    <a:gd name="T10" fmla="*/ 972 w 972"/>
                    <a:gd name="T11" fmla="*/ 299 h 598"/>
                    <a:gd name="T12" fmla="*/ 729 w 972"/>
                    <a:gd name="T13" fmla="*/ 0 h 598"/>
                    <a:gd name="T14" fmla="*/ 659 w 972"/>
                    <a:gd name="T15" fmla="*/ 456 h 598"/>
                    <a:gd name="T16" fmla="*/ 314 w 972"/>
                    <a:gd name="T17" fmla="*/ 456 h 598"/>
                    <a:gd name="T18" fmla="*/ 142 w 972"/>
                    <a:gd name="T19" fmla="*/ 299 h 598"/>
                    <a:gd name="T20" fmla="*/ 314 w 972"/>
                    <a:gd name="T21" fmla="*/ 142 h 598"/>
                    <a:gd name="T22" fmla="*/ 659 w 972"/>
                    <a:gd name="T23" fmla="*/ 142 h 598"/>
                    <a:gd name="T24" fmla="*/ 831 w 972"/>
                    <a:gd name="T25" fmla="*/ 299 h 598"/>
                    <a:gd name="T26" fmla="*/ 659 w 972"/>
                    <a:gd name="T27" fmla="*/ 456 h 5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598"/>
                    <a:gd name="T44" fmla="*/ 972 w 972"/>
                    <a:gd name="T45" fmla="*/ 598 h 5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598">
                      <a:moveTo>
                        <a:pt x="729" y="0"/>
                      </a:moveTo>
                      <a:cubicBezTo>
                        <a:pt x="243" y="0"/>
                        <a:pt x="243" y="0"/>
                        <a:pt x="243" y="0"/>
                      </a:cubicBezTo>
                      <a:cubicBezTo>
                        <a:pt x="109" y="0"/>
                        <a:pt x="0" y="134"/>
                        <a:pt x="0" y="299"/>
                      </a:cubicBezTo>
                      <a:cubicBezTo>
                        <a:pt x="0" y="464"/>
                        <a:pt x="109" y="598"/>
                        <a:pt x="243" y="598"/>
                      </a:cubicBezTo>
                      <a:cubicBezTo>
                        <a:pt x="729" y="598"/>
                        <a:pt x="729" y="598"/>
                        <a:pt x="729" y="598"/>
                      </a:cubicBezTo>
                      <a:cubicBezTo>
                        <a:pt x="864" y="598"/>
                        <a:pt x="972" y="464"/>
                        <a:pt x="972" y="299"/>
                      </a:cubicBezTo>
                      <a:cubicBezTo>
                        <a:pt x="972" y="134"/>
                        <a:pt x="864" y="0"/>
                        <a:pt x="729" y="0"/>
                      </a:cubicBezTo>
                      <a:close/>
                      <a:moveTo>
                        <a:pt x="659" y="456"/>
                      </a:moveTo>
                      <a:cubicBezTo>
                        <a:pt x="314" y="456"/>
                        <a:pt x="314" y="456"/>
                        <a:pt x="314" y="456"/>
                      </a:cubicBezTo>
                      <a:cubicBezTo>
                        <a:pt x="219" y="456"/>
                        <a:pt x="142" y="386"/>
                        <a:pt x="142" y="299"/>
                      </a:cubicBezTo>
                      <a:cubicBezTo>
                        <a:pt x="142" y="212"/>
                        <a:pt x="219" y="142"/>
                        <a:pt x="314" y="142"/>
                      </a:cubicBezTo>
                      <a:cubicBezTo>
                        <a:pt x="659" y="142"/>
                        <a:pt x="659" y="142"/>
                        <a:pt x="659" y="142"/>
                      </a:cubicBezTo>
                      <a:cubicBezTo>
                        <a:pt x="754" y="142"/>
                        <a:pt x="831" y="212"/>
                        <a:pt x="831" y="299"/>
                      </a:cubicBezTo>
                      <a:cubicBezTo>
                        <a:pt x="831" y="386"/>
                        <a:pt x="754" y="456"/>
                        <a:pt x="659" y="456"/>
                      </a:cubicBezTo>
                      <a:close/>
                    </a:path>
                  </a:pathLst>
                </a:custGeom>
                <a:solidFill>
                  <a:schemeClr val="bg1">
                    <a:lumMod val="75000"/>
                  </a:schemeClr>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68" name="Freeform 46" descr="© INSCALE GmbH, 26.05.2010&#10;http://www.presentationload.com/"/>
                <p:cNvSpPr>
                  <a:spLocks/>
                </p:cNvSpPr>
                <p:nvPr/>
              </p:nvSpPr>
              <p:spPr bwMode="gray">
                <a:xfrm>
                  <a:off x="3878723" y="2496244"/>
                  <a:ext cx="542617" cy="114769"/>
                </a:xfrm>
                <a:custGeom>
                  <a:avLst/>
                  <a:gdLst>
                    <a:gd name="T0" fmla="*/ 70 w 970"/>
                    <a:gd name="T1" fmla="*/ 0 h 140"/>
                    <a:gd name="T2" fmla="*/ 0 w 970"/>
                    <a:gd name="T3" fmla="*/ 70 h 140"/>
                    <a:gd name="T4" fmla="*/ 70 w 970"/>
                    <a:gd name="T5" fmla="*/ 140 h 140"/>
                    <a:gd name="T6" fmla="*/ 900 w 970"/>
                    <a:gd name="T7" fmla="*/ 140 h 140"/>
                    <a:gd name="T8" fmla="*/ 970 w 970"/>
                    <a:gd name="T9" fmla="*/ 70 h 140"/>
                    <a:gd name="T10" fmla="*/ 900 w 970"/>
                    <a:gd name="T11" fmla="*/ 0 h 140"/>
                    <a:gd name="T12" fmla="*/ 70 w 970"/>
                    <a:gd name="T13" fmla="*/ 0 h 140"/>
                    <a:gd name="T14" fmla="*/ 0 60000 65536"/>
                    <a:gd name="T15" fmla="*/ 0 60000 65536"/>
                    <a:gd name="T16" fmla="*/ 0 60000 65536"/>
                    <a:gd name="T17" fmla="*/ 0 60000 65536"/>
                    <a:gd name="T18" fmla="*/ 0 60000 65536"/>
                    <a:gd name="T19" fmla="*/ 0 60000 65536"/>
                    <a:gd name="T20" fmla="*/ 0 60000 65536"/>
                    <a:gd name="T21" fmla="*/ 0 w 970"/>
                    <a:gd name="T22" fmla="*/ 0 h 140"/>
                    <a:gd name="T23" fmla="*/ 970 w 97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140">
                      <a:moveTo>
                        <a:pt x="70" y="0"/>
                      </a:moveTo>
                      <a:cubicBezTo>
                        <a:pt x="31" y="0"/>
                        <a:pt x="0" y="31"/>
                        <a:pt x="0" y="70"/>
                      </a:cubicBezTo>
                      <a:cubicBezTo>
                        <a:pt x="0" y="109"/>
                        <a:pt x="31" y="140"/>
                        <a:pt x="70" y="140"/>
                      </a:cubicBezTo>
                      <a:cubicBezTo>
                        <a:pt x="900" y="140"/>
                        <a:pt x="900" y="140"/>
                        <a:pt x="900" y="140"/>
                      </a:cubicBezTo>
                      <a:cubicBezTo>
                        <a:pt x="939" y="140"/>
                        <a:pt x="970" y="109"/>
                        <a:pt x="970" y="70"/>
                      </a:cubicBezTo>
                      <a:cubicBezTo>
                        <a:pt x="970" y="31"/>
                        <a:pt x="939" y="0"/>
                        <a:pt x="900" y="0"/>
                      </a:cubicBezTo>
                      <a:lnTo>
                        <a:pt x="70" y="0"/>
                      </a:lnTo>
                      <a:close/>
                    </a:path>
                  </a:pathLst>
                </a:custGeom>
                <a:solidFill>
                  <a:schemeClr val="bg1"/>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69" name="Freeform 50" descr="© INSCALE GmbH, 26.05.2010&#10;http://www.presentationload.com/"/>
                <p:cNvSpPr>
                  <a:spLocks noEditPoints="1"/>
                </p:cNvSpPr>
                <p:nvPr/>
              </p:nvSpPr>
              <p:spPr bwMode="gray">
                <a:xfrm>
                  <a:off x="5087059" y="2308150"/>
                  <a:ext cx="753306" cy="490957"/>
                </a:xfrm>
                <a:custGeom>
                  <a:avLst/>
                  <a:gdLst>
                    <a:gd name="T0" fmla="*/ 729 w 972"/>
                    <a:gd name="T1" fmla="*/ 0 h 598"/>
                    <a:gd name="T2" fmla="*/ 243 w 972"/>
                    <a:gd name="T3" fmla="*/ 0 h 598"/>
                    <a:gd name="T4" fmla="*/ 0 w 972"/>
                    <a:gd name="T5" fmla="*/ 299 h 598"/>
                    <a:gd name="T6" fmla="*/ 243 w 972"/>
                    <a:gd name="T7" fmla="*/ 598 h 598"/>
                    <a:gd name="T8" fmla="*/ 729 w 972"/>
                    <a:gd name="T9" fmla="*/ 598 h 598"/>
                    <a:gd name="T10" fmla="*/ 972 w 972"/>
                    <a:gd name="T11" fmla="*/ 299 h 598"/>
                    <a:gd name="T12" fmla="*/ 729 w 972"/>
                    <a:gd name="T13" fmla="*/ 0 h 598"/>
                    <a:gd name="T14" fmla="*/ 659 w 972"/>
                    <a:gd name="T15" fmla="*/ 456 h 598"/>
                    <a:gd name="T16" fmla="*/ 314 w 972"/>
                    <a:gd name="T17" fmla="*/ 456 h 598"/>
                    <a:gd name="T18" fmla="*/ 142 w 972"/>
                    <a:gd name="T19" fmla="*/ 299 h 598"/>
                    <a:gd name="T20" fmla="*/ 314 w 972"/>
                    <a:gd name="T21" fmla="*/ 142 h 598"/>
                    <a:gd name="T22" fmla="*/ 659 w 972"/>
                    <a:gd name="T23" fmla="*/ 142 h 598"/>
                    <a:gd name="T24" fmla="*/ 831 w 972"/>
                    <a:gd name="T25" fmla="*/ 299 h 598"/>
                    <a:gd name="T26" fmla="*/ 659 w 972"/>
                    <a:gd name="T27" fmla="*/ 456 h 5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598"/>
                    <a:gd name="T44" fmla="*/ 972 w 972"/>
                    <a:gd name="T45" fmla="*/ 598 h 5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598">
                      <a:moveTo>
                        <a:pt x="729" y="0"/>
                      </a:moveTo>
                      <a:cubicBezTo>
                        <a:pt x="243" y="0"/>
                        <a:pt x="243" y="0"/>
                        <a:pt x="243" y="0"/>
                      </a:cubicBezTo>
                      <a:cubicBezTo>
                        <a:pt x="109" y="0"/>
                        <a:pt x="0" y="134"/>
                        <a:pt x="0" y="299"/>
                      </a:cubicBezTo>
                      <a:cubicBezTo>
                        <a:pt x="0" y="464"/>
                        <a:pt x="109" y="598"/>
                        <a:pt x="243" y="598"/>
                      </a:cubicBezTo>
                      <a:cubicBezTo>
                        <a:pt x="729" y="598"/>
                        <a:pt x="729" y="598"/>
                        <a:pt x="729" y="598"/>
                      </a:cubicBezTo>
                      <a:cubicBezTo>
                        <a:pt x="864" y="598"/>
                        <a:pt x="972" y="464"/>
                        <a:pt x="972" y="299"/>
                      </a:cubicBezTo>
                      <a:cubicBezTo>
                        <a:pt x="972" y="134"/>
                        <a:pt x="864" y="0"/>
                        <a:pt x="729" y="0"/>
                      </a:cubicBezTo>
                      <a:close/>
                      <a:moveTo>
                        <a:pt x="659" y="456"/>
                      </a:moveTo>
                      <a:cubicBezTo>
                        <a:pt x="314" y="456"/>
                        <a:pt x="314" y="456"/>
                        <a:pt x="314" y="456"/>
                      </a:cubicBezTo>
                      <a:cubicBezTo>
                        <a:pt x="219" y="456"/>
                        <a:pt x="142" y="386"/>
                        <a:pt x="142" y="299"/>
                      </a:cubicBezTo>
                      <a:cubicBezTo>
                        <a:pt x="142" y="212"/>
                        <a:pt x="219" y="142"/>
                        <a:pt x="314" y="142"/>
                      </a:cubicBezTo>
                      <a:cubicBezTo>
                        <a:pt x="659" y="142"/>
                        <a:pt x="659" y="142"/>
                        <a:pt x="659" y="142"/>
                      </a:cubicBezTo>
                      <a:cubicBezTo>
                        <a:pt x="754" y="142"/>
                        <a:pt x="831" y="212"/>
                        <a:pt x="831" y="299"/>
                      </a:cubicBezTo>
                      <a:cubicBezTo>
                        <a:pt x="831" y="386"/>
                        <a:pt x="754" y="456"/>
                        <a:pt x="659" y="456"/>
                      </a:cubicBezTo>
                      <a:close/>
                    </a:path>
                  </a:pathLst>
                </a:custGeom>
                <a:solidFill>
                  <a:schemeClr val="accent2"/>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70" name="Freeform 57" descr="© INSCALE GmbH, 26.05.2010&#10;http://www.presentationload.com/"/>
                <p:cNvSpPr>
                  <a:spLocks noEditPoints="1"/>
                </p:cNvSpPr>
                <p:nvPr/>
              </p:nvSpPr>
              <p:spPr bwMode="gray">
                <a:xfrm>
                  <a:off x="6008604" y="2308150"/>
                  <a:ext cx="741662" cy="490957"/>
                </a:xfrm>
                <a:custGeom>
                  <a:avLst/>
                  <a:gdLst>
                    <a:gd name="T0" fmla="*/ 729 w 972"/>
                    <a:gd name="T1" fmla="*/ 0 h 598"/>
                    <a:gd name="T2" fmla="*/ 243 w 972"/>
                    <a:gd name="T3" fmla="*/ 0 h 598"/>
                    <a:gd name="T4" fmla="*/ 0 w 972"/>
                    <a:gd name="T5" fmla="*/ 299 h 598"/>
                    <a:gd name="T6" fmla="*/ 243 w 972"/>
                    <a:gd name="T7" fmla="*/ 598 h 598"/>
                    <a:gd name="T8" fmla="*/ 729 w 972"/>
                    <a:gd name="T9" fmla="*/ 598 h 598"/>
                    <a:gd name="T10" fmla="*/ 972 w 972"/>
                    <a:gd name="T11" fmla="*/ 299 h 598"/>
                    <a:gd name="T12" fmla="*/ 729 w 972"/>
                    <a:gd name="T13" fmla="*/ 0 h 598"/>
                    <a:gd name="T14" fmla="*/ 659 w 972"/>
                    <a:gd name="T15" fmla="*/ 456 h 598"/>
                    <a:gd name="T16" fmla="*/ 314 w 972"/>
                    <a:gd name="T17" fmla="*/ 456 h 598"/>
                    <a:gd name="T18" fmla="*/ 142 w 972"/>
                    <a:gd name="T19" fmla="*/ 299 h 598"/>
                    <a:gd name="T20" fmla="*/ 314 w 972"/>
                    <a:gd name="T21" fmla="*/ 142 h 598"/>
                    <a:gd name="T22" fmla="*/ 659 w 972"/>
                    <a:gd name="T23" fmla="*/ 142 h 598"/>
                    <a:gd name="T24" fmla="*/ 831 w 972"/>
                    <a:gd name="T25" fmla="*/ 299 h 598"/>
                    <a:gd name="T26" fmla="*/ 659 w 972"/>
                    <a:gd name="T27" fmla="*/ 456 h 5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2"/>
                    <a:gd name="T43" fmla="*/ 0 h 598"/>
                    <a:gd name="T44" fmla="*/ 972 w 972"/>
                    <a:gd name="T45" fmla="*/ 598 h 5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2" h="598">
                      <a:moveTo>
                        <a:pt x="729" y="0"/>
                      </a:moveTo>
                      <a:cubicBezTo>
                        <a:pt x="243" y="0"/>
                        <a:pt x="243" y="0"/>
                        <a:pt x="243" y="0"/>
                      </a:cubicBezTo>
                      <a:cubicBezTo>
                        <a:pt x="109" y="0"/>
                        <a:pt x="0" y="134"/>
                        <a:pt x="0" y="299"/>
                      </a:cubicBezTo>
                      <a:cubicBezTo>
                        <a:pt x="0" y="464"/>
                        <a:pt x="109" y="598"/>
                        <a:pt x="243" y="598"/>
                      </a:cubicBezTo>
                      <a:cubicBezTo>
                        <a:pt x="729" y="598"/>
                        <a:pt x="729" y="598"/>
                        <a:pt x="729" y="598"/>
                      </a:cubicBezTo>
                      <a:cubicBezTo>
                        <a:pt x="864" y="598"/>
                        <a:pt x="972" y="464"/>
                        <a:pt x="972" y="299"/>
                      </a:cubicBezTo>
                      <a:cubicBezTo>
                        <a:pt x="972" y="134"/>
                        <a:pt x="864" y="0"/>
                        <a:pt x="729" y="0"/>
                      </a:cubicBezTo>
                      <a:close/>
                      <a:moveTo>
                        <a:pt x="659" y="456"/>
                      </a:moveTo>
                      <a:cubicBezTo>
                        <a:pt x="314" y="456"/>
                        <a:pt x="314" y="456"/>
                        <a:pt x="314" y="456"/>
                      </a:cubicBezTo>
                      <a:cubicBezTo>
                        <a:pt x="219" y="456"/>
                        <a:pt x="142" y="386"/>
                        <a:pt x="142" y="299"/>
                      </a:cubicBezTo>
                      <a:cubicBezTo>
                        <a:pt x="142" y="212"/>
                        <a:pt x="219" y="142"/>
                        <a:pt x="314" y="142"/>
                      </a:cubicBezTo>
                      <a:cubicBezTo>
                        <a:pt x="659" y="142"/>
                        <a:pt x="659" y="142"/>
                        <a:pt x="659" y="142"/>
                      </a:cubicBezTo>
                      <a:cubicBezTo>
                        <a:pt x="754" y="142"/>
                        <a:pt x="831" y="212"/>
                        <a:pt x="831" y="299"/>
                      </a:cubicBezTo>
                      <a:cubicBezTo>
                        <a:pt x="831" y="386"/>
                        <a:pt x="754" y="456"/>
                        <a:pt x="659" y="456"/>
                      </a:cubicBezTo>
                      <a:close/>
                    </a:path>
                  </a:pathLst>
                </a:custGeom>
                <a:solidFill>
                  <a:schemeClr val="bg1">
                    <a:lumMod val="75000"/>
                  </a:schemeClr>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71" name="Freeform 60" descr="© INSCALE GmbH, 26.05.2010&#10;http://www.presentationload.com/"/>
                <p:cNvSpPr>
                  <a:spLocks/>
                </p:cNvSpPr>
                <p:nvPr/>
              </p:nvSpPr>
              <p:spPr bwMode="gray">
                <a:xfrm>
                  <a:off x="4737364" y="2496244"/>
                  <a:ext cx="571485" cy="114769"/>
                </a:xfrm>
                <a:custGeom>
                  <a:avLst/>
                  <a:gdLst>
                    <a:gd name="T0" fmla="*/ 70 w 970"/>
                    <a:gd name="T1" fmla="*/ 0 h 140"/>
                    <a:gd name="T2" fmla="*/ 0 w 970"/>
                    <a:gd name="T3" fmla="*/ 70 h 140"/>
                    <a:gd name="T4" fmla="*/ 70 w 970"/>
                    <a:gd name="T5" fmla="*/ 140 h 140"/>
                    <a:gd name="T6" fmla="*/ 900 w 970"/>
                    <a:gd name="T7" fmla="*/ 140 h 140"/>
                    <a:gd name="T8" fmla="*/ 970 w 970"/>
                    <a:gd name="T9" fmla="*/ 70 h 140"/>
                    <a:gd name="T10" fmla="*/ 900 w 970"/>
                    <a:gd name="T11" fmla="*/ 0 h 140"/>
                    <a:gd name="T12" fmla="*/ 70 w 970"/>
                    <a:gd name="T13" fmla="*/ 0 h 140"/>
                    <a:gd name="T14" fmla="*/ 0 60000 65536"/>
                    <a:gd name="T15" fmla="*/ 0 60000 65536"/>
                    <a:gd name="T16" fmla="*/ 0 60000 65536"/>
                    <a:gd name="T17" fmla="*/ 0 60000 65536"/>
                    <a:gd name="T18" fmla="*/ 0 60000 65536"/>
                    <a:gd name="T19" fmla="*/ 0 60000 65536"/>
                    <a:gd name="T20" fmla="*/ 0 60000 65536"/>
                    <a:gd name="T21" fmla="*/ 0 w 970"/>
                    <a:gd name="T22" fmla="*/ 0 h 140"/>
                    <a:gd name="T23" fmla="*/ 970 w 97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140">
                      <a:moveTo>
                        <a:pt x="70" y="0"/>
                      </a:moveTo>
                      <a:cubicBezTo>
                        <a:pt x="31" y="0"/>
                        <a:pt x="0" y="31"/>
                        <a:pt x="0" y="70"/>
                      </a:cubicBezTo>
                      <a:cubicBezTo>
                        <a:pt x="0" y="109"/>
                        <a:pt x="31" y="140"/>
                        <a:pt x="70" y="140"/>
                      </a:cubicBezTo>
                      <a:cubicBezTo>
                        <a:pt x="900" y="140"/>
                        <a:pt x="900" y="140"/>
                        <a:pt x="900" y="140"/>
                      </a:cubicBezTo>
                      <a:cubicBezTo>
                        <a:pt x="939" y="140"/>
                        <a:pt x="970" y="109"/>
                        <a:pt x="970" y="70"/>
                      </a:cubicBezTo>
                      <a:cubicBezTo>
                        <a:pt x="970" y="31"/>
                        <a:pt x="939" y="0"/>
                        <a:pt x="900" y="0"/>
                      </a:cubicBezTo>
                      <a:lnTo>
                        <a:pt x="70" y="0"/>
                      </a:lnTo>
                      <a:close/>
                    </a:path>
                  </a:pathLst>
                </a:custGeom>
                <a:solidFill>
                  <a:schemeClr val="bg1"/>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72" name="Freeform 39" descr="© INSCALE GmbH, 26.05.2010&#10;http://www.presentationload.com/"/>
                <p:cNvSpPr>
                  <a:spLocks/>
                </p:cNvSpPr>
                <p:nvPr/>
              </p:nvSpPr>
              <p:spPr bwMode="gray">
                <a:xfrm>
                  <a:off x="3230888" y="2496607"/>
                  <a:ext cx="340030" cy="114406"/>
                </a:xfrm>
                <a:custGeom>
                  <a:avLst/>
                  <a:gdLst>
                    <a:gd name="T0" fmla="*/ 70 w 970"/>
                    <a:gd name="T1" fmla="*/ 0 h 140"/>
                    <a:gd name="T2" fmla="*/ 0 w 970"/>
                    <a:gd name="T3" fmla="*/ 70 h 140"/>
                    <a:gd name="T4" fmla="*/ 70 w 970"/>
                    <a:gd name="T5" fmla="*/ 140 h 140"/>
                    <a:gd name="T6" fmla="*/ 900 w 970"/>
                    <a:gd name="T7" fmla="*/ 140 h 140"/>
                    <a:gd name="T8" fmla="*/ 970 w 970"/>
                    <a:gd name="T9" fmla="*/ 70 h 140"/>
                    <a:gd name="T10" fmla="*/ 900 w 970"/>
                    <a:gd name="T11" fmla="*/ 0 h 140"/>
                    <a:gd name="T12" fmla="*/ 70 w 970"/>
                    <a:gd name="T13" fmla="*/ 0 h 140"/>
                    <a:gd name="T14" fmla="*/ 0 60000 65536"/>
                    <a:gd name="T15" fmla="*/ 0 60000 65536"/>
                    <a:gd name="T16" fmla="*/ 0 60000 65536"/>
                    <a:gd name="T17" fmla="*/ 0 60000 65536"/>
                    <a:gd name="T18" fmla="*/ 0 60000 65536"/>
                    <a:gd name="T19" fmla="*/ 0 60000 65536"/>
                    <a:gd name="T20" fmla="*/ 0 60000 65536"/>
                    <a:gd name="T21" fmla="*/ 0 w 970"/>
                    <a:gd name="T22" fmla="*/ 0 h 140"/>
                    <a:gd name="T23" fmla="*/ 970 w 97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140">
                      <a:moveTo>
                        <a:pt x="70" y="0"/>
                      </a:moveTo>
                      <a:cubicBezTo>
                        <a:pt x="31" y="0"/>
                        <a:pt x="0" y="31"/>
                        <a:pt x="0" y="70"/>
                      </a:cubicBezTo>
                      <a:cubicBezTo>
                        <a:pt x="0" y="109"/>
                        <a:pt x="31" y="140"/>
                        <a:pt x="70" y="140"/>
                      </a:cubicBezTo>
                      <a:cubicBezTo>
                        <a:pt x="900" y="140"/>
                        <a:pt x="900" y="140"/>
                        <a:pt x="900" y="140"/>
                      </a:cubicBezTo>
                      <a:cubicBezTo>
                        <a:pt x="939" y="140"/>
                        <a:pt x="970" y="109"/>
                        <a:pt x="970" y="70"/>
                      </a:cubicBezTo>
                      <a:cubicBezTo>
                        <a:pt x="970" y="31"/>
                        <a:pt x="939" y="0"/>
                        <a:pt x="900" y="0"/>
                      </a:cubicBezTo>
                      <a:lnTo>
                        <a:pt x="70" y="0"/>
                      </a:lnTo>
                      <a:close/>
                    </a:path>
                  </a:pathLst>
                </a:custGeom>
                <a:solidFill>
                  <a:schemeClr val="bg1"/>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sp>
              <p:nvSpPr>
                <p:cNvPr id="73" name="Freeform 60" descr="© INSCALE GmbH, 26.05.2010&#10;http://www.presentationload.com/"/>
                <p:cNvSpPr>
                  <a:spLocks/>
                </p:cNvSpPr>
                <p:nvPr/>
              </p:nvSpPr>
              <p:spPr bwMode="gray">
                <a:xfrm>
                  <a:off x="5624871" y="2496244"/>
                  <a:ext cx="571485" cy="114769"/>
                </a:xfrm>
                <a:custGeom>
                  <a:avLst/>
                  <a:gdLst>
                    <a:gd name="T0" fmla="*/ 70 w 970"/>
                    <a:gd name="T1" fmla="*/ 0 h 140"/>
                    <a:gd name="T2" fmla="*/ 0 w 970"/>
                    <a:gd name="T3" fmla="*/ 70 h 140"/>
                    <a:gd name="T4" fmla="*/ 70 w 970"/>
                    <a:gd name="T5" fmla="*/ 140 h 140"/>
                    <a:gd name="T6" fmla="*/ 900 w 970"/>
                    <a:gd name="T7" fmla="*/ 140 h 140"/>
                    <a:gd name="T8" fmla="*/ 970 w 970"/>
                    <a:gd name="T9" fmla="*/ 70 h 140"/>
                    <a:gd name="T10" fmla="*/ 900 w 970"/>
                    <a:gd name="T11" fmla="*/ 0 h 140"/>
                    <a:gd name="T12" fmla="*/ 70 w 970"/>
                    <a:gd name="T13" fmla="*/ 0 h 140"/>
                    <a:gd name="T14" fmla="*/ 0 60000 65536"/>
                    <a:gd name="T15" fmla="*/ 0 60000 65536"/>
                    <a:gd name="T16" fmla="*/ 0 60000 65536"/>
                    <a:gd name="T17" fmla="*/ 0 60000 65536"/>
                    <a:gd name="T18" fmla="*/ 0 60000 65536"/>
                    <a:gd name="T19" fmla="*/ 0 60000 65536"/>
                    <a:gd name="T20" fmla="*/ 0 60000 65536"/>
                    <a:gd name="T21" fmla="*/ 0 w 970"/>
                    <a:gd name="T22" fmla="*/ 0 h 140"/>
                    <a:gd name="T23" fmla="*/ 970 w 97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0" h="140">
                      <a:moveTo>
                        <a:pt x="70" y="0"/>
                      </a:moveTo>
                      <a:cubicBezTo>
                        <a:pt x="31" y="0"/>
                        <a:pt x="0" y="31"/>
                        <a:pt x="0" y="70"/>
                      </a:cubicBezTo>
                      <a:cubicBezTo>
                        <a:pt x="0" y="109"/>
                        <a:pt x="31" y="140"/>
                        <a:pt x="70" y="140"/>
                      </a:cubicBezTo>
                      <a:cubicBezTo>
                        <a:pt x="900" y="140"/>
                        <a:pt x="900" y="140"/>
                        <a:pt x="900" y="140"/>
                      </a:cubicBezTo>
                      <a:cubicBezTo>
                        <a:pt x="939" y="140"/>
                        <a:pt x="970" y="109"/>
                        <a:pt x="970" y="70"/>
                      </a:cubicBezTo>
                      <a:cubicBezTo>
                        <a:pt x="970" y="31"/>
                        <a:pt x="939" y="0"/>
                        <a:pt x="900" y="0"/>
                      </a:cubicBezTo>
                      <a:lnTo>
                        <a:pt x="70" y="0"/>
                      </a:lnTo>
                      <a:close/>
                    </a:path>
                  </a:pathLst>
                </a:custGeom>
                <a:solidFill>
                  <a:schemeClr val="bg1"/>
                </a:solidFill>
                <a:ln w="9525">
                  <a:noFill/>
                  <a:round/>
                  <a:headEnd/>
                  <a:tailEnd/>
                </a:ln>
                <a:effectLst/>
              </p:spPr>
              <p:txBody>
                <a:bodyPr/>
                <a:lstStyle/>
                <a:p>
                  <a:endParaRPr lang="en-US" b="1" noProof="1">
                    <a:solidFill>
                      <a:srgbClr val="FFFFFF"/>
                    </a:solidFill>
                    <a:latin typeface="EYInterstate" panose="02000503020000020004" pitchFamily="2" charset="0"/>
                  </a:endParaRPr>
                </a:p>
              </p:txBody>
            </p:sp>
          </p:grpSp>
        </p:grpSp>
      </p:grpSp>
      <p:sp>
        <p:nvSpPr>
          <p:cNvPr id="80" name="Rectangle 79"/>
          <p:cNvSpPr/>
          <p:nvPr/>
        </p:nvSpPr>
        <p:spPr>
          <a:xfrm>
            <a:off x="1604139" y="6347614"/>
            <a:ext cx="9270049" cy="340061"/>
          </a:xfrm>
          <a:prstGeom prst="rect">
            <a:avLst/>
          </a:prstGeom>
          <a:noFill/>
          <a:ln w="25400" cap="flat" cmpd="sng" algn="ctr">
            <a:noFill/>
            <a:prstDash val="solid"/>
          </a:ln>
          <a:effectLst/>
        </p:spPr>
        <p:txBody>
          <a:bodyPr tIns="72000"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200" b="0" i="1" u="none" strike="noStrike" kern="0" cap="none" spc="0" normalizeH="0" baseline="0" noProof="0" dirty="0">
                <a:ln>
                  <a:noFill/>
                </a:ln>
                <a:effectLst/>
                <a:uLnTx/>
                <a:uFillTx/>
                <a:ea typeface="+mn-ea"/>
                <a:cs typeface="+mn-cs"/>
              </a:rPr>
              <a:t>*</a:t>
            </a:r>
            <a:r>
              <a:rPr kumimoji="0" lang="it-IT" sz="1200" b="0" i="1" u="none" strike="noStrike" kern="0" cap="none" spc="0" normalizeH="0" noProof="0" dirty="0">
                <a:ln>
                  <a:noFill/>
                </a:ln>
                <a:effectLst/>
                <a:uLnTx/>
                <a:uFillTx/>
                <a:ea typeface="+mn-ea"/>
                <a:cs typeface="+mn-cs"/>
              </a:rPr>
              <a:t> P</a:t>
            </a:r>
            <a:r>
              <a:rPr kumimoji="0" lang="it-IT" sz="1200" b="0" i="1" u="none" strike="noStrike" kern="0" cap="none" spc="0" normalizeH="0" baseline="0" noProof="0" dirty="0">
                <a:ln>
                  <a:noFill/>
                </a:ln>
                <a:effectLst/>
                <a:uLnTx/>
                <a:uFillTx/>
                <a:ea typeface="+mn-ea"/>
                <a:cs typeface="+mn-cs"/>
              </a:rPr>
              <a:t>er ulteriori approfondimenti si rimanda agli atti dell’Osservatorio italiano CNEL sulle politiche in materia di Blockchain</a:t>
            </a:r>
          </a:p>
        </p:txBody>
      </p:sp>
    </p:spTree>
    <p:extLst>
      <p:ext uri="{BB962C8B-B14F-4D97-AF65-F5344CB8AC3E}">
        <p14:creationId xmlns:p14="http://schemas.microsoft.com/office/powerpoint/2010/main" val="301835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303962" y="5377776"/>
            <a:ext cx="6278441" cy="713145"/>
            <a:chOff x="5303962" y="5377776"/>
            <a:chExt cx="6278441" cy="713145"/>
          </a:xfrm>
        </p:grpSpPr>
        <p:grpSp>
          <p:nvGrpSpPr>
            <p:cNvPr id="3" name="Group 2"/>
            <p:cNvGrpSpPr>
              <a:grpSpLocks noChangeAspect="1"/>
            </p:cNvGrpSpPr>
            <p:nvPr/>
          </p:nvGrpSpPr>
          <p:grpSpPr>
            <a:xfrm>
              <a:off x="5303962" y="5377776"/>
              <a:ext cx="612845" cy="713145"/>
              <a:chOff x="5574623" y="5341110"/>
              <a:chExt cx="815696" cy="949195"/>
            </a:xfrm>
          </p:grpSpPr>
          <p:pic>
            <p:nvPicPr>
              <p:cNvPr id="29" name="Picture 12" descr="Risultati immagini per ministero lavoro">
                <a:extLst>
                  <a:ext uri="{FF2B5EF4-FFF2-40B4-BE49-F238E27FC236}">
                    <a16:creationId xmlns:a16="http://schemas.microsoft.com/office/drawing/2014/main" xmlns="" id="{506789D8-B83B-134E-B18C-80FF085A10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43" b="13418"/>
              <a:stretch/>
            </p:blipFill>
            <p:spPr bwMode="auto">
              <a:xfrm>
                <a:off x="5592733" y="5777060"/>
                <a:ext cx="779477" cy="513245"/>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30">
                <a:extLst>
                  <a:ext uri="{FF2B5EF4-FFF2-40B4-BE49-F238E27FC236}">
                    <a16:creationId xmlns:a16="http://schemas.microsoft.com/office/drawing/2014/main" xmlns="" id="{D4D658CF-48DA-45C7-81FB-1B02B010D605}"/>
                  </a:ext>
                </a:extLst>
              </p:cNvPr>
              <p:cNvPicPr>
                <a:picLocks noChangeAspect="1"/>
              </p:cNvPicPr>
              <p:nvPr/>
            </p:nvPicPr>
            <p:blipFill>
              <a:blip r:embed="rId3">
                <a:clrChange>
                  <a:clrFrom>
                    <a:srgbClr val="FBF5F5"/>
                  </a:clrFrom>
                  <a:clrTo>
                    <a:srgbClr val="FBF5F5">
                      <a:alpha val="0"/>
                    </a:srgbClr>
                  </a:clrTo>
                </a:clrChange>
              </a:blip>
              <a:stretch>
                <a:fillRect/>
              </a:stretch>
            </p:blipFill>
            <p:spPr>
              <a:xfrm>
                <a:off x="5574623" y="5341110"/>
                <a:ext cx="815696" cy="412572"/>
              </a:xfrm>
              <a:prstGeom prst="rect">
                <a:avLst/>
              </a:prstGeom>
            </p:spPr>
          </p:pic>
        </p:grpSp>
        <p:sp>
          <p:nvSpPr>
            <p:cNvPr id="39" name="TextBox 38">
              <a:extLst>
                <a:ext uri="{FF2B5EF4-FFF2-40B4-BE49-F238E27FC236}">
                  <a16:creationId xmlns:a16="http://schemas.microsoft.com/office/drawing/2014/main" xmlns="" id="{1441A551-79BF-4C15-98FA-160CC9AE75A6}"/>
                </a:ext>
              </a:extLst>
            </p:cNvPr>
            <p:cNvSpPr txBox="1"/>
            <p:nvPr/>
          </p:nvSpPr>
          <p:spPr>
            <a:xfrm>
              <a:off x="6528049" y="5401959"/>
              <a:ext cx="5054354" cy="664778"/>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b="1" dirty="0">
                  <a:latin typeface="Calibri" panose="020F0502020204030204" pitchFamily="34" charset="0"/>
                  <a:cs typeface="Calibri" panose="020F0502020204030204" pitchFamily="34" charset="0"/>
                </a:rPr>
                <a:t>MLPS ed ANPAL censiscono i </a:t>
              </a:r>
              <a:r>
                <a:rPr lang="it-IT" sz="1600" b="1" dirty="0" err="1">
                  <a:latin typeface="Calibri" panose="020F0502020204030204" pitchFamily="34" charset="0"/>
                  <a:cs typeface="Calibri" panose="020F0502020204030204" pitchFamily="34" charset="0"/>
                </a:rPr>
                <a:t>Gig</a:t>
              </a:r>
              <a:r>
                <a:rPr lang="it-IT" sz="1600" b="1" dirty="0">
                  <a:latin typeface="Calibri" panose="020F0502020204030204" pitchFamily="34" charset="0"/>
                  <a:cs typeface="Calibri" panose="020F0502020204030204" pitchFamily="34" charset="0"/>
                </a:rPr>
                <a:t> </a:t>
              </a:r>
              <a:r>
                <a:rPr lang="it-IT" sz="1600" b="1" dirty="0" err="1">
                  <a:latin typeface="Calibri" panose="020F0502020204030204" pitchFamily="34" charset="0"/>
                  <a:cs typeface="Calibri" panose="020F0502020204030204" pitchFamily="34" charset="0"/>
                </a:rPr>
                <a:t>worker</a:t>
              </a:r>
              <a:r>
                <a:rPr lang="it-IT" sz="1600" b="1"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(che rappresentano ad oggi una popolazione invisibile) nell’ottica di un potenziale coinvolgimento nelle politiche attive.</a:t>
              </a:r>
            </a:p>
          </p:txBody>
        </p:sp>
      </p:grpSp>
      <p:grpSp>
        <p:nvGrpSpPr>
          <p:cNvPr id="36" name="Group 35"/>
          <p:cNvGrpSpPr/>
          <p:nvPr/>
        </p:nvGrpSpPr>
        <p:grpSpPr>
          <a:xfrm>
            <a:off x="5010958" y="3519088"/>
            <a:ext cx="6571443" cy="664778"/>
            <a:chOff x="5010958" y="3633258"/>
            <a:chExt cx="6571443" cy="664778"/>
          </a:xfrm>
        </p:grpSpPr>
        <p:pic>
          <p:nvPicPr>
            <p:cNvPr id="44" name="Picture 10" descr="Immagine correlata">
              <a:extLst>
                <a:ext uri="{FF2B5EF4-FFF2-40B4-BE49-F238E27FC236}">
                  <a16:creationId xmlns:a16="http://schemas.microsoft.com/office/drawing/2014/main" xmlns="" id="{50380B71-AEB6-4D5E-871A-4A2E593072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427" b="32603"/>
            <a:stretch/>
          </p:blipFill>
          <p:spPr bwMode="auto">
            <a:xfrm>
              <a:off x="5010958" y="3750128"/>
              <a:ext cx="1198853" cy="43103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1B448A6C-5CA0-4C90-9BE0-7C1B59F12064}"/>
                </a:ext>
              </a:extLst>
            </p:cNvPr>
            <p:cNvSpPr txBox="1"/>
            <p:nvPr/>
          </p:nvSpPr>
          <p:spPr>
            <a:xfrm>
              <a:off x="6528048" y="3633258"/>
              <a:ext cx="5054353" cy="664778"/>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b="1" dirty="0">
                  <a:latin typeface="Calibri" panose="020F0502020204030204" pitchFamily="34" charset="0"/>
                  <a:cs typeface="Calibri" panose="020F0502020204030204" pitchFamily="34" charset="0"/>
                </a:rPr>
                <a:t>INAIL riceve </a:t>
              </a:r>
              <a:r>
                <a:rPr lang="it-IT" sz="1600" dirty="0">
                  <a:latin typeface="Calibri" panose="020F0502020204030204" pitchFamily="34" charset="0"/>
                  <a:cs typeface="Calibri" panose="020F0502020204030204" pitchFamily="34" charset="0"/>
                </a:rPr>
                <a:t>dalla OLM o dal datore di lavoro stagionale i </a:t>
              </a:r>
              <a:r>
                <a:rPr lang="it-IT" sz="1600" b="1" dirty="0">
                  <a:latin typeface="Calibri" panose="020F0502020204030204" pitchFamily="34" charset="0"/>
                  <a:cs typeface="Calibri" panose="020F0502020204030204" pitchFamily="34" charset="0"/>
                </a:rPr>
                <a:t>premi assicurativi relativi </a:t>
              </a:r>
              <a:r>
                <a:rPr lang="it-IT" sz="1600" dirty="0">
                  <a:latin typeface="Calibri" panose="020F0502020204030204" pitchFamily="34" charset="0"/>
                  <a:cs typeface="Calibri" panose="020F0502020204030204" pitchFamily="34" charset="0"/>
                </a:rPr>
                <a:t>alla prestazione lavorativa erogata dal lavoratore ed eroga la prestazione in caso di infortunio.</a:t>
              </a:r>
            </a:p>
          </p:txBody>
        </p:sp>
      </p:grpSp>
      <p:sp>
        <p:nvSpPr>
          <p:cNvPr id="37" name="TextBox 36">
            <a:extLst>
              <a:ext uri="{FF2B5EF4-FFF2-40B4-BE49-F238E27FC236}">
                <a16:creationId xmlns:a16="http://schemas.microsoft.com/office/drawing/2014/main" xmlns="" id="{7F60010B-6798-46DB-BF01-8F25F0B6DCD0}"/>
              </a:ext>
            </a:extLst>
          </p:cNvPr>
          <p:cNvSpPr txBox="1"/>
          <p:nvPr/>
        </p:nvSpPr>
        <p:spPr>
          <a:xfrm>
            <a:off x="6528046" y="1841181"/>
            <a:ext cx="5054354" cy="666574"/>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Le </a:t>
            </a:r>
            <a:r>
              <a:rPr lang="it-IT" sz="1600" b="1" dirty="0">
                <a:latin typeface="Calibri" panose="020F0502020204030204" pitchFamily="34" charset="0"/>
                <a:cs typeface="Calibri" panose="020F0502020204030204" pitchFamily="34" charset="0"/>
              </a:rPr>
              <a:t>OLM</a:t>
            </a:r>
            <a:r>
              <a:rPr lang="it-IT" sz="1600" dirty="0">
                <a:latin typeface="Calibri" panose="020F0502020204030204" pitchFamily="34" charset="0"/>
                <a:cs typeface="Calibri" panose="020F0502020204030204" pitchFamily="34" charset="0"/>
              </a:rPr>
              <a:t> possono essere dirette o di intermediazione e remunerano i </a:t>
            </a:r>
            <a:r>
              <a:rPr lang="it-IT" sz="1600" dirty="0" err="1">
                <a:latin typeface="Calibri" panose="020F0502020204030204" pitchFamily="34" charset="0"/>
                <a:cs typeface="Calibri" panose="020F0502020204030204" pitchFamily="34" charset="0"/>
              </a:rPr>
              <a:t>Gig</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worker</a:t>
            </a:r>
            <a:r>
              <a:rPr lang="it-IT" sz="1600" dirty="0">
                <a:latin typeface="Calibri" panose="020F0502020204030204" pitchFamily="34" charset="0"/>
                <a:cs typeface="Calibri" panose="020F0502020204030204" pitchFamily="34" charset="0"/>
              </a:rPr>
              <a:t> in modalità differenti (a tempo, per task ecc.) </a:t>
            </a:r>
          </a:p>
        </p:txBody>
      </p:sp>
      <p:sp>
        <p:nvSpPr>
          <p:cNvPr id="32"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Use case</a:t>
            </a:r>
          </a:p>
          <a:p>
            <a:pPr algn="just" eaLnBrk="0" hangingPunct="0">
              <a:buClr>
                <a:srgbClr val="FFD200"/>
              </a:buClr>
              <a:buSzPct val="75000"/>
              <a:defRPr/>
            </a:pPr>
            <a:r>
              <a:rPr lang="it-IT" sz="2400" i="1" kern="0" dirty="0">
                <a:latin typeface="Calibri" panose="020F0502020204030204" pitchFamily="34" charset="0"/>
              </a:rPr>
              <a:t>Scenario d’uso per i </a:t>
            </a:r>
            <a:r>
              <a:rPr lang="it-IT" sz="2400" i="1" kern="0" dirty="0" err="1">
                <a:latin typeface="Calibri" panose="020F0502020204030204" pitchFamily="34" charset="0"/>
              </a:rPr>
              <a:t>Gig</a:t>
            </a:r>
            <a:r>
              <a:rPr lang="it-IT" sz="2400" i="1" kern="0" dirty="0">
                <a:latin typeface="Calibri" panose="020F0502020204030204" pitchFamily="34" charset="0"/>
              </a:rPr>
              <a:t> </a:t>
            </a:r>
            <a:r>
              <a:rPr lang="it-IT" sz="2400" i="1" kern="0" dirty="0" err="1">
                <a:latin typeface="Calibri" panose="020F0502020204030204" pitchFamily="34" charset="0"/>
              </a:rPr>
              <a:t>worker</a:t>
            </a:r>
            <a:endParaRPr lang="it-IT" sz="2400" i="1" kern="0" dirty="0">
              <a:latin typeface="Calibri" panose="020F0502020204030204" pitchFamily="34" charset="0"/>
            </a:endParaRPr>
          </a:p>
        </p:txBody>
      </p:sp>
      <p:grpSp>
        <p:nvGrpSpPr>
          <p:cNvPr id="68" name="Group 67"/>
          <p:cNvGrpSpPr/>
          <p:nvPr/>
        </p:nvGrpSpPr>
        <p:grpSpPr>
          <a:xfrm>
            <a:off x="5024805" y="990667"/>
            <a:ext cx="6557596" cy="664778"/>
            <a:chOff x="5024805" y="990667"/>
            <a:chExt cx="6557596" cy="664778"/>
          </a:xfrm>
        </p:grpSpPr>
        <p:sp>
          <p:nvSpPr>
            <p:cNvPr id="2" name="TextBox 1">
              <a:extLst>
                <a:ext uri="{FF2B5EF4-FFF2-40B4-BE49-F238E27FC236}">
                  <a16:creationId xmlns:a16="http://schemas.microsoft.com/office/drawing/2014/main" xmlns="" id="{42F81C1B-D76D-432A-B22B-C8725B53C8FC}"/>
                </a:ext>
              </a:extLst>
            </p:cNvPr>
            <p:cNvSpPr txBox="1"/>
            <p:nvPr/>
          </p:nvSpPr>
          <p:spPr>
            <a:xfrm>
              <a:off x="6528047" y="990667"/>
              <a:ext cx="5054354" cy="664778"/>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I </a:t>
              </a:r>
              <a:r>
                <a:rPr lang="it-IT" sz="1600" dirty="0" err="1">
                  <a:latin typeface="Calibri" panose="020F0502020204030204" pitchFamily="34" charset="0"/>
                  <a:cs typeface="Calibri" panose="020F0502020204030204" pitchFamily="34" charset="0"/>
                </a:rPr>
                <a:t>Gig</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worker</a:t>
              </a:r>
              <a:r>
                <a:rPr lang="it-IT" sz="1600" dirty="0">
                  <a:latin typeface="Calibri" panose="020F0502020204030204" pitchFamily="34" charset="0"/>
                  <a:cs typeface="Calibri" panose="020F0502020204030204" pitchFamily="34" charset="0"/>
                </a:rPr>
                <a:t> possono essere </a:t>
              </a:r>
              <a:r>
                <a:rPr lang="it-IT" sz="1600" b="1" dirty="0">
                  <a:latin typeface="Calibri" panose="020F0502020204030204" pitchFamily="34" charset="0"/>
                  <a:cs typeface="Calibri" panose="020F0502020204030204" pitchFamily="34" charset="0"/>
                </a:rPr>
                <a:t>Crowd worker</a:t>
              </a:r>
              <a:r>
                <a:rPr lang="it-IT" sz="1600" dirty="0">
                  <a:latin typeface="Calibri" panose="020F0502020204030204" pitchFamily="34" charset="0"/>
                  <a:cs typeface="Calibri" panose="020F0502020204030204" pitchFamily="34" charset="0"/>
                </a:rPr>
                <a:t>, </a:t>
              </a:r>
              <a:r>
                <a:rPr lang="it-IT" sz="1600" b="1" dirty="0">
                  <a:latin typeface="Calibri" panose="020F0502020204030204" pitchFamily="34" charset="0"/>
                  <a:cs typeface="Calibri" panose="020F0502020204030204" pitchFamily="34" charset="0"/>
                </a:rPr>
                <a:t>Rider</a:t>
              </a:r>
              <a:r>
                <a:rPr lang="it-IT" sz="1600" dirty="0">
                  <a:latin typeface="Calibri" panose="020F0502020204030204" pitchFamily="34" charset="0"/>
                  <a:cs typeface="Calibri" panose="020F0502020204030204" pitchFamily="34" charset="0"/>
                </a:rPr>
                <a:t>, </a:t>
              </a:r>
              <a:r>
                <a:rPr lang="it-IT" sz="1600" b="1" dirty="0">
                  <a:latin typeface="Calibri" panose="020F0502020204030204" pitchFamily="34" charset="0"/>
                  <a:cs typeface="Calibri" panose="020F0502020204030204" pitchFamily="34" charset="0"/>
                </a:rPr>
                <a:t>Asset Worker</a:t>
              </a:r>
              <a:r>
                <a:rPr lang="it-IT" sz="1600" dirty="0">
                  <a:latin typeface="Calibri" panose="020F0502020204030204" pitchFamily="34" charset="0"/>
                  <a:cs typeface="Calibri" panose="020F0502020204030204" pitchFamily="34" charset="0"/>
                </a:rPr>
                <a:t> che lavorano per le </a:t>
              </a:r>
              <a:r>
                <a:rPr lang="it-IT" sz="1600" b="1" dirty="0">
                  <a:latin typeface="Calibri" panose="020F0502020204030204" pitchFamily="34" charset="0"/>
                  <a:cs typeface="Calibri" panose="020F0502020204030204" pitchFamily="34" charset="0"/>
                </a:rPr>
                <a:t>Online Labor Platform (OLM)</a:t>
              </a:r>
              <a:r>
                <a:rPr lang="it-IT" sz="1600" dirty="0">
                  <a:latin typeface="Calibri" panose="020F0502020204030204" pitchFamily="34" charset="0"/>
                  <a:cs typeface="Calibri" panose="020F0502020204030204" pitchFamily="34" charset="0"/>
                </a:rPr>
                <a:t>, ma anche agricoltori e, più in generale, lavoratori stagionali.</a:t>
              </a:r>
            </a:p>
          </p:txBody>
        </p:sp>
        <p:grpSp>
          <p:nvGrpSpPr>
            <p:cNvPr id="12" name="Group 11"/>
            <p:cNvGrpSpPr>
              <a:grpSpLocks noChangeAspect="1"/>
            </p:cNvGrpSpPr>
            <p:nvPr/>
          </p:nvGrpSpPr>
          <p:grpSpPr>
            <a:xfrm>
              <a:off x="5024805" y="1104803"/>
              <a:ext cx="1171158" cy="436507"/>
              <a:chOff x="6759083" y="178786"/>
              <a:chExt cx="1558811" cy="580991"/>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083" y="178786"/>
                <a:ext cx="580991" cy="580991"/>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519" y="206865"/>
                <a:ext cx="524833" cy="5248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375" y="196522"/>
                <a:ext cx="545519" cy="545519"/>
              </a:xfrm>
              <a:prstGeom prst="rect">
                <a:avLst/>
              </a:prstGeom>
            </p:spPr>
          </p:pic>
        </p:grpSp>
      </p:grpSp>
      <p:grpSp>
        <p:nvGrpSpPr>
          <p:cNvPr id="35" name="Group 34"/>
          <p:cNvGrpSpPr/>
          <p:nvPr/>
        </p:nvGrpSpPr>
        <p:grpSpPr>
          <a:xfrm>
            <a:off x="5247976" y="4342889"/>
            <a:ext cx="6334426" cy="800339"/>
            <a:chOff x="5247976" y="4493557"/>
            <a:chExt cx="6334426" cy="800339"/>
          </a:xfrm>
        </p:grpSpPr>
        <p:sp>
          <p:nvSpPr>
            <p:cNvPr id="41" name="TextBox 40">
              <a:extLst>
                <a:ext uri="{FF2B5EF4-FFF2-40B4-BE49-F238E27FC236}">
                  <a16:creationId xmlns:a16="http://schemas.microsoft.com/office/drawing/2014/main" xmlns="" id="{43FF1D05-F34C-4133-96D4-9CB1AB91EE48}"/>
                </a:ext>
              </a:extLst>
            </p:cNvPr>
            <p:cNvSpPr txBox="1"/>
            <p:nvPr/>
          </p:nvSpPr>
          <p:spPr>
            <a:xfrm>
              <a:off x="6528048" y="4493557"/>
              <a:ext cx="5054354" cy="664778"/>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Gli </a:t>
              </a:r>
              <a:r>
                <a:rPr lang="it-IT" sz="1600" b="1" dirty="0">
                  <a:latin typeface="Calibri" panose="020F0502020204030204" pitchFamily="34" charset="0"/>
                  <a:cs typeface="Calibri" panose="020F0502020204030204" pitchFamily="34" charset="0"/>
                </a:rPr>
                <a:t>Istituti finanziari </a:t>
              </a:r>
              <a:r>
                <a:rPr lang="it-IT" sz="1600" dirty="0">
                  <a:latin typeface="Calibri" panose="020F0502020204030204" pitchFamily="34" charset="0"/>
                  <a:cs typeface="Calibri" panose="020F0502020204030204" pitchFamily="34" charset="0"/>
                </a:rPr>
                <a:t>(tradizionali e non) </a:t>
              </a:r>
              <a:r>
                <a:rPr lang="it-IT" sz="1600" b="1" dirty="0">
                  <a:latin typeface="Calibri" panose="020F0502020204030204" pitchFamily="34" charset="0"/>
                  <a:cs typeface="Calibri" panose="020F0502020204030204" pitchFamily="34" charset="0"/>
                </a:rPr>
                <a:t>gestiscono i flussi di pagamento </a:t>
              </a:r>
              <a:r>
                <a:rPr lang="it-IT" sz="1600" dirty="0">
                  <a:latin typeface="Calibri" panose="020F0502020204030204" pitchFamily="34" charset="0"/>
                  <a:cs typeface="Calibri" panose="020F0502020204030204" pitchFamily="34" charset="0"/>
                </a:rPr>
                <a:t>da e verso i lavoratori, da e verso il Welfare (INPS per gli aspetti contributivi ed INAIL per quelli assicurativi). </a:t>
              </a: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7976" y="4569080"/>
              <a:ext cx="724816" cy="724816"/>
            </a:xfrm>
            <a:prstGeom prst="rect">
              <a:avLst/>
            </a:prstGeom>
          </p:spPr>
        </p:pic>
      </p:grpSp>
      <p:grpSp>
        <p:nvGrpSpPr>
          <p:cNvPr id="66" name="Group 65"/>
          <p:cNvGrpSpPr/>
          <p:nvPr/>
        </p:nvGrpSpPr>
        <p:grpSpPr>
          <a:xfrm>
            <a:off x="5369466" y="2693491"/>
            <a:ext cx="6212934" cy="666574"/>
            <a:chOff x="5369466" y="2881548"/>
            <a:chExt cx="6212934" cy="666574"/>
          </a:xfrm>
        </p:grpSpPr>
        <p:sp>
          <p:nvSpPr>
            <p:cNvPr id="43" name="TextBox 42">
              <a:extLst>
                <a:ext uri="{FF2B5EF4-FFF2-40B4-BE49-F238E27FC236}">
                  <a16:creationId xmlns:a16="http://schemas.microsoft.com/office/drawing/2014/main" xmlns="" id="{FA307E68-0569-46D0-A4DE-C9758C565B14}"/>
                </a:ext>
              </a:extLst>
            </p:cNvPr>
            <p:cNvSpPr txBox="1"/>
            <p:nvPr/>
          </p:nvSpPr>
          <p:spPr>
            <a:xfrm>
              <a:off x="6528048" y="2881548"/>
              <a:ext cx="5054352" cy="666574"/>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b="1" dirty="0">
                  <a:latin typeface="Calibri" panose="020F0502020204030204" pitchFamily="34" charset="0"/>
                  <a:cs typeface="Calibri" panose="020F0502020204030204" pitchFamily="34" charset="0"/>
                </a:rPr>
                <a:t>INPS riceve</a:t>
              </a:r>
              <a:r>
                <a:rPr lang="it-IT" sz="1600" dirty="0">
                  <a:latin typeface="Calibri" panose="020F0502020204030204" pitchFamily="34" charset="0"/>
                  <a:cs typeface="Calibri" panose="020F0502020204030204" pitchFamily="34" charset="0"/>
                </a:rPr>
                <a:t> dalla OLM o dal datore di lavoro stagionale i </a:t>
              </a:r>
              <a:r>
                <a:rPr lang="it-IT" sz="1600" b="1" dirty="0">
                  <a:latin typeface="Calibri" panose="020F0502020204030204" pitchFamily="34" charset="0"/>
                  <a:cs typeface="Calibri" panose="020F0502020204030204" pitchFamily="34" charset="0"/>
                </a:rPr>
                <a:t>contributi previdenziali </a:t>
              </a:r>
              <a:r>
                <a:rPr lang="it-IT" sz="1600" dirty="0">
                  <a:latin typeface="Calibri" panose="020F0502020204030204" pitchFamily="34" charset="0"/>
                  <a:cs typeface="Calibri" panose="020F0502020204030204" pitchFamily="34" charset="0"/>
                </a:rPr>
                <a:t>relativi alla prestazione lavorativa erogata dai lavoratori.</a:t>
              </a:r>
            </a:p>
          </p:txBody>
        </p:sp>
        <p:pic>
          <p:nvPicPr>
            <p:cNvPr id="65" name="Picture 2" descr="Risultati immagini per INP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48" t="6558" r="15080" b="4905"/>
            <a:stretch/>
          </p:blipFill>
          <p:spPr bwMode="auto">
            <a:xfrm>
              <a:off x="5369466" y="2910862"/>
              <a:ext cx="481837" cy="607946"/>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Picture 6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5295" y="1833292"/>
            <a:ext cx="713026" cy="713026"/>
          </a:xfrm>
          <a:prstGeom prst="rect">
            <a:avLst/>
          </a:prstGeom>
        </p:spPr>
      </p:pic>
      <p:grpSp>
        <p:nvGrpSpPr>
          <p:cNvPr id="78" name="Group 77"/>
          <p:cNvGrpSpPr/>
          <p:nvPr/>
        </p:nvGrpSpPr>
        <p:grpSpPr>
          <a:xfrm>
            <a:off x="717677" y="1747026"/>
            <a:ext cx="4080647" cy="3495683"/>
            <a:chOff x="717677" y="1747026"/>
            <a:chExt cx="4080647" cy="3495683"/>
          </a:xfrm>
        </p:grpSpPr>
        <p:grpSp>
          <p:nvGrpSpPr>
            <p:cNvPr id="20" name="Group 19"/>
            <p:cNvGrpSpPr>
              <a:grpSpLocks noChangeAspect="1"/>
            </p:cNvGrpSpPr>
            <p:nvPr/>
          </p:nvGrpSpPr>
          <p:grpSpPr>
            <a:xfrm>
              <a:off x="837651" y="1747026"/>
              <a:ext cx="3580149" cy="3257748"/>
              <a:chOff x="993342" y="1747026"/>
              <a:chExt cx="2765183" cy="2516177"/>
            </a:xfrm>
          </p:grpSpPr>
          <p:sp>
            <p:nvSpPr>
              <p:cNvPr id="4" name="Ovale 3">
                <a:extLst>
                  <a:ext uri="{FF2B5EF4-FFF2-40B4-BE49-F238E27FC236}">
                    <a16:creationId xmlns:a16="http://schemas.microsoft.com/office/drawing/2014/main" xmlns="" id="{5FF81F9A-B446-4640-90B8-089C63DECFCE}"/>
                  </a:ext>
                </a:extLst>
              </p:cNvPr>
              <p:cNvSpPr/>
              <p:nvPr/>
            </p:nvSpPr>
            <p:spPr>
              <a:xfrm>
                <a:off x="993342" y="1889285"/>
                <a:ext cx="2765183" cy="237391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lumMod val="50000"/>
                    </a:schemeClr>
                  </a:solidFill>
                  <a:latin typeface="Calibri" panose="020F0502020204030204" pitchFamily="34" charset="0"/>
                  <a:cs typeface="Calibri" panose="020F0502020204030204" pitchFamily="34" charset="0"/>
                </a:endParaRPr>
              </a:p>
            </p:txBody>
          </p:sp>
          <p:pic>
            <p:nvPicPr>
              <p:cNvPr id="6" name="Picture 10" descr="Immagine correlata">
                <a:extLst>
                  <a:ext uri="{FF2B5EF4-FFF2-40B4-BE49-F238E27FC236}">
                    <a16:creationId xmlns:a16="http://schemas.microsoft.com/office/drawing/2014/main" xmlns="" id="{4CA185BB-776C-F84B-8ED2-7D88E685285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2427" b="32603"/>
              <a:stretch/>
            </p:blipFill>
            <p:spPr bwMode="auto">
              <a:xfrm>
                <a:off x="1954266" y="1747026"/>
                <a:ext cx="791332" cy="284517"/>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2" descr="Risultati immagini per INP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748" t="6558" r="15080" b="4905"/>
            <a:stretch/>
          </p:blipFill>
          <p:spPr bwMode="auto">
            <a:xfrm>
              <a:off x="737109" y="2468800"/>
              <a:ext cx="530021" cy="66874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1985959" y="4640145"/>
              <a:ext cx="1243776" cy="602564"/>
              <a:chOff x="1985959" y="4640145"/>
              <a:chExt cx="1243776" cy="602564"/>
            </a:xfrm>
          </p:grpSpPr>
          <p:sp>
            <p:nvSpPr>
              <p:cNvPr id="23" name="Rectangle 22"/>
              <p:cNvSpPr/>
              <p:nvPr/>
            </p:nvSpPr>
            <p:spPr>
              <a:xfrm>
                <a:off x="1985959" y="4640145"/>
                <a:ext cx="1243776" cy="60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2" name="Group 51"/>
              <p:cNvGrpSpPr>
                <a:grpSpLocks noChangeAspect="1"/>
              </p:cNvGrpSpPr>
              <p:nvPr/>
            </p:nvGrpSpPr>
            <p:grpSpPr>
              <a:xfrm>
                <a:off x="2042146" y="4723174"/>
                <a:ext cx="1171158" cy="436507"/>
                <a:chOff x="6759083" y="178786"/>
                <a:chExt cx="1558811" cy="580991"/>
              </a:xfrm>
            </p:grpSpPr>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083" y="178786"/>
                  <a:ext cx="580991" cy="580991"/>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519" y="206865"/>
                  <a:ext cx="524833" cy="524832"/>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2375" y="196522"/>
                  <a:ext cx="545519" cy="545519"/>
                </a:xfrm>
                <a:prstGeom prst="rect">
                  <a:avLst/>
                </a:prstGeom>
              </p:spPr>
            </p:pic>
          </p:grpSp>
        </p:grpSp>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1100" y="2338959"/>
              <a:ext cx="724816" cy="724816"/>
            </a:xfrm>
            <a:prstGeom prst="rect">
              <a:avLst/>
            </a:prstGeom>
          </p:spPr>
        </p:pic>
        <p:grpSp>
          <p:nvGrpSpPr>
            <p:cNvPr id="73" name="Group 72"/>
            <p:cNvGrpSpPr/>
            <p:nvPr/>
          </p:nvGrpSpPr>
          <p:grpSpPr>
            <a:xfrm>
              <a:off x="717677" y="3881649"/>
              <a:ext cx="833000" cy="758496"/>
              <a:chOff x="717677" y="3881649"/>
              <a:chExt cx="833000" cy="758496"/>
            </a:xfrm>
          </p:grpSpPr>
          <p:sp>
            <p:nvSpPr>
              <p:cNvPr id="72" name="Rectangle 71"/>
              <p:cNvSpPr/>
              <p:nvPr/>
            </p:nvSpPr>
            <p:spPr>
              <a:xfrm>
                <a:off x="783423" y="3881649"/>
                <a:ext cx="767254" cy="75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1" name="Picture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77" y="3927119"/>
                <a:ext cx="713026" cy="713026"/>
              </a:xfrm>
              <a:prstGeom prst="rect">
                <a:avLst/>
              </a:prstGeom>
            </p:spPr>
          </p:pic>
        </p:grpSp>
        <p:grpSp>
          <p:nvGrpSpPr>
            <p:cNvPr id="77" name="Group 76"/>
            <p:cNvGrpSpPr/>
            <p:nvPr/>
          </p:nvGrpSpPr>
          <p:grpSpPr>
            <a:xfrm>
              <a:off x="3554549" y="3822548"/>
              <a:ext cx="1243775" cy="755288"/>
              <a:chOff x="3554549" y="3822548"/>
              <a:chExt cx="1243775" cy="755288"/>
            </a:xfrm>
          </p:grpSpPr>
          <p:sp>
            <p:nvSpPr>
              <p:cNvPr id="56" name="Rectangle 55"/>
              <p:cNvSpPr/>
              <p:nvPr/>
            </p:nvSpPr>
            <p:spPr>
              <a:xfrm>
                <a:off x="3554549" y="3822548"/>
                <a:ext cx="1243775" cy="75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5" name="Picture 12" descr="Risultati immagini per ministero lavoro">
                <a:extLst>
                  <a:ext uri="{FF2B5EF4-FFF2-40B4-BE49-F238E27FC236}">
                    <a16:creationId xmlns:a16="http://schemas.microsoft.com/office/drawing/2014/main" xmlns="" id="{506789D8-B83B-134E-B18C-80FF085A10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43" b="13418"/>
              <a:stretch/>
            </p:blipFill>
            <p:spPr bwMode="auto">
              <a:xfrm>
                <a:off x="3850417" y="4150084"/>
                <a:ext cx="585633" cy="385609"/>
              </a:xfrm>
              <a:prstGeom prst="rect">
                <a:avLst/>
              </a:prstGeom>
              <a:noFill/>
              <a:extLst>
                <a:ext uri="{909E8E84-426E-40DD-AFC4-6F175D3DCCD1}">
                  <a14:hiddenFill xmlns:a14="http://schemas.microsoft.com/office/drawing/2010/main">
                    <a:solidFill>
                      <a:srgbClr val="FFFFFF"/>
                    </a:solidFill>
                  </a14:hiddenFill>
                </a:ext>
              </a:extLst>
            </p:spPr>
          </p:pic>
          <p:pic>
            <p:nvPicPr>
              <p:cNvPr id="76" name="Immagine 30">
                <a:extLst>
                  <a:ext uri="{FF2B5EF4-FFF2-40B4-BE49-F238E27FC236}">
                    <a16:creationId xmlns:a16="http://schemas.microsoft.com/office/drawing/2014/main" xmlns="" id="{D4D658CF-48DA-45C7-81FB-1B02B010D605}"/>
                  </a:ext>
                </a:extLst>
              </p:cNvPr>
              <p:cNvPicPr>
                <a:picLocks noChangeAspect="1"/>
              </p:cNvPicPr>
              <p:nvPr/>
            </p:nvPicPr>
            <p:blipFill>
              <a:blip r:embed="rId3">
                <a:clrChange>
                  <a:clrFrom>
                    <a:srgbClr val="FBF5F5"/>
                  </a:clrFrom>
                  <a:clrTo>
                    <a:srgbClr val="FBF5F5">
                      <a:alpha val="0"/>
                    </a:srgbClr>
                  </a:clrTo>
                </a:clrChange>
              </a:blip>
              <a:stretch>
                <a:fillRect/>
              </a:stretch>
            </p:blipFill>
            <p:spPr>
              <a:xfrm>
                <a:off x="3836811" y="3822548"/>
                <a:ext cx="612845" cy="309972"/>
              </a:xfrm>
              <a:prstGeom prst="rect">
                <a:avLst/>
              </a:prstGeom>
            </p:spPr>
          </p:pic>
        </p:grpSp>
      </p:grpSp>
    </p:spTree>
    <p:extLst>
      <p:ext uri="{BB962C8B-B14F-4D97-AF65-F5344CB8AC3E}">
        <p14:creationId xmlns:p14="http://schemas.microsoft.com/office/powerpoint/2010/main" val="11835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a:extLst>
              <a:ext uri="{FF2B5EF4-FFF2-40B4-BE49-F238E27FC236}">
                <a16:creationId xmlns:a16="http://schemas.microsoft.com/office/drawing/2014/main" xmlns="" id="{81A2087C-2D04-204D-A41C-9AB5A8295F94}"/>
              </a:ext>
            </a:extLst>
          </p:cNvPr>
          <p:cNvCxnSpPr>
            <a:cxnSpLocks/>
          </p:cNvCxnSpPr>
          <p:nvPr/>
        </p:nvCxnSpPr>
        <p:spPr>
          <a:xfrm>
            <a:off x="6901701" y="3137206"/>
            <a:ext cx="2954875" cy="1"/>
          </a:xfrm>
          <a:prstGeom prst="line">
            <a:avLst/>
          </a:prstGeom>
          <a:ln w="28575">
            <a:solidFill>
              <a:srgbClr val="7F7F7F"/>
            </a:solidFill>
            <a:tailEnd type="non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xmlns="" id="{E1455093-375A-C141-9201-496AFC15E3DC}"/>
              </a:ext>
            </a:extLst>
          </p:cNvPr>
          <p:cNvSpPr txBox="1"/>
          <p:nvPr/>
        </p:nvSpPr>
        <p:spPr>
          <a:xfrm>
            <a:off x="5727828" y="1296364"/>
            <a:ext cx="1995505" cy="1082810"/>
          </a:xfrm>
          <a:prstGeom prst="rect">
            <a:avLst/>
          </a:prstGeom>
          <a:noFill/>
        </p:spPr>
        <p:txBody>
          <a:bodyPr wrap="square" lIns="0" tIns="36557" rIns="0" bIns="0" rtlCol="0">
            <a:spAutoFit/>
          </a:bodyPr>
          <a:lstStyle/>
          <a:p>
            <a:pPr algn="ctr">
              <a:lnSpc>
                <a:spcPct val="85000"/>
              </a:lnSpc>
              <a:spcAft>
                <a:spcPts val="600"/>
              </a:spcAft>
              <a:buClr>
                <a:schemeClr val="accent2"/>
              </a:buClr>
              <a:buSzPct val="70000"/>
            </a:pPr>
            <a:r>
              <a:rPr lang="it-IT" sz="1599" dirty="0">
                <a:latin typeface="Calibri" panose="020F0502020204030204" pitchFamily="34" charset="0"/>
                <a:cs typeface="Calibri" panose="020F0502020204030204" pitchFamily="34" charset="0"/>
              </a:rPr>
              <a:t>ll lavoratore temporaneo e la Online Labour Platform concordano la prestazione di lavoro</a:t>
            </a:r>
          </a:p>
        </p:txBody>
      </p:sp>
      <p:sp>
        <p:nvSpPr>
          <p:cNvPr id="52" name="CasellaDiTesto 51">
            <a:extLst>
              <a:ext uri="{FF2B5EF4-FFF2-40B4-BE49-F238E27FC236}">
                <a16:creationId xmlns:a16="http://schemas.microsoft.com/office/drawing/2014/main" xmlns="" id="{3FE1D3DC-97D6-F145-8544-C8207803EFF3}"/>
              </a:ext>
            </a:extLst>
          </p:cNvPr>
          <p:cNvSpPr txBox="1"/>
          <p:nvPr/>
        </p:nvSpPr>
        <p:spPr>
          <a:xfrm>
            <a:off x="7001552" y="3861480"/>
            <a:ext cx="1995505" cy="1082713"/>
          </a:xfrm>
          <a:prstGeom prst="rect">
            <a:avLst/>
          </a:prstGeom>
          <a:noFill/>
        </p:spPr>
        <p:txBody>
          <a:bodyPr wrap="square" lIns="0" tIns="36557" rIns="0" bIns="0" rtlCol="0">
            <a:spAutoFit/>
          </a:bodyPr>
          <a:lstStyle/>
          <a:p>
            <a:pPr algn="ctr">
              <a:lnSpc>
                <a:spcPct val="85000"/>
              </a:lnSpc>
              <a:spcAft>
                <a:spcPts val="600"/>
              </a:spcAft>
              <a:buClr>
                <a:schemeClr val="accent2"/>
              </a:buClr>
              <a:buSzPct val="70000"/>
            </a:pPr>
            <a:r>
              <a:rPr lang="it-IT" sz="1599" dirty="0">
                <a:latin typeface="Calibri" panose="020F0502020204030204" pitchFamily="34" charset="0"/>
                <a:cs typeface="Calibri" panose="020F0502020204030204" pitchFamily="34" charset="0"/>
              </a:rPr>
              <a:t>L’inizio prestazione è notificato ad INAIL ed INPS che attivano le prestazioni previdenziali ed assicurative</a:t>
            </a:r>
          </a:p>
        </p:txBody>
      </p:sp>
      <p:sp>
        <p:nvSpPr>
          <p:cNvPr id="67" name="CasellaDiTesto 66">
            <a:extLst>
              <a:ext uri="{FF2B5EF4-FFF2-40B4-BE49-F238E27FC236}">
                <a16:creationId xmlns:a16="http://schemas.microsoft.com/office/drawing/2014/main" xmlns="" id="{CA391EF1-A7E1-4C46-A1B2-4DDDBEAF798A}"/>
              </a:ext>
            </a:extLst>
          </p:cNvPr>
          <p:cNvSpPr txBox="1"/>
          <p:nvPr/>
        </p:nvSpPr>
        <p:spPr>
          <a:xfrm>
            <a:off x="8151604" y="1505544"/>
            <a:ext cx="1995505" cy="873630"/>
          </a:xfrm>
          <a:prstGeom prst="rect">
            <a:avLst/>
          </a:prstGeom>
          <a:noFill/>
        </p:spPr>
        <p:txBody>
          <a:bodyPr wrap="square" lIns="0" tIns="36557" rIns="0" bIns="0" rtlCol="0">
            <a:spAutoFit/>
          </a:bodyPr>
          <a:lstStyle/>
          <a:p>
            <a:pPr algn="ctr">
              <a:lnSpc>
                <a:spcPct val="85000"/>
              </a:lnSpc>
              <a:spcAft>
                <a:spcPts val="600"/>
              </a:spcAft>
              <a:buClr>
                <a:schemeClr val="accent2"/>
              </a:buClr>
              <a:buSzPct val="70000"/>
            </a:pPr>
            <a:r>
              <a:rPr lang="it-IT" sz="1599" dirty="0">
                <a:latin typeface="Calibri" panose="020F0502020204030204" pitchFamily="34" charset="0"/>
                <a:cs typeface="Calibri" panose="020F0502020204030204" pitchFamily="34" charset="0"/>
              </a:rPr>
              <a:t>La piattaforma OLM certifica l’effettiva erogazione della prestazione lavoro</a:t>
            </a:r>
          </a:p>
        </p:txBody>
      </p:sp>
      <p:sp>
        <p:nvSpPr>
          <p:cNvPr id="80" name="CasellaDiTesto 79">
            <a:extLst>
              <a:ext uri="{FF2B5EF4-FFF2-40B4-BE49-F238E27FC236}">
                <a16:creationId xmlns:a16="http://schemas.microsoft.com/office/drawing/2014/main" xmlns="" id="{BD02AB50-A3F6-7E47-8293-8B4ECA9DAFCF}"/>
              </a:ext>
            </a:extLst>
          </p:cNvPr>
          <p:cNvSpPr txBox="1"/>
          <p:nvPr/>
        </p:nvSpPr>
        <p:spPr>
          <a:xfrm>
            <a:off x="9394583" y="3861480"/>
            <a:ext cx="1995505" cy="664451"/>
          </a:xfrm>
          <a:prstGeom prst="rect">
            <a:avLst/>
          </a:prstGeom>
          <a:noFill/>
        </p:spPr>
        <p:txBody>
          <a:bodyPr wrap="square" lIns="0" tIns="36557" rIns="0" bIns="0" rtlCol="0">
            <a:spAutoFit/>
          </a:bodyPr>
          <a:lstStyle/>
          <a:p>
            <a:pPr algn="ctr">
              <a:lnSpc>
                <a:spcPct val="85000"/>
              </a:lnSpc>
              <a:spcAft>
                <a:spcPts val="600"/>
              </a:spcAft>
              <a:buClr>
                <a:schemeClr val="accent2"/>
              </a:buClr>
              <a:buSzPct val="70000"/>
            </a:pPr>
            <a:r>
              <a:rPr lang="it-IT" sz="1599" dirty="0">
                <a:latin typeface="Calibri" panose="020F0502020204030204" pitchFamily="34" charset="0"/>
                <a:cs typeface="Calibri" panose="020F0502020204030204" pitchFamily="34" charset="0"/>
              </a:rPr>
              <a:t>II financial service provider effettua lo split dei pagamenti</a:t>
            </a:r>
          </a:p>
        </p:txBody>
      </p:sp>
      <p:sp>
        <p:nvSpPr>
          <p:cNvPr id="94" name="Rettangolo arrotondato 93">
            <a:extLst>
              <a:ext uri="{FF2B5EF4-FFF2-40B4-BE49-F238E27FC236}">
                <a16:creationId xmlns:a16="http://schemas.microsoft.com/office/drawing/2014/main" xmlns="" id="{AB3D38CF-7B3B-A045-8F6E-3614ECB8A8FB}"/>
              </a:ext>
            </a:extLst>
          </p:cNvPr>
          <p:cNvSpPr/>
          <p:nvPr/>
        </p:nvSpPr>
        <p:spPr>
          <a:xfrm>
            <a:off x="5867808" y="2629229"/>
            <a:ext cx="5275833" cy="1017288"/>
          </a:xfrm>
          <a:prstGeom prst="roundRect">
            <a:avLst/>
          </a:prstGeom>
          <a:noFill/>
          <a:ln w="38100">
            <a:solidFill>
              <a:srgbClr val="424A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
        <p:nvSpPr>
          <p:cNvPr id="83" name="Ovale 91">
            <a:extLst>
              <a:ext uri="{FF2B5EF4-FFF2-40B4-BE49-F238E27FC236}">
                <a16:creationId xmlns:a16="http://schemas.microsoft.com/office/drawing/2014/main" xmlns="" id="{0AAB3BEC-240A-DB46-949F-0B124313D411}"/>
              </a:ext>
            </a:extLst>
          </p:cNvPr>
          <p:cNvSpPr/>
          <p:nvPr/>
        </p:nvSpPr>
        <p:spPr>
          <a:xfrm>
            <a:off x="2598053" y="1300009"/>
            <a:ext cx="427550" cy="393758"/>
          </a:xfrm>
          <a:prstGeom prst="ellipse">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sz="1600" b="1" dirty="0">
                <a:solidFill>
                  <a:schemeClr val="tx2"/>
                </a:solidFill>
                <a:latin typeface="Calibri" panose="020F0502020204030204" pitchFamily="34" charset="0"/>
                <a:cs typeface="Calibri" panose="020F0502020204030204" pitchFamily="34" charset="0"/>
              </a:rPr>
              <a:t>2</a:t>
            </a:r>
            <a:endParaRPr lang="en-US" sz="1600" b="1" dirty="0">
              <a:solidFill>
                <a:schemeClr val="tx2"/>
              </a:solidFill>
              <a:latin typeface="Calibri" panose="020F0502020204030204" pitchFamily="34" charset="0"/>
              <a:cs typeface="Calibri" panose="020F0502020204030204" pitchFamily="34" charset="0"/>
            </a:endParaRPr>
          </a:p>
        </p:txBody>
      </p:sp>
      <p:sp>
        <p:nvSpPr>
          <p:cNvPr id="84" name="Ovale 91">
            <a:extLst>
              <a:ext uri="{FF2B5EF4-FFF2-40B4-BE49-F238E27FC236}">
                <a16:creationId xmlns:a16="http://schemas.microsoft.com/office/drawing/2014/main" xmlns="" id="{0AAB3BEC-240A-DB46-949F-0B124313D411}"/>
              </a:ext>
            </a:extLst>
          </p:cNvPr>
          <p:cNvSpPr/>
          <p:nvPr/>
        </p:nvSpPr>
        <p:spPr>
          <a:xfrm>
            <a:off x="953275" y="4787007"/>
            <a:ext cx="427550" cy="393758"/>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sz="1600" b="1" dirty="0">
                <a:solidFill>
                  <a:schemeClr val="tx2"/>
                </a:solidFill>
                <a:latin typeface="Calibri" panose="020F0502020204030204" pitchFamily="34" charset="0"/>
                <a:cs typeface="Calibri" panose="020F0502020204030204" pitchFamily="34" charset="0"/>
              </a:rPr>
              <a:t>3</a:t>
            </a:r>
            <a:endParaRPr lang="en-US" sz="1600" b="1" dirty="0">
              <a:solidFill>
                <a:schemeClr val="tx2"/>
              </a:solidFill>
              <a:latin typeface="Calibri" panose="020F0502020204030204" pitchFamily="34" charset="0"/>
              <a:cs typeface="Calibri" panose="020F0502020204030204" pitchFamily="34" charset="0"/>
            </a:endParaRPr>
          </a:p>
        </p:txBody>
      </p:sp>
      <p:sp>
        <p:nvSpPr>
          <p:cNvPr id="85" name="Ovale 91">
            <a:extLst>
              <a:ext uri="{FF2B5EF4-FFF2-40B4-BE49-F238E27FC236}">
                <a16:creationId xmlns:a16="http://schemas.microsoft.com/office/drawing/2014/main" xmlns="" id="{0AAB3BEC-240A-DB46-949F-0B124313D411}"/>
              </a:ext>
            </a:extLst>
          </p:cNvPr>
          <p:cNvSpPr/>
          <p:nvPr/>
        </p:nvSpPr>
        <p:spPr>
          <a:xfrm>
            <a:off x="4581530" y="2560882"/>
            <a:ext cx="427550" cy="393758"/>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2"/>
                </a:solidFill>
                <a:latin typeface="Calibri" panose="020F0502020204030204" pitchFamily="34" charset="0"/>
                <a:cs typeface="Calibri" panose="020F0502020204030204" pitchFamily="34" charset="0"/>
              </a:rPr>
              <a:t>4</a:t>
            </a:r>
          </a:p>
        </p:txBody>
      </p:sp>
      <p:sp>
        <p:nvSpPr>
          <p:cNvPr id="37"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Use case</a:t>
            </a:r>
          </a:p>
          <a:p>
            <a:pPr algn="just" eaLnBrk="0" hangingPunct="0">
              <a:buClr>
                <a:srgbClr val="FFD200"/>
              </a:buClr>
              <a:buSzPct val="75000"/>
              <a:defRPr/>
            </a:pPr>
            <a:r>
              <a:rPr lang="it-IT" sz="2400" i="1" kern="0" dirty="0">
                <a:latin typeface="Calibri" panose="020F0502020204030204" pitchFamily="34" charset="0"/>
              </a:rPr>
              <a:t>Welfare per i </a:t>
            </a:r>
            <a:r>
              <a:rPr lang="it-IT" sz="2400" i="1" kern="0" dirty="0" err="1">
                <a:latin typeface="Calibri" panose="020F0502020204030204" pitchFamily="34" charset="0"/>
              </a:rPr>
              <a:t>Gig</a:t>
            </a:r>
            <a:r>
              <a:rPr lang="it-IT" sz="2400" i="1" kern="0" dirty="0">
                <a:latin typeface="Calibri" panose="020F0502020204030204" pitchFamily="34" charset="0"/>
              </a:rPr>
              <a:t> </a:t>
            </a:r>
            <a:r>
              <a:rPr lang="it-IT" sz="2400" i="1" kern="0" dirty="0" err="1">
                <a:latin typeface="Calibri" panose="020F0502020204030204" pitchFamily="34" charset="0"/>
              </a:rPr>
              <a:t>worker</a:t>
            </a:r>
            <a:endParaRPr lang="it-IT" sz="2400" i="1" kern="0" dirty="0">
              <a:latin typeface="Calibri" panose="020F0502020204030204" pitchFamily="34" charset="0"/>
            </a:endParaRPr>
          </a:p>
        </p:txBody>
      </p:sp>
      <p:grpSp>
        <p:nvGrpSpPr>
          <p:cNvPr id="38" name="Group 37"/>
          <p:cNvGrpSpPr/>
          <p:nvPr/>
        </p:nvGrpSpPr>
        <p:grpSpPr>
          <a:xfrm>
            <a:off x="717677" y="1747026"/>
            <a:ext cx="4080647" cy="3495683"/>
            <a:chOff x="717677" y="1747026"/>
            <a:chExt cx="4080647" cy="3495683"/>
          </a:xfrm>
        </p:grpSpPr>
        <p:grpSp>
          <p:nvGrpSpPr>
            <p:cNvPr id="39" name="Group 38"/>
            <p:cNvGrpSpPr>
              <a:grpSpLocks noChangeAspect="1"/>
            </p:cNvGrpSpPr>
            <p:nvPr/>
          </p:nvGrpSpPr>
          <p:grpSpPr>
            <a:xfrm>
              <a:off x="837651" y="1747026"/>
              <a:ext cx="3580149" cy="3257748"/>
              <a:chOff x="993342" y="1747026"/>
              <a:chExt cx="2765183" cy="2516177"/>
            </a:xfrm>
          </p:grpSpPr>
          <p:sp>
            <p:nvSpPr>
              <p:cNvPr id="70" name="Ovale 3">
                <a:extLst>
                  <a:ext uri="{FF2B5EF4-FFF2-40B4-BE49-F238E27FC236}">
                    <a16:creationId xmlns:a16="http://schemas.microsoft.com/office/drawing/2014/main" xmlns="" id="{5FF81F9A-B446-4640-90B8-089C63DECFCE}"/>
                  </a:ext>
                </a:extLst>
              </p:cNvPr>
              <p:cNvSpPr/>
              <p:nvPr/>
            </p:nvSpPr>
            <p:spPr>
              <a:xfrm>
                <a:off x="993342" y="1889285"/>
                <a:ext cx="2765183" cy="237391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lumMod val="50000"/>
                    </a:schemeClr>
                  </a:solidFill>
                  <a:latin typeface="Calibri" panose="020F0502020204030204" pitchFamily="34" charset="0"/>
                  <a:cs typeface="Calibri" panose="020F0502020204030204" pitchFamily="34" charset="0"/>
                </a:endParaRPr>
              </a:p>
            </p:txBody>
          </p:sp>
          <p:pic>
            <p:nvPicPr>
              <p:cNvPr id="71" name="Picture 10" descr="Immagine correlata">
                <a:extLst>
                  <a:ext uri="{FF2B5EF4-FFF2-40B4-BE49-F238E27FC236}">
                    <a16:creationId xmlns:a16="http://schemas.microsoft.com/office/drawing/2014/main" xmlns="" id="{4CA185BB-776C-F84B-8ED2-7D88E68528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427" b="32603"/>
              <a:stretch/>
            </p:blipFill>
            <p:spPr bwMode="auto">
              <a:xfrm>
                <a:off x="1954266" y="1747026"/>
                <a:ext cx="791332" cy="284517"/>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descr="Risultati immagini per IN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48" t="6558" r="15080" b="4905"/>
            <a:stretch/>
          </p:blipFill>
          <p:spPr bwMode="auto">
            <a:xfrm>
              <a:off x="737109" y="2468800"/>
              <a:ext cx="530021" cy="668741"/>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985959" y="4640145"/>
              <a:ext cx="1243776" cy="602564"/>
              <a:chOff x="1985959" y="4640145"/>
              <a:chExt cx="1243776" cy="602564"/>
            </a:xfrm>
          </p:grpSpPr>
          <p:sp>
            <p:nvSpPr>
              <p:cNvPr id="62" name="Rectangle 61"/>
              <p:cNvSpPr/>
              <p:nvPr/>
            </p:nvSpPr>
            <p:spPr>
              <a:xfrm>
                <a:off x="1985959" y="4640145"/>
                <a:ext cx="1243776" cy="60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64" name="Group 63"/>
              <p:cNvGrpSpPr>
                <a:grpSpLocks noChangeAspect="1"/>
              </p:cNvGrpSpPr>
              <p:nvPr/>
            </p:nvGrpSpPr>
            <p:grpSpPr>
              <a:xfrm>
                <a:off x="2042146" y="4723174"/>
                <a:ext cx="1171158" cy="436507"/>
                <a:chOff x="6759083" y="178786"/>
                <a:chExt cx="1558811" cy="580991"/>
              </a:xfrm>
            </p:grpSpPr>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083" y="178786"/>
                  <a:ext cx="580991" cy="580991"/>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519" y="206865"/>
                  <a:ext cx="524833" cy="524832"/>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375" y="196522"/>
                  <a:ext cx="545519" cy="545519"/>
                </a:xfrm>
                <a:prstGeom prst="rect">
                  <a:avLst/>
                </a:prstGeom>
              </p:spPr>
            </p:pic>
          </p:grpSp>
        </p:grpSp>
        <p:sp>
          <p:nvSpPr>
            <p:cNvPr id="58" name="Rectangle 57"/>
            <p:cNvSpPr/>
            <p:nvPr/>
          </p:nvSpPr>
          <p:spPr>
            <a:xfrm>
              <a:off x="3554549" y="3978068"/>
              <a:ext cx="1243775" cy="452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1100" y="2338959"/>
              <a:ext cx="724816" cy="724816"/>
            </a:xfrm>
            <a:prstGeom prst="rect">
              <a:avLst/>
            </a:prstGeom>
          </p:spPr>
        </p:pic>
        <p:grpSp>
          <p:nvGrpSpPr>
            <p:cNvPr id="48" name="Group 47"/>
            <p:cNvGrpSpPr/>
            <p:nvPr/>
          </p:nvGrpSpPr>
          <p:grpSpPr>
            <a:xfrm>
              <a:off x="717677" y="3881649"/>
              <a:ext cx="833000" cy="758496"/>
              <a:chOff x="717677" y="3881649"/>
              <a:chExt cx="833000" cy="758496"/>
            </a:xfrm>
          </p:grpSpPr>
          <p:sp>
            <p:nvSpPr>
              <p:cNvPr id="50" name="Rectangle 49"/>
              <p:cNvSpPr/>
              <p:nvPr/>
            </p:nvSpPr>
            <p:spPr>
              <a:xfrm>
                <a:off x="783423" y="3881649"/>
                <a:ext cx="767254" cy="75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677" y="3927119"/>
                <a:ext cx="713026" cy="713026"/>
              </a:xfrm>
              <a:prstGeom prst="rect">
                <a:avLst/>
              </a:prstGeom>
            </p:spPr>
          </p:pic>
        </p:grpSp>
      </p:grpSp>
      <p:sp>
        <p:nvSpPr>
          <p:cNvPr id="82" name="Ovale 91">
            <a:extLst>
              <a:ext uri="{FF2B5EF4-FFF2-40B4-BE49-F238E27FC236}">
                <a16:creationId xmlns:a16="http://schemas.microsoft.com/office/drawing/2014/main" xmlns="" id="{0AAB3BEC-240A-DB46-949F-0B124313D411}"/>
              </a:ext>
            </a:extLst>
          </p:cNvPr>
          <p:cNvSpPr/>
          <p:nvPr/>
        </p:nvSpPr>
        <p:spPr>
          <a:xfrm>
            <a:off x="407368" y="4192192"/>
            <a:ext cx="427550" cy="393758"/>
          </a:xfrm>
          <a:prstGeom prst="ellipse">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it-IT" sz="1600" b="1" dirty="0">
                <a:solidFill>
                  <a:schemeClr val="tx2"/>
                </a:solidFill>
                <a:latin typeface="Calibri" panose="020F0502020204030204" pitchFamily="34" charset="0"/>
                <a:cs typeface="Calibri" panose="020F0502020204030204" pitchFamily="34" charset="0"/>
              </a:rPr>
              <a:t>1</a:t>
            </a:r>
            <a:endParaRPr lang="en-US" sz="1600" b="1" dirty="0">
              <a:solidFill>
                <a:schemeClr val="tx2"/>
              </a:solidFill>
              <a:latin typeface="Calibri" panose="020F0502020204030204" pitchFamily="34" charset="0"/>
              <a:cs typeface="Calibri" panose="020F0502020204030204" pitchFamily="34" charset="0"/>
            </a:endParaRPr>
          </a:p>
        </p:txBody>
      </p:sp>
      <p:sp>
        <p:nvSpPr>
          <p:cNvPr id="73" name="Ovale 91">
            <a:extLst>
              <a:ext uri="{FF2B5EF4-FFF2-40B4-BE49-F238E27FC236}">
                <a16:creationId xmlns:a16="http://schemas.microsoft.com/office/drawing/2014/main" xmlns="" id="{0AAB3BEC-240A-DB46-949F-0B124313D411}"/>
              </a:ext>
            </a:extLst>
          </p:cNvPr>
          <p:cNvSpPr/>
          <p:nvPr/>
        </p:nvSpPr>
        <p:spPr>
          <a:xfrm>
            <a:off x="746960" y="1928180"/>
            <a:ext cx="427550" cy="393758"/>
          </a:xfrm>
          <a:prstGeom prst="ellipse">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sz="1600" b="1" dirty="0">
                <a:solidFill>
                  <a:schemeClr val="tx2"/>
                </a:solidFill>
                <a:latin typeface="Calibri" panose="020F0502020204030204" pitchFamily="34" charset="0"/>
                <a:cs typeface="Calibri" panose="020F0502020204030204" pitchFamily="34" charset="0"/>
              </a:rPr>
              <a:t>2</a:t>
            </a:r>
            <a:endParaRPr lang="en-US" sz="1600" b="1" dirty="0">
              <a:solidFill>
                <a:schemeClr val="tx2"/>
              </a:solidFill>
              <a:latin typeface="Calibri" panose="020F0502020204030204" pitchFamily="34" charset="0"/>
              <a:cs typeface="Calibri" panose="020F0502020204030204" pitchFamily="34" charset="0"/>
            </a:endParaRPr>
          </a:p>
        </p:txBody>
      </p:sp>
      <p:sp>
        <p:nvSpPr>
          <p:cNvPr id="75" name="Ovale 91">
            <a:extLst>
              <a:ext uri="{FF2B5EF4-FFF2-40B4-BE49-F238E27FC236}">
                <a16:creationId xmlns:a16="http://schemas.microsoft.com/office/drawing/2014/main" xmlns="" id="{0AAB3BEC-240A-DB46-949F-0B124313D411}"/>
              </a:ext>
            </a:extLst>
          </p:cNvPr>
          <p:cNvSpPr/>
          <p:nvPr/>
        </p:nvSpPr>
        <p:spPr>
          <a:xfrm>
            <a:off x="2415950" y="5250480"/>
            <a:ext cx="427550" cy="393758"/>
          </a:xfrm>
          <a:prstGeom prst="ellipse">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it-IT" sz="1600" b="1" dirty="0">
                <a:solidFill>
                  <a:schemeClr val="tx2"/>
                </a:solidFill>
                <a:latin typeface="Calibri" panose="020F0502020204030204" pitchFamily="34" charset="0"/>
                <a:cs typeface="Calibri" panose="020F0502020204030204" pitchFamily="34" charset="0"/>
              </a:rPr>
              <a:t>1</a:t>
            </a:r>
            <a:endParaRPr lang="en-US" sz="1600" b="1" dirty="0">
              <a:solidFill>
                <a:schemeClr val="tx2"/>
              </a:solidFill>
              <a:latin typeface="Calibri" panose="020F0502020204030204" pitchFamily="34" charset="0"/>
              <a:cs typeface="Calibri" panose="020F0502020204030204" pitchFamily="34" charset="0"/>
            </a:endParaRPr>
          </a:p>
        </p:txBody>
      </p:sp>
      <p:sp>
        <p:nvSpPr>
          <p:cNvPr id="76" name="Rectangle 75"/>
          <p:cNvSpPr/>
          <p:nvPr/>
        </p:nvSpPr>
        <p:spPr>
          <a:xfrm>
            <a:off x="3554549" y="3822548"/>
            <a:ext cx="1243775" cy="75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6" name="Picture 12" descr="Risultati immagini per ministero lavoro">
            <a:extLst>
              <a:ext uri="{FF2B5EF4-FFF2-40B4-BE49-F238E27FC236}">
                <a16:creationId xmlns:a16="http://schemas.microsoft.com/office/drawing/2014/main" xmlns="" id="{506789D8-B83B-134E-B18C-80FF085A109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643" b="13418"/>
          <a:stretch/>
        </p:blipFill>
        <p:spPr bwMode="auto">
          <a:xfrm>
            <a:off x="3850417" y="4150084"/>
            <a:ext cx="585633" cy="385609"/>
          </a:xfrm>
          <a:prstGeom prst="rect">
            <a:avLst/>
          </a:prstGeom>
          <a:noFill/>
          <a:extLst>
            <a:ext uri="{909E8E84-426E-40DD-AFC4-6F175D3DCCD1}">
              <a14:hiddenFill xmlns:a14="http://schemas.microsoft.com/office/drawing/2010/main">
                <a:solidFill>
                  <a:srgbClr val="FFFFFF"/>
                </a:solidFill>
              </a14:hiddenFill>
            </a:ext>
          </a:extLst>
        </p:spPr>
      </p:pic>
      <p:pic>
        <p:nvPicPr>
          <p:cNvPr id="87" name="Immagine 30">
            <a:extLst>
              <a:ext uri="{FF2B5EF4-FFF2-40B4-BE49-F238E27FC236}">
                <a16:creationId xmlns:a16="http://schemas.microsoft.com/office/drawing/2014/main" xmlns="" id="{D4D658CF-48DA-45C7-81FB-1B02B010D605}"/>
              </a:ext>
            </a:extLst>
          </p:cNvPr>
          <p:cNvPicPr>
            <a:picLocks noChangeAspect="1"/>
          </p:cNvPicPr>
          <p:nvPr/>
        </p:nvPicPr>
        <p:blipFill>
          <a:blip r:embed="rId10">
            <a:clrChange>
              <a:clrFrom>
                <a:srgbClr val="FBF5F5"/>
              </a:clrFrom>
              <a:clrTo>
                <a:srgbClr val="FBF5F5">
                  <a:alpha val="0"/>
                </a:srgbClr>
              </a:clrTo>
            </a:clrChange>
          </a:blip>
          <a:stretch>
            <a:fillRect/>
          </a:stretch>
        </p:blipFill>
        <p:spPr>
          <a:xfrm>
            <a:off x="3836811" y="3822548"/>
            <a:ext cx="612845" cy="309972"/>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95874" y="2184367"/>
            <a:ext cx="700726" cy="700726"/>
          </a:xfrm>
          <a:prstGeom prst="rect">
            <a:avLst/>
          </a:prstGeom>
        </p:spPr>
      </p:pic>
      <p:sp>
        <p:nvSpPr>
          <p:cNvPr id="53" name="Rettangolo 48">
            <a:extLst>
              <a:ext uri="{FF2B5EF4-FFF2-40B4-BE49-F238E27FC236}">
                <a16:creationId xmlns:a16="http://schemas.microsoft.com/office/drawing/2014/main" xmlns="" id="{BDBB001E-1524-AE48-9DB1-C5FC8F6F26EB}"/>
              </a:ext>
            </a:extLst>
          </p:cNvPr>
          <p:cNvSpPr/>
          <p:nvPr/>
        </p:nvSpPr>
        <p:spPr>
          <a:xfrm>
            <a:off x="6288068" y="2825963"/>
            <a:ext cx="883090" cy="63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10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54" name="Rettangolo 65">
            <a:extLst>
              <a:ext uri="{FF2B5EF4-FFF2-40B4-BE49-F238E27FC236}">
                <a16:creationId xmlns:a16="http://schemas.microsoft.com/office/drawing/2014/main" xmlns="" id="{950DD0BF-068E-094B-8A56-A12B3F8A7F66}"/>
              </a:ext>
            </a:extLst>
          </p:cNvPr>
          <p:cNvSpPr/>
          <p:nvPr/>
        </p:nvSpPr>
        <p:spPr>
          <a:xfrm>
            <a:off x="7478224" y="2825963"/>
            <a:ext cx="968695" cy="63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1099" b="1" dirty="0">
                <a:solidFill>
                  <a:schemeClr val="tx1"/>
                </a:solidFill>
                <a:latin typeface="Calibri" panose="020F0502020204030204" pitchFamily="34" charset="0"/>
                <a:cs typeface="Calibri" panose="020F0502020204030204" pitchFamily="34" charset="0"/>
              </a:rPr>
              <a:t>Attivazione welfare</a:t>
            </a:r>
          </a:p>
        </p:txBody>
      </p:sp>
      <p:sp>
        <p:nvSpPr>
          <p:cNvPr id="55" name="Rettangolo 76">
            <a:extLst>
              <a:ext uri="{FF2B5EF4-FFF2-40B4-BE49-F238E27FC236}">
                <a16:creationId xmlns:a16="http://schemas.microsoft.com/office/drawing/2014/main" xmlns="" id="{1CB6A0AE-F29D-1241-8192-D2485F8EA35B}"/>
              </a:ext>
            </a:extLst>
          </p:cNvPr>
          <p:cNvSpPr/>
          <p:nvPr/>
        </p:nvSpPr>
        <p:spPr>
          <a:xfrm>
            <a:off x="8654962" y="2825963"/>
            <a:ext cx="968695" cy="63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1099" b="1" dirty="0">
                <a:solidFill>
                  <a:schemeClr val="tx1"/>
                </a:solidFill>
                <a:latin typeface="Calibri" panose="020F0502020204030204" pitchFamily="34" charset="0"/>
                <a:cs typeface="Calibri" panose="020F0502020204030204" pitchFamily="34" charset="0"/>
              </a:rPr>
              <a:t>Chiusura task</a:t>
            </a:r>
          </a:p>
        </p:txBody>
      </p:sp>
      <p:sp>
        <p:nvSpPr>
          <p:cNvPr id="56" name="Rettangolo 78">
            <a:extLst>
              <a:ext uri="{FF2B5EF4-FFF2-40B4-BE49-F238E27FC236}">
                <a16:creationId xmlns:a16="http://schemas.microsoft.com/office/drawing/2014/main" xmlns="" id="{1C3A91D5-2D0B-3D44-B999-4D11CAC1BEF0}"/>
              </a:ext>
            </a:extLst>
          </p:cNvPr>
          <p:cNvSpPr/>
          <p:nvPr/>
        </p:nvSpPr>
        <p:spPr>
          <a:xfrm>
            <a:off x="9857831" y="2825963"/>
            <a:ext cx="968695" cy="63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1099" b="1" dirty="0">
                <a:solidFill>
                  <a:schemeClr val="tx1"/>
                </a:solidFill>
                <a:latin typeface="Calibri" panose="020F0502020204030204" pitchFamily="34" charset="0"/>
                <a:cs typeface="Calibri" panose="020F0502020204030204" pitchFamily="34" charset="0"/>
              </a:rPr>
              <a:t>Pagamento</a:t>
            </a:r>
          </a:p>
        </p:txBody>
      </p:sp>
      <p:sp>
        <p:nvSpPr>
          <p:cNvPr id="72" name="Ovale 91">
            <a:extLst>
              <a:ext uri="{FF2B5EF4-FFF2-40B4-BE49-F238E27FC236}">
                <a16:creationId xmlns:a16="http://schemas.microsoft.com/office/drawing/2014/main" xmlns="" id="{0AAB3BEC-240A-DB46-949F-0B124313D411}"/>
              </a:ext>
            </a:extLst>
          </p:cNvPr>
          <p:cNvSpPr/>
          <p:nvPr/>
        </p:nvSpPr>
        <p:spPr>
          <a:xfrm>
            <a:off x="10178560" y="3298336"/>
            <a:ext cx="427550" cy="393758"/>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chemeClr val="tx2"/>
                </a:solidFill>
                <a:latin typeface="Calibri" panose="020F0502020204030204" pitchFamily="34" charset="0"/>
                <a:cs typeface="Calibri" panose="020F0502020204030204" pitchFamily="34" charset="0"/>
              </a:rPr>
              <a:t>4</a:t>
            </a:r>
          </a:p>
        </p:txBody>
      </p:sp>
      <p:sp>
        <p:nvSpPr>
          <p:cNvPr id="74" name="Ovale 91">
            <a:extLst>
              <a:ext uri="{FF2B5EF4-FFF2-40B4-BE49-F238E27FC236}">
                <a16:creationId xmlns:a16="http://schemas.microsoft.com/office/drawing/2014/main" xmlns="" id="{0AAB3BEC-240A-DB46-949F-0B124313D411}"/>
              </a:ext>
            </a:extLst>
          </p:cNvPr>
          <p:cNvSpPr/>
          <p:nvPr/>
        </p:nvSpPr>
        <p:spPr>
          <a:xfrm>
            <a:off x="8942749" y="2497506"/>
            <a:ext cx="427550" cy="393758"/>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b="1" dirty="0">
                <a:solidFill>
                  <a:schemeClr val="tx2"/>
                </a:solidFill>
                <a:latin typeface="Calibri" panose="020F0502020204030204" pitchFamily="34" charset="0"/>
                <a:cs typeface="Calibri" panose="020F0502020204030204" pitchFamily="34" charset="0"/>
              </a:rPr>
              <a:t>3</a:t>
            </a:r>
            <a:endParaRPr lang="en-US" b="1" dirty="0">
              <a:solidFill>
                <a:schemeClr val="tx2"/>
              </a:solidFill>
              <a:latin typeface="Calibri" panose="020F0502020204030204" pitchFamily="34" charset="0"/>
              <a:cs typeface="Calibri" panose="020F0502020204030204" pitchFamily="34" charset="0"/>
            </a:endParaRPr>
          </a:p>
        </p:txBody>
      </p:sp>
      <p:sp>
        <p:nvSpPr>
          <p:cNvPr id="78" name="Ovale 91">
            <a:extLst>
              <a:ext uri="{FF2B5EF4-FFF2-40B4-BE49-F238E27FC236}">
                <a16:creationId xmlns:a16="http://schemas.microsoft.com/office/drawing/2014/main" xmlns="" id="{0AAB3BEC-240A-DB46-949F-0B124313D411}"/>
              </a:ext>
            </a:extLst>
          </p:cNvPr>
          <p:cNvSpPr/>
          <p:nvPr/>
        </p:nvSpPr>
        <p:spPr>
          <a:xfrm>
            <a:off x="7758844" y="3394338"/>
            <a:ext cx="427550" cy="393758"/>
          </a:xfrm>
          <a:prstGeom prst="ellipse">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it-IT" b="1" dirty="0">
                <a:solidFill>
                  <a:schemeClr val="tx2"/>
                </a:solidFill>
                <a:latin typeface="Calibri" panose="020F0502020204030204" pitchFamily="34" charset="0"/>
                <a:cs typeface="Calibri" panose="020F0502020204030204" pitchFamily="34" charset="0"/>
              </a:rPr>
              <a:t>2</a:t>
            </a:r>
            <a:endParaRPr lang="en-US" b="1" dirty="0">
              <a:solidFill>
                <a:schemeClr val="tx2"/>
              </a:solidFill>
              <a:latin typeface="Calibri" panose="020F0502020204030204" pitchFamily="34" charset="0"/>
              <a:cs typeface="Calibri" panose="020F0502020204030204" pitchFamily="34" charset="0"/>
            </a:endParaRPr>
          </a:p>
        </p:txBody>
      </p:sp>
      <p:sp>
        <p:nvSpPr>
          <p:cNvPr id="81" name="Ovale 91">
            <a:extLst>
              <a:ext uri="{FF2B5EF4-FFF2-40B4-BE49-F238E27FC236}">
                <a16:creationId xmlns:a16="http://schemas.microsoft.com/office/drawing/2014/main" xmlns="" id="{0AAB3BEC-240A-DB46-949F-0B124313D411}"/>
              </a:ext>
            </a:extLst>
          </p:cNvPr>
          <p:cNvSpPr/>
          <p:nvPr/>
        </p:nvSpPr>
        <p:spPr>
          <a:xfrm>
            <a:off x="6517264" y="2474537"/>
            <a:ext cx="427550" cy="393758"/>
          </a:xfrm>
          <a:prstGeom prst="ellipse">
            <a:avLst/>
          </a:prstGeom>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it-IT" b="1" dirty="0">
                <a:solidFill>
                  <a:schemeClr val="tx2"/>
                </a:solidFill>
                <a:latin typeface="Calibri" panose="020F0502020204030204" pitchFamily="34" charset="0"/>
                <a:cs typeface="Calibri" panose="020F0502020204030204" pitchFamily="34" charset="0"/>
              </a:rPr>
              <a:t>1</a:t>
            </a:r>
            <a:endParaRPr lang="en-US"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2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312" y="5034948"/>
            <a:ext cx="700726" cy="700726"/>
          </a:xfrm>
          <a:prstGeom prst="rect">
            <a:avLst/>
          </a:prstGeom>
        </p:spPr>
      </p:pic>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712" y="5187348"/>
            <a:ext cx="700726" cy="700726"/>
          </a:xfrm>
          <a:prstGeom prst="rect">
            <a:avLst/>
          </a:prstGeom>
        </p:spPr>
      </p:pic>
      <p:pic>
        <p:nvPicPr>
          <p:cNvPr id="112" name="Picture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3112" y="5339748"/>
            <a:ext cx="700726" cy="700726"/>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912" y="4882548"/>
            <a:ext cx="700726" cy="700726"/>
          </a:xfrm>
          <a:prstGeom prst="rect">
            <a:avLst/>
          </a:prstGeom>
        </p:spPr>
      </p:pic>
      <p:sp>
        <p:nvSpPr>
          <p:cNvPr id="24" name="TextBox 23">
            <a:extLst>
              <a:ext uri="{FF2B5EF4-FFF2-40B4-BE49-F238E27FC236}">
                <a16:creationId xmlns:a16="http://schemas.microsoft.com/office/drawing/2014/main" xmlns="" id="{DAD5BF58-69A2-4001-A68F-627DEF1CC8CE}"/>
              </a:ext>
            </a:extLst>
          </p:cNvPr>
          <p:cNvSpPr txBox="1"/>
          <p:nvPr/>
        </p:nvSpPr>
        <p:spPr>
          <a:xfrm>
            <a:off x="4575977" y="1066195"/>
            <a:ext cx="5854231" cy="666574"/>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In caso di incidente, INAIL verifica sul registro condiviso l’eleggibilità del Gig worker al benefit, verificando che I tempi della denuncia corrispondano ad una effettiva prestazione lavorativa.</a:t>
            </a:r>
          </a:p>
        </p:txBody>
      </p:sp>
      <p:pic>
        <p:nvPicPr>
          <p:cNvPr id="52" name="Graphic 51" descr="Magnifying glass">
            <a:extLst>
              <a:ext uri="{FF2B5EF4-FFF2-40B4-BE49-F238E27FC236}">
                <a16:creationId xmlns:a16="http://schemas.microsoft.com/office/drawing/2014/main" xmlns="" id="{E8F291DD-EE2C-4D33-98A8-91345352C0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71852" y="942520"/>
            <a:ext cx="913924" cy="913924"/>
          </a:xfrm>
          <a:prstGeom prst="rect">
            <a:avLst/>
          </a:prstGeom>
          <a:ln>
            <a:noFill/>
          </a:ln>
        </p:spPr>
      </p:pic>
      <p:grpSp>
        <p:nvGrpSpPr>
          <p:cNvPr id="60" name="Group 59">
            <a:extLst>
              <a:ext uri="{FF2B5EF4-FFF2-40B4-BE49-F238E27FC236}">
                <a16:creationId xmlns:a16="http://schemas.microsoft.com/office/drawing/2014/main" xmlns="" id="{601AE7CB-174E-4668-A44C-5CCADF0FD47D}"/>
              </a:ext>
            </a:extLst>
          </p:cNvPr>
          <p:cNvGrpSpPr/>
          <p:nvPr/>
        </p:nvGrpSpPr>
        <p:grpSpPr>
          <a:xfrm>
            <a:off x="1319242" y="2219102"/>
            <a:ext cx="9110965" cy="1859810"/>
            <a:chOff x="3500567" y="2143336"/>
            <a:chExt cx="5128872" cy="1860778"/>
          </a:xfrm>
        </p:grpSpPr>
        <p:cxnSp>
          <p:nvCxnSpPr>
            <p:cNvPr id="62" name="Connettore 4 39">
              <a:extLst>
                <a:ext uri="{FF2B5EF4-FFF2-40B4-BE49-F238E27FC236}">
                  <a16:creationId xmlns:a16="http://schemas.microsoft.com/office/drawing/2014/main" xmlns="" id="{DB7F9F0F-5DC2-49BA-B41D-852920A87F34}"/>
                </a:ext>
              </a:extLst>
            </p:cNvPr>
            <p:cNvCxnSpPr>
              <a:cxnSpLocks/>
            </p:cNvCxnSpPr>
            <p:nvPr/>
          </p:nvCxnSpPr>
          <p:spPr>
            <a:xfrm>
              <a:off x="3500567" y="2561253"/>
              <a:ext cx="4812318" cy="1442861"/>
            </a:xfrm>
            <a:prstGeom prst="bentConnector3">
              <a:avLst>
                <a:gd name="adj1" fmla="val 99959"/>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CFFAD338-1567-4D32-B1ED-99A9D51EFD52}"/>
                </a:ext>
              </a:extLst>
            </p:cNvPr>
            <p:cNvSpPr txBox="1"/>
            <p:nvPr/>
          </p:nvSpPr>
          <p:spPr>
            <a:xfrm>
              <a:off x="5838611" y="2143336"/>
              <a:ext cx="2790828" cy="665124"/>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In caso di richiesta di una prestazione (NASPI), INPS ne determina l’eleggibilità sul registro condiviso (compatibilità con “lavoretti”).</a:t>
              </a:r>
            </a:p>
          </p:txBody>
        </p:sp>
      </p:grpSp>
      <p:sp>
        <p:nvSpPr>
          <p:cNvPr id="72" name="Rettangolo 71">
            <a:extLst>
              <a:ext uri="{FF2B5EF4-FFF2-40B4-BE49-F238E27FC236}">
                <a16:creationId xmlns:a16="http://schemas.microsoft.com/office/drawing/2014/main" xmlns="" id="{6B6E8ED9-E961-D244-8C07-8B3CA71A43CE}"/>
              </a:ext>
            </a:extLst>
          </p:cNvPr>
          <p:cNvSpPr/>
          <p:nvPr/>
        </p:nvSpPr>
        <p:spPr>
          <a:xfrm>
            <a:off x="6481996" y="4331070"/>
            <a:ext cx="840490" cy="569419"/>
          </a:xfrm>
          <a:prstGeom prst="rect">
            <a:avLst/>
          </a:prstGeom>
          <a:gradFill>
            <a:gsLst>
              <a:gs pos="0">
                <a:schemeClr val="accent5">
                  <a:tint val="50000"/>
                  <a:satMod val="300000"/>
                  <a:alpha val="20000"/>
                </a:schemeClr>
              </a:gs>
              <a:gs pos="35000">
                <a:schemeClr val="accent5">
                  <a:tint val="37000"/>
                  <a:satMod val="300000"/>
                </a:schemeClr>
              </a:gs>
              <a:gs pos="100000">
                <a:schemeClr val="accent5">
                  <a:tint val="15000"/>
                  <a:satMod val="350000"/>
                </a:schemeClr>
              </a:gs>
            </a:gsLst>
          </a:gradFill>
          <a:ln>
            <a:solidFill>
              <a:srgbClr val="F04C3E">
                <a:alpha val="20000"/>
              </a:srgb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9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74" name="Rettangolo 73">
            <a:extLst>
              <a:ext uri="{FF2B5EF4-FFF2-40B4-BE49-F238E27FC236}">
                <a16:creationId xmlns:a16="http://schemas.microsoft.com/office/drawing/2014/main" xmlns="" id="{03A6BBF9-AF53-414B-B064-5CD634BEB321}"/>
              </a:ext>
            </a:extLst>
          </p:cNvPr>
          <p:cNvSpPr/>
          <p:nvPr/>
        </p:nvSpPr>
        <p:spPr>
          <a:xfrm>
            <a:off x="7549596" y="4328064"/>
            <a:ext cx="868944" cy="569419"/>
          </a:xfrm>
          <a:prstGeom prst="rect">
            <a:avLst/>
          </a:prstGeom>
          <a:gradFill>
            <a:gsLst>
              <a:gs pos="0">
                <a:schemeClr val="accent5">
                  <a:tint val="50000"/>
                  <a:satMod val="300000"/>
                  <a:alpha val="20000"/>
                </a:schemeClr>
              </a:gs>
              <a:gs pos="35000">
                <a:schemeClr val="accent5">
                  <a:tint val="37000"/>
                  <a:satMod val="300000"/>
                </a:schemeClr>
              </a:gs>
              <a:gs pos="100000">
                <a:schemeClr val="accent5">
                  <a:tint val="15000"/>
                  <a:satMod val="350000"/>
                </a:schemeClr>
              </a:gs>
            </a:gsLst>
          </a:gradFill>
          <a:ln>
            <a:solidFill>
              <a:srgbClr val="F04C3E">
                <a:alpha val="20000"/>
              </a:srgb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Attivazione welfare</a:t>
            </a:r>
          </a:p>
        </p:txBody>
      </p:sp>
      <p:sp>
        <p:nvSpPr>
          <p:cNvPr id="78" name="Rettangolo 77">
            <a:extLst>
              <a:ext uri="{FF2B5EF4-FFF2-40B4-BE49-F238E27FC236}">
                <a16:creationId xmlns:a16="http://schemas.microsoft.com/office/drawing/2014/main" xmlns="" id="{67BBF12B-A4D0-954D-9283-73E5B4B45CFC}"/>
              </a:ext>
            </a:extLst>
          </p:cNvPr>
          <p:cNvSpPr/>
          <p:nvPr/>
        </p:nvSpPr>
        <p:spPr>
          <a:xfrm>
            <a:off x="8605159" y="4320039"/>
            <a:ext cx="868944" cy="569419"/>
          </a:xfrm>
          <a:prstGeom prst="rect">
            <a:avLst/>
          </a:prstGeom>
          <a:gradFill>
            <a:gsLst>
              <a:gs pos="0">
                <a:schemeClr val="accent5">
                  <a:tint val="50000"/>
                  <a:satMod val="300000"/>
                  <a:alpha val="20000"/>
                </a:schemeClr>
              </a:gs>
              <a:gs pos="35000">
                <a:schemeClr val="accent5">
                  <a:tint val="37000"/>
                  <a:satMod val="300000"/>
                </a:schemeClr>
              </a:gs>
              <a:gs pos="100000">
                <a:schemeClr val="accent5">
                  <a:tint val="15000"/>
                  <a:satMod val="350000"/>
                </a:schemeClr>
              </a:gs>
            </a:gsLst>
          </a:gradFill>
          <a:ln>
            <a:solidFill>
              <a:srgbClr val="F04C3E">
                <a:alpha val="20000"/>
              </a:srgb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Chiusura task</a:t>
            </a:r>
          </a:p>
        </p:txBody>
      </p:sp>
      <p:sp>
        <p:nvSpPr>
          <p:cNvPr id="81" name="Rettangolo 80">
            <a:extLst>
              <a:ext uri="{FF2B5EF4-FFF2-40B4-BE49-F238E27FC236}">
                <a16:creationId xmlns:a16="http://schemas.microsoft.com/office/drawing/2014/main" xmlns="" id="{8F5EBBBD-857A-BD40-B075-144DF03A7971}"/>
              </a:ext>
            </a:extLst>
          </p:cNvPr>
          <p:cNvSpPr/>
          <p:nvPr/>
        </p:nvSpPr>
        <p:spPr>
          <a:xfrm>
            <a:off x="9684162" y="4328064"/>
            <a:ext cx="868944" cy="569419"/>
          </a:xfrm>
          <a:prstGeom prst="rect">
            <a:avLst/>
          </a:prstGeom>
          <a:gradFill>
            <a:gsLst>
              <a:gs pos="0">
                <a:schemeClr val="accent5">
                  <a:tint val="50000"/>
                  <a:satMod val="300000"/>
                  <a:alpha val="20000"/>
                </a:schemeClr>
              </a:gs>
              <a:gs pos="35000">
                <a:schemeClr val="accent5">
                  <a:tint val="37000"/>
                  <a:satMod val="300000"/>
                </a:schemeClr>
              </a:gs>
              <a:gs pos="100000">
                <a:schemeClr val="accent5">
                  <a:tint val="15000"/>
                  <a:satMod val="350000"/>
                </a:schemeClr>
              </a:gs>
            </a:gsLst>
          </a:gradFill>
          <a:ln>
            <a:solidFill>
              <a:srgbClr val="F04C3E">
                <a:alpha val="20000"/>
              </a:srgb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Pagamento</a:t>
            </a:r>
          </a:p>
        </p:txBody>
      </p:sp>
      <p:sp>
        <p:nvSpPr>
          <p:cNvPr id="82" name="Rettangolo arrotondato 81">
            <a:extLst>
              <a:ext uri="{FF2B5EF4-FFF2-40B4-BE49-F238E27FC236}">
                <a16:creationId xmlns:a16="http://schemas.microsoft.com/office/drawing/2014/main" xmlns="" id="{E86FFE50-F091-D148-8DCB-E2CECF822310}"/>
              </a:ext>
            </a:extLst>
          </p:cNvPr>
          <p:cNvSpPr/>
          <p:nvPr/>
        </p:nvSpPr>
        <p:spPr>
          <a:xfrm>
            <a:off x="6096000" y="4149080"/>
            <a:ext cx="4732552" cy="912532"/>
          </a:xfrm>
          <a:prstGeom prst="roundRect">
            <a:avLst/>
          </a:prstGeom>
          <a:noFill/>
          <a:ln w="38100">
            <a:solidFill>
              <a:srgbClr val="424A6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
        <p:nvSpPr>
          <p:cNvPr id="118" name="Rettangolo 71">
            <a:extLst>
              <a:ext uri="{FF2B5EF4-FFF2-40B4-BE49-F238E27FC236}">
                <a16:creationId xmlns:a16="http://schemas.microsoft.com/office/drawing/2014/main" xmlns="" id="{F383F4E8-91A6-4BE8-8816-882537C879A4}"/>
              </a:ext>
            </a:extLst>
          </p:cNvPr>
          <p:cNvSpPr/>
          <p:nvPr/>
        </p:nvSpPr>
        <p:spPr>
          <a:xfrm>
            <a:off x="6634316" y="4483391"/>
            <a:ext cx="840490" cy="569419"/>
          </a:xfrm>
          <a:prstGeom prst="rect">
            <a:avLst/>
          </a:prstGeom>
          <a:gradFill>
            <a:gsLst>
              <a:gs pos="0">
                <a:schemeClr val="accent5">
                  <a:tint val="50000"/>
                  <a:satMod val="300000"/>
                  <a:alpha val="4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4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9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119" name="Rettangolo 73">
            <a:extLst>
              <a:ext uri="{FF2B5EF4-FFF2-40B4-BE49-F238E27FC236}">
                <a16:creationId xmlns:a16="http://schemas.microsoft.com/office/drawing/2014/main" xmlns="" id="{7E860714-58B8-43E4-8651-344B6B75E3DB}"/>
              </a:ext>
            </a:extLst>
          </p:cNvPr>
          <p:cNvSpPr/>
          <p:nvPr/>
        </p:nvSpPr>
        <p:spPr>
          <a:xfrm>
            <a:off x="7701916" y="4480385"/>
            <a:ext cx="868944" cy="569419"/>
          </a:xfrm>
          <a:prstGeom prst="rect">
            <a:avLst/>
          </a:prstGeom>
          <a:gradFill>
            <a:gsLst>
              <a:gs pos="0">
                <a:schemeClr val="accent5">
                  <a:tint val="50000"/>
                  <a:satMod val="300000"/>
                  <a:alpha val="4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4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Attivazione welfare</a:t>
            </a:r>
          </a:p>
        </p:txBody>
      </p:sp>
      <p:sp>
        <p:nvSpPr>
          <p:cNvPr id="120" name="Rettangolo 77">
            <a:extLst>
              <a:ext uri="{FF2B5EF4-FFF2-40B4-BE49-F238E27FC236}">
                <a16:creationId xmlns:a16="http://schemas.microsoft.com/office/drawing/2014/main" xmlns="" id="{5C584B79-DFB3-4CAD-A9D6-F4176C457362}"/>
              </a:ext>
            </a:extLst>
          </p:cNvPr>
          <p:cNvSpPr/>
          <p:nvPr/>
        </p:nvSpPr>
        <p:spPr>
          <a:xfrm>
            <a:off x="8757479" y="4472360"/>
            <a:ext cx="868944" cy="569419"/>
          </a:xfrm>
          <a:prstGeom prst="rect">
            <a:avLst/>
          </a:prstGeom>
          <a:gradFill>
            <a:gsLst>
              <a:gs pos="0">
                <a:schemeClr val="accent5">
                  <a:tint val="50000"/>
                  <a:satMod val="300000"/>
                  <a:alpha val="4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4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Chiusura task</a:t>
            </a:r>
          </a:p>
        </p:txBody>
      </p:sp>
      <p:sp>
        <p:nvSpPr>
          <p:cNvPr id="121" name="Rettangolo 80">
            <a:extLst>
              <a:ext uri="{FF2B5EF4-FFF2-40B4-BE49-F238E27FC236}">
                <a16:creationId xmlns:a16="http://schemas.microsoft.com/office/drawing/2014/main" xmlns="" id="{C25C248E-2BBF-4BFA-A099-1442C40A07BE}"/>
              </a:ext>
            </a:extLst>
          </p:cNvPr>
          <p:cNvSpPr/>
          <p:nvPr/>
        </p:nvSpPr>
        <p:spPr>
          <a:xfrm>
            <a:off x="9836482" y="4480385"/>
            <a:ext cx="868944" cy="569419"/>
          </a:xfrm>
          <a:prstGeom prst="rect">
            <a:avLst/>
          </a:prstGeom>
          <a:gradFill>
            <a:gsLst>
              <a:gs pos="0">
                <a:schemeClr val="accent5">
                  <a:tint val="50000"/>
                  <a:satMod val="300000"/>
                  <a:alpha val="4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4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Pagamento</a:t>
            </a:r>
          </a:p>
        </p:txBody>
      </p:sp>
      <p:sp>
        <p:nvSpPr>
          <p:cNvPr id="122" name="Rettangolo arrotondato 81">
            <a:extLst>
              <a:ext uri="{FF2B5EF4-FFF2-40B4-BE49-F238E27FC236}">
                <a16:creationId xmlns:a16="http://schemas.microsoft.com/office/drawing/2014/main" xmlns="" id="{10FFE8A3-678B-4913-AA6C-98036749710C}"/>
              </a:ext>
            </a:extLst>
          </p:cNvPr>
          <p:cNvSpPr/>
          <p:nvPr/>
        </p:nvSpPr>
        <p:spPr>
          <a:xfrm>
            <a:off x="6248320" y="4301401"/>
            <a:ext cx="4732552" cy="912532"/>
          </a:xfrm>
          <a:prstGeom prst="roundRect">
            <a:avLst/>
          </a:prstGeom>
          <a:noFill/>
          <a:ln w="38100">
            <a:solidFill>
              <a:srgbClr val="424A6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
        <p:nvSpPr>
          <p:cNvPr id="125" name="Rettangolo 71">
            <a:extLst>
              <a:ext uri="{FF2B5EF4-FFF2-40B4-BE49-F238E27FC236}">
                <a16:creationId xmlns:a16="http://schemas.microsoft.com/office/drawing/2014/main" xmlns="" id="{DCA1E7D1-F8D8-4E23-B6D3-34B95F9A6EEB}"/>
              </a:ext>
            </a:extLst>
          </p:cNvPr>
          <p:cNvSpPr/>
          <p:nvPr/>
        </p:nvSpPr>
        <p:spPr>
          <a:xfrm>
            <a:off x="6786637" y="4635711"/>
            <a:ext cx="840490" cy="569419"/>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6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9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126" name="Rettangolo 73">
            <a:extLst>
              <a:ext uri="{FF2B5EF4-FFF2-40B4-BE49-F238E27FC236}">
                <a16:creationId xmlns:a16="http://schemas.microsoft.com/office/drawing/2014/main" xmlns="" id="{E21780CE-D5DD-41FC-9D5C-373043E1E012}"/>
              </a:ext>
            </a:extLst>
          </p:cNvPr>
          <p:cNvSpPr/>
          <p:nvPr/>
        </p:nvSpPr>
        <p:spPr>
          <a:xfrm>
            <a:off x="7854237" y="4632705"/>
            <a:ext cx="868944" cy="569419"/>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6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Attivazione welfare</a:t>
            </a:r>
          </a:p>
        </p:txBody>
      </p:sp>
      <p:sp>
        <p:nvSpPr>
          <p:cNvPr id="127" name="Rettangolo 77">
            <a:extLst>
              <a:ext uri="{FF2B5EF4-FFF2-40B4-BE49-F238E27FC236}">
                <a16:creationId xmlns:a16="http://schemas.microsoft.com/office/drawing/2014/main" xmlns="" id="{93D84FD8-AA01-4330-86A5-331550DB832B}"/>
              </a:ext>
            </a:extLst>
          </p:cNvPr>
          <p:cNvSpPr/>
          <p:nvPr/>
        </p:nvSpPr>
        <p:spPr>
          <a:xfrm>
            <a:off x="8909800" y="4624680"/>
            <a:ext cx="868944" cy="569419"/>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6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Chiusura task</a:t>
            </a:r>
          </a:p>
        </p:txBody>
      </p:sp>
      <p:sp>
        <p:nvSpPr>
          <p:cNvPr id="128" name="Rettangolo 80">
            <a:extLst>
              <a:ext uri="{FF2B5EF4-FFF2-40B4-BE49-F238E27FC236}">
                <a16:creationId xmlns:a16="http://schemas.microsoft.com/office/drawing/2014/main" xmlns="" id="{6B8DCC30-2E4D-491D-9FBB-B7482740A260}"/>
              </a:ext>
            </a:extLst>
          </p:cNvPr>
          <p:cNvSpPr/>
          <p:nvPr/>
        </p:nvSpPr>
        <p:spPr>
          <a:xfrm>
            <a:off x="9988803" y="4632705"/>
            <a:ext cx="868944" cy="569419"/>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6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Pagamento</a:t>
            </a:r>
          </a:p>
        </p:txBody>
      </p:sp>
      <p:sp>
        <p:nvSpPr>
          <p:cNvPr id="129" name="Rettangolo arrotondato 81">
            <a:extLst>
              <a:ext uri="{FF2B5EF4-FFF2-40B4-BE49-F238E27FC236}">
                <a16:creationId xmlns:a16="http://schemas.microsoft.com/office/drawing/2014/main" xmlns="" id="{A8A71568-16EC-428F-9A3C-B1CDC4BD0E4D}"/>
              </a:ext>
            </a:extLst>
          </p:cNvPr>
          <p:cNvSpPr/>
          <p:nvPr/>
        </p:nvSpPr>
        <p:spPr>
          <a:xfrm>
            <a:off x="6400641" y="4453721"/>
            <a:ext cx="4732552" cy="912532"/>
          </a:xfrm>
          <a:prstGeom prst="roundRect">
            <a:avLst/>
          </a:prstGeom>
          <a:noFill/>
          <a:ln w="38100">
            <a:solidFill>
              <a:srgbClr val="424A6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
        <p:nvSpPr>
          <p:cNvPr id="132" name="Rettangolo 71">
            <a:extLst>
              <a:ext uri="{FF2B5EF4-FFF2-40B4-BE49-F238E27FC236}">
                <a16:creationId xmlns:a16="http://schemas.microsoft.com/office/drawing/2014/main" xmlns="" id="{9B616A76-5446-4873-AD5A-F0BA1E648C53}"/>
              </a:ext>
            </a:extLst>
          </p:cNvPr>
          <p:cNvSpPr/>
          <p:nvPr/>
        </p:nvSpPr>
        <p:spPr>
          <a:xfrm>
            <a:off x="6938958" y="4788032"/>
            <a:ext cx="840490" cy="569419"/>
          </a:xfrm>
          <a:prstGeom prst="rect">
            <a:avLst/>
          </a:prstGeom>
          <a:gradFill>
            <a:gsLst>
              <a:gs pos="0">
                <a:schemeClr val="accent5">
                  <a:tint val="50000"/>
                  <a:satMod val="300000"/>
                  <a:alpha val="8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8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9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133" name="Rettangolo 73">
            <a:extLst>
              <a:ext uri="{FF2B5EF4-FFF2-40B4-BE49-F238E27FC236}">
                <a16:creationId xmlns:a16="http://schemas.microsoft.com/office/drawing/2014/main" xmlns="" id="{1E45CD51-A55A-4339-8B93-2588A0C89194}"/>
              </a:ext>
            </a:extLst>
          </p:cNvPr>
          <p:cNvSpPr/>
          <p:nvPr/>
        </p:nvSpPr>
        <p:spPr>
          <a:xfrm>
            <a:off x="8006558" y="4785026"/>
            <a:ext cx="868944" cy="569419"/>
          </a:xfrm>
          <a:prstGeom prst="rect">
            <a:avLst/>
          </a:prstGeom>
          <a:gradFill>
            <a:gsLst>
              <a:gs pos="0">
                <a:schemeClr val="accent5">
                  <a:tint val="50000"/>
                  <a:satMod val="300000"/>
                  <a:alpha val="8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8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Attivazione welfare</a:t>
            </a:r>
          </a:p>
        </p:txBody>
      </p:sp>
      <p:sp>
        <p:nvSpPr>
          <p:cNvPr id="134" name="Rettangolo 77">
            <a:extLst>
              <a:ext uri="{FF2B5EF4-FFF2-40B4-BE49-F238E27FC236}">
                <a16:creationId xmlns:a16="http://schemas.microsoft.com/office/drawing/2014/main" xmlns="" id="{24E74F33-47F9-42AB-9060-96FC7C801993}"/>
              </a:ext>
            </a:extLst>
          </p:cNvPr>
          <p:cNvSpPr/>
          <p:nvPr/>
        </p:nvSpPr>
        <p:spPr>
          <a:xfrm>
            <a:off x="9062121" y="4777001"/>
            <a:ext cx="868944" cy="569419"/>
          </a:xfrm>
          <a:prstGeom prst="rect">
            <a:avLst/>
          </a:prstGeom>
          <a:gradFill>
            <a:gsLst>
              <a:gs pos="0">
                <a:schemeClr val="accent5">
                  <a:tint val="50000"/>
                  <a:satMod val="300000"/>
                  <a:alpha val="8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8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Chiusura task</a:t>
            </a:r>
          </a:p>
        </p:txBody>
      </p:sp>
      <p:sp>
        <p:nvSpPr>
          <p:cNvPr id="135" name="Rettangolo 80">
            <a:extLst>
              <a:ext uri="{FF2B5EF4-FFF2-40B4-BE49-F238E27FC236}">
                <a16:creationId xmlns:a16="http://schemas.microsoft.com/office/drawing/2014/main" xmlns="" id="{B120F464-8971-4993-B966-E2A886B825B2}"/>
              </a:ext>
            </a:extLst>
          </p:cNvPr>
          <p:cNvSpPr/>
          <p:nvPr/>
        </p:nvSpPr>
        <p:spPr>
          <a:xfrm>
            <a:off x="10141124" y="4785026"/>
            <a:ext cx="868944" cy="569419"/>
          </a:xfrm>
          <a:prstGeom prst="rect">
            <a:avLst/>
          </a:prstGeom>
          <a:gradFill>
            <a:gsLst>
              <a:gs pos="0">
                <a:schemeClr val="accent5">
                  <a:tint val="50000"/>
                  <a:satMod val="300000"/>
                  <a:alpha val="80000"/>
                </a:schemeClr>
              </a:gs>
              <a:gs pos="35000">
                <a:schemeClr val="accent5">
                  <a:tint val="37000"/>
                  <a:satMod val="300000"/>
                </a:schemeClr>
              </a:gs>
              <a:gs pos="100000">
                <a:schemeClr val="accent5">
                  <a:tint val="15000"/>
                  <a:satMod val="350000"/>
                </a:schemeClr>
              </a:gs>
            </a:gsLst>
          </a:gradFill>
          <a:ln>
            <a:solidFill>
              <a:schemeClr val="accent5">
                <a:shade val="95000"/>
                <a:satMod val="105000"/>
                <a:alpha val="80000"/>
              </a:schemeClr>
            </a:soli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Pagamento</a:t>
            </a:r>
          </a:p>
        </p:txBody>
      </p:sp>
      <p:sp>
        <p:nvSpPr>
          <p:cNvPr id="136" name="Rettangolo arrotondato 81">
            <a:extLst>
              <a:ext uri="{FF2B5EF4-FFF2-40B4-BE49-F238E27FC236}">
                <a16:creationId xmlns:a16="http://schemas.microsoft.com/office/drawing/2014/main" xmlns="" id="{89EFF096-A865-4F5B-93EB-1789F06F1F94}"/>
              </a:ext>
            </a:extLst>
          </p:cNvPr>
          <p:cNvSpPr/>
          <p:nvPr/>
        </p:nvSpPr>
        <p:spPr>
          <a:xfrm>
            <a:off x="6552962" y="4606042"/>
            <a:ext cx="4732552" cy="912532"/>
          </a:xfrm>
          <a:prstGeom prst="roundRect">
            <a:avLst/>
          </a:prstGeom>
          <a:noFill/>
          <a:ln w="38100">
            <a:solidFill>
              <a:srgbClr val="424A6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
        <p:nvSpPr>
          <p:cNvPr id="139" name="Rettangolo 71">
            <a:extLst>
              <a:ext uri="{FF2B5EF4-FFF2-40B4-BE49-F238E27FC236}">
                <a16:creationId xmlns:a16="http://schemas.microsoft.com/office/drawing/2014/main" xmlns="" id="{3DDE4C7B-2E12-4A54-B020-064797C2B3BB}"/>
              </a:ext>
            </a:extLst>
          </p:cNvPr>
          <p:cNvSpPr/>
          <p:nvPr/>
        </p:nvSpPr>
        <p:spPr>
          <a:xfrm>
            <a:off x="7091278" y="4940353"/>
            <a:ext cx="840490" cy="569419"/>
          </a:xfrm>
          <a:prstGeom prst="rect">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gradFill>
          <a:ln/>
        </p:spPr>
        <p:style>
          <a:lnRef idx="1">
            <a:schemeClr val="accent5"/>
          </a:lnRef>
          <a:fillRef idx="2">
            <a:schemeClr val="accent5"/>
          </a:fillRef>
          <a:effectRef idx="1">
            <a:schemeClr val="accent5"/>
          </a:effectRef>
          <a:fontRef idx="minor">
            <a:schemeClr val="dk1"/>
          </a:fontRef>
        </p:style>
        <p:txBody>
          <a:bodyPr rtlCol="0" anchor="ctr" anchorCtr="0"/>
          <a:lstStyle/>
          <a:p>
            <a:pPr algn="ctr">
              <a:buClr>
                <a:srgbClr val="2C973E"/>
              </a:buClr>
              <a:buSzPct val="110000"/>
            </a:pPr>
            <a:r>
              <a:rPr lang="en-US" sz="999" b="1" dirty="0">
                <a:solidFill>
                  <a:schemeClr val="tx1"/>
                </a:solidFill>
                <a:latin typeface="Calibri" panose="020F0502020204030204" pitchFamily="34" charset="0"/>
                <a:cs typeface="Calibri" panose="020F0502020204030204" pitchFamily="34" charset="0"/>
              </a:rPr>
              <a:t>Richiesta</a:t>
            </a:r>
            <a:endParaRPr lang="en-US" sz="1199" b="1" dirty="0">
              <a:solidFill>
                <a:schemeClr val="tx1"/>
              </a:solidFill>
              <a:latin typeface="Calibri" panose="020F0502020204030204" pitchFamily="34" charset="0"/>
              <a:cs typeface="Calibri" panose="020F0502020204030204" pitchFamily="34" charset="0"/>
            </a:endParaRPr>
          </a:p>
        </p:txBody>
      </p:sp>
      <p:sp>
        <p:nvSpPr>
          <p:cNvPr id="140" name="Rettangolo 73">
            <a:extLst>
              <a:ext uri="{FF2B5EF4-FFF2-40B4-BE49-F238E27FC236}">
                <a16:creationId xmlns:a16="http://schemas.microsoft.com/office/drawing/2014/main" xmlns="" id="{66D94763-F9C4-483A-BE93-520B7A0B6C33}"/>
              </a:ext>
            </a:extLst>
          </p:cNvPr>
          <p:cNvSpPr/>
          <p:nvPr/>
        </p:nvSpPr>
        <p:spPr>
          <a:xfrm>
            <a:off x="8158878" y="4937347"/>
            <a:ext cx="868944" cy="56941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Attivazione welfare</a:t>
            </a:r>
          </a:p>
        </p:txBody>
      </p:sp>
      <p:sp>
        <p:nvSpPr>
          <p:cNvPr id="141" name="Rettangolo 77">
            <a:extLst>
              <a:ext uri="{FF2B5EF4-FFF2-40B4-BE49-F238E27FC236}">
                <a16:creationId xmlns:a16="http://schemas.microsoft.com/office/drawing/2014/main" xmlns="" id="{7A555EF8-0ED0-403B-A003-B78C8E05A8EA}"/>
              </a:ext>
            </a:extLst>
          </p:cNvPr>
          <p:cNvSpPr/>
          <p:nvPr/>
        </p:nvSpPr>
        <p:spPr>
          <a:xfrm>
            <a:off x="9214441" y="4929322"/>
            <a:ext cx="868944" cy="56941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Chiusura task</a:t>
            </a:r>
          </a:p>
        </p:txBody>
      </p:sp>
      <p:sp>
        <p:nvSpPr>
          <p:cNvPr id="142" name="Rettangolo 80">
            <a:extLst>
              <a:ext uri="{FF2B5EF4-FFF2-40B4-BE49-F238E27FC236}">
                <a16:creationId xmlns:a16="http://schemas.microsoft.com/office/drawing/2014/main" xmlns="" id="{6C2BE822-EF38-48FC-940C-4BB2F655E17C}"/>
              </a:ext>
            </a:extLst>
          </p:cNvPr>
          <p:cNvSpPr/>
          <p:nvPr/>
        </p:nvSpPr>
        <p:spPr>
          <a:xfrm>
            <a:off x="10293444" y="4937347"/>
            <a:ext cx="868944" cy="56941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algn="ctr"/>
            <a:r>
              <a:rPr lang="en-US" sz="999" b="1" dirty="0">
                <a:solidFill>
                  <a:schemeClr val="tx1"/>
                </a:solidFill>
                <a:latin typeface="Calibri" panose="020F0502020204030204" pitchFamily="34" charset="0"/>
                <a:cs typeface="Calibri" panose="020F0502020204030204" pitchFamily="34" charset="0"/>
              </a:rPr>
              <a:t>Pagamento</a:t>
            </a:r>
          </a:p>
        </p:txBody>
      </p:sp>
      <p:pic>
        <p:nvPicPr>
          <p:cNvPr id="88" name="Graphic 51" descr="Magnifying glass">
            <a:extLst>
              <a:ext uri="{FF2B5EF4-FFF2-40B4-BE49-F238E27FC236}">
                <a16:creationId xmlns:a16="http://schemas.microsoft.com/office/drawing/2014/main" xmlns="" id="{E8F291DD-EE2C-4D33-98A8-91345352C0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71852" y="2017510"/>
            <a:ext cx="913924" cy="913924"/>
          </a:xfrm>
          <a:prstGeom prst="rect">
            <a:avLst/>
          </a:prstGeom>
          <a:ln>
            <a:noFill/>
          </a:ln>
        </p:spPr>
      </p:pic>
      <p:cxnSp>
        <p:nvCxnSpPr>
          <p:cNvPr id="73" name="Connettore 4 39">
            <a:extLst>
              <a:ext uri="{FF2B5EF4-FFF2-40B4-BE49-F238E27FC236}">
                <a16:creationId xmlns:a16="http://schemas.microsoft.com/office/drawing/2014/main" xmlns="" id="{1B5C83AF-20BC-45CA-9DD5-0BC462F4D301}"/>
              </a:ext>
            </a:extLst>
          </p:cNvPr>
          <p:cNvCxnSpPr>
            <a:cxnSpLocks/>
          </p:cNvCxnSpPr>
          <p:nvPr/>
        </p:nvCxnSpPr>
        <p:spPr>
          <a:xfrm>
            <a:off x="5643357" y="3901249"/>
            <a:ext cx="3118250" cy="339917"/>
          </a:xfrm>
          <a:prstGeom prst="bentConnector3">
            <a:avLst>
              <a:gd name="adj1" fmla="val 99825"/>
            </a:avLst>
          </a:prstGeom>
          <a:ln w="349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CC40D8BE-877A-43A7-8919-73D5FB495917}"/>
              </a:ext>
            </a:extLst>
          </p:cNvPr>
          <p:cNvSpPr txBox="1"/>
          <p:nvPr/>
        </p:nvSpPr>
        <p:spPr>
          <a:xfrm>
            <a:off x="5727802" y="3426145"/>
            <a:ext cx="4702405" cy="455490"/>
          </a:xfrm>
          <a:prstGeom prst="rect">
            <a:avLst/>
          </a:prstGeom>
          <a:noFill/>
        </p:spPr>
        <p:txBody>
          <a:bodyPr wrap="square" lIns="0" tIns="36557" rIns="0" bIns="0" rtlCol="0">
            <a:spAutoFit/>
          </a:bodyPr>
          <a:lstStyle/>
          <a:p>
            <a:pPr algn="just">
              <a:lnSpc>
                <a:spcPct val="85000"/>
              </a:lnSpc>
              <a:spcAft>
                <a:spcPts val="600"/>
              </a:spcAft>
              <a:buClr>
                <a:schemeClr val="accent2"/>
              </a:buClr>
              <a:buSzPct val="70000"/>
            </a:pPr>
            <a:r>
              <a:rPr lang="it-IT" sz="1600" dirty="0">
                <a:latin typeface="Calibri" panose="020F0502020204030204" pitchFamily="34" charset="0"/>
                <a:cs typeface="Calibri" panose="020F0502020204030204" pitchFamily="34" charset="0"/>
              </a:rPr>
              <a:t>ANPAL estrae dati dal registro condiviso per aggiornare il profile del lavoratore e per finalità statistiche.</a:t>
            </a:r>
          </a:p>
        </p:txBody>
      </p:sp>
      <p:pic>
        <p:nvPicPr>
          <p:cNvPr id="89" name="Graphic 51" descr="Magnifying glass">
            <a:extLst>
              <a:ext uri="{FF2B5EF4-FFF2-40B4-BE49-F238E27FC236}">
                <a16:creationId xmlns:a16="http://schemas.microsoft.com/office/drawing/2014/main" xmlns="" id="{E8F291DD-EE2C-4D33-98A8-91345352C0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71852" y="3284984"/>
            <a:ext cx="913924" cy="913924"/>
          </a:xfrm>
          <a:prstGeom prst="rect">
            <a:avLst/>
          </a:prstGeom>
          <a:ln>
            <a:noFill/>
          </a:ln>
        </p:spPr>
      </p:pic>
      <p:sp>
        <p:nvSpPr>
          <p:cNvPr id="65"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Use case</a:t>
            </a:r>
          </a:p>
          <a:p>
            <a:r>
              <a:rPr lang="it-IT" sz="2400" i="1" dirty="0">
                <a:latin typeface="Calibri" panose="020F0502020204030204" pitchFamily="34" charset="0"/>
                <a:cs typeface="Calibri" panose="020F0502020204030204" pitchFamily="34" charset="0"/>
              </a:rPr>
              <a:t>Verifica delle prestazioni richieste</a:t>
            </a:r>
            <a:endParaRPr lang="en-US" sz="2400" i="1" dirty="0">
              <a:latin typeface="Calibri" panose="020F0502020204030204" pitchFamily="34" charset="0"/>
              <a:cs typeface="Calibri" panose="020F0502020204030204" pitchFamily="34" charset="0"/>
            </a:endParaRPr>
          </a:p>
        </p:txBody>
      </p:sp>
      <p:grpSp>
        <p:nvGrpSpPr>
          <p:cNvPr id="90" name="Group 89"/>
          <p:cNvGrpSpPr/>
          <p:nvPr/>
        </p:nvGrpSpPr>
        <p:grpSpPr>
          <a:xfrm>
            <a:off x="717677" y="1747026"/>
            <a:ext cx="4080647" cy="3495683"/>
            <a:chOff x="717677" y="1747026"/>
            <a:chExt cx="4080647" cy="3495683"/>
          </a:xfrm>
        </p:grpSpPr>
        <p:grpSp>
          <p:nvGrpSpPr>
            <p:cNvPr id="91" name="Group 90"/>
            <p:cNvGrpSpPr>
              <a:grpSpLocks noChangeAspect="1"/>
            </p:cNvGrpSpPr>
            <p:nvPr/>
          </p:nvGrpSpPr>
          <p:grpSpPr>
            <a:xfrm>
              <a:off x="837651" y="1747026"/>
              <a:ext cx="3580149" cy="3257748"/>
              <a:chOff x="993342" y="1747026"/>
              <a:chExt cx="2765183" cy="2516177"/>
            </a:xfrm>
          </p:grpSpPr>
          <p:sp>
            <p:nvSpPr>
              <p:cNvPr id="104" name="Ovale 3">
                <a:extLst>
                  <a:ext uri="{FF2B5EF4-FFF2-40B4-BE49-F238E27FC236}">
                    <a16:creationId xmlns:a16="http://schemas.microsoft.com/office/drawing/2014/main" xmlns="" id="{5FF81F9A-B446-4640-90B8-089C63DECFCE}"/>
                  </a:ext>
                </a:extLst>
              </p:cNvPr>
              <p:cNvSpPr/>
              <p:nvPr/>
            </p:nvSpPr>
            <p:spPr>
              <a:xfrm>
                <a:off x="993342" y="1889285"/>
                <a:ext cx="2765183" cy="237391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chemeClr val="tx1">
                      <a:lumMod val="50000"/>
                    </a:schemeClr>
                  </a:solidFill>
                  <a:latin typeface="Calibri" panose="020F0502020204030204" pitchFamily="34" charset="0"/>
                  <a:cs typeface="Calibri" panose="020F0502020204030204" pitchFamily="34" charset="0"/>
                </a:endParaRPr>
              </a:p>
            </p:txBody>
          </p:sp>
          <p:pic>
            <p:nvPicPr>
              <p:cNvPr id="105" name="Picture 10" descr="Immagine correlata">
                <a:extLst>
                  <a:ext uri="{FF2B5EF4-FFF2-40B4-BE49-F238E27FC236}">
                    <a16:creationId xmlns:a16="http://schemas.microsoft.com/office/drawing/2014/main" xmlns="" id="{4CA185BB-776C-F84B-8ED2-7D88E685285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427" b="32603"/>
              <a:stretch/>
            </p:blipFill>
            <p:spPr bwMode="auto">
              <a:xfrm>
                <a:off x="1954266" y="1747026"/>
                <a:ext cx="791332" cy="284517"/>
              </a:xfrm>
              <a:prstGeom prst="rect">
                <a:avLst/>
              </a:prstGeom>
              <a:noFill/>
              <a:extLst>
                <a:ext uri="{909E8E84-426E-40DD-AFC4-6F175D3DCCD1}">
                  <a14:hiddenFill xmlns:a14="http://schemas.microsoft.com/office/drawing/2010/main">
                    <a:solidFill>
                      <a:srgbClr val="FFFFFF"/>
                    </a:solidFill>
                  </a14:hiddenFill>
                </a:ext>
              </a:extLst>
            </p:spPr>
          </p:pic>
        </p:grpSp>
        <p:pic>
          <p:nvPicPr>
            <p:cNvPr id="92" name="Picture 2" descr="Risultati immagini per INP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48" t="6558" r="15080" b="4905"/>
            <a:stretch/>
          </p:blipFill>
          <p:spPr bwMode="auto">
            <a:xfrm>
              <a:off x="737109" y="2468800"/>
              <a:ext cx="530021" cy="668741"/>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p:cNvGrpSpPr/>
            <p:nvPr/>
          </p:nvGrpSpPr>
          <p:grpSpPr>
            <a:xfrm>
              <a:off x="1985959" y="4640145"/>
              <a:ext cx="1243776" cy="602564"/>
              <a:chOff x="1985959" y="4640145"/>
              <a:chExt cx="1243776" cy="602564"/>
            </a:xfrm>
          </p:grpSpPr>
          <p:sp>
            <p:nvSpPr>
              <p:cNvPr id="99" name="Rectangle 98"/>
              <p:cNvSpPr/>
              <p:nvPr/>
            </p:nvSpPr>
            <p:spPr>
              <a:xfrm>
                <a:off x="1985959" y="4640145"/>
                <a:ext cx="1243776" cy="60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00" name="Group 99"/>
              <p:cNvGrpSpPr>
                <a:grpSpLocks noChangeAspect="1"/>
              </p:cNvGrpSpPr>
              <p:nvPr/>
            </p:nvGrpSpPr>
            <p:grpSpPr>
              <a:xfrm>
                <a:off x="2042146" y="4723174"/>
                <a:ext cx="1171158" cy="436507"/>
                <a:chOff x="6759083" y="178786"/>
                <a:chExt cx="1558811" cy="580991"/>
              </a:xfrm>
            </p:grpSpPr>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9083" y="178786"/>
                  <a:ext cx="580991" cy="580991"/>
                </a:xfrm>
                <a:prstGeom prst="rect">
                  <a:avLst/>
                </a:prstGeom>
              </p:spPr>
            </p:pic>
            <p:pic>
              <p:nvPicPr>
                <p:cNvPr id="102" name="Picture 1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4519" y="206865"/>
                  <a:ext cx="524833" cy="524832"/>
                </a:xfrm>
                <a:prstGeom prst="rect">
                  <a:avLst/>
                </a:prstGeom>
              </p:spPr>
            </p:pic>
            <p:pic>
              <p:nvPicPr>
                <p:cNvPr id="103" name="Picture 10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375" y="196522"/>
                  <a:ext cx="545519" cy="545519"/>
                </a:xfrm>
                <a:prstGeom prst="rect">
                  <a:avLst/>
                </a:prstGeom>
              </p:spPr>
            </p:pic>
          </p:grpSp>
        </p:grpSp>
        <p:sp>
          <p:nvSpPr>
            <p:cNvPr id="94" name="Rectangle 93"/>
            <p:cNvSpPr/>
            <p:nvPr/>
          </p:nvSpPr>
          <p:spPr>
            <a:xfrm>
              <a:off x="3554549" y="3978068"/>
              <a:ext cx="1243775" cy="452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5" name="Picture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1100" y="2338959"/>
              <a:ext cx="724816" cy="724816"/>
            </a:xfrm>
            <a:prstGeom prst="rect">
              <a:avLst/>
            </a:prstGeom>
          </p:spPr>
        </p:pic>
        <p:grpSp>
          <p:nvGrpSpPr>
            <p:cNvPr id="96" name="Group 95"/>
            <p:cNvGrpSpPr/>
            <p:nvPr/>
          </p:nvGrpSpPr>
          <p:grpSpPr>
            <a:xfrm>
              <a:off x="717677" y="3881649"/>
              <a:ext cx="833000" cy="758496"/>
              <a:chOff x="717677" y="3881649"/>
              <a:chExt cx="833000" cy="758496"/>
            </a:xfrm>
          </p:grpSpPr>
          <p:sp>
            <p:nvSpPr>
              <p:cNvPr id="97" name="Rectangle 96"/>
              <p:cNvSpPr/>
              <p:nvPr/>
            </p:nvSpPr>
            <p:spPr>
              <a:xfrm>
                <a:off x="783423" y="3881649"/>
                <a:ext cx="767254" cy="75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8" name="Picture 9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677" y="3927119"/>
                <a:ext cx="713026" cy="713026"/>
              </a:xfrm>
              <a:prstGeom prst="rect">
                <a:avLst/>
              </a:prstGeom>
            </p:spPr>
          </p:pic>
        </p:grpSp>
      </p:grpSp>
      <p:sp>
        <p:nvSpPr>
          <p:cNvPr id="109" name="Rectangle 108"/>
          <p:cNvSpPr/>
          <p:nvPr/>
        </p:nvSpPr>
        <p:spPr>
          <a:xfrm>
            <a:off x="3554549" y="3822548"/>
            <a:ext cx="1243775" cy="75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0" name="Picture 12" descr="Risultati immagini per ministero lavoro">
            <a:extLst>
              <a:ext uri="{FF2B5EF4-FFF2-40B4-BE49-F238E27FC236}">
                <a16:creationId xmlns:a16="http://schemas.microsoft.com/office/drawing/2014/main" xmlns="" id="{506789D8-B83B-134E-B18C-80FF085A109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9643" b="13418"/>
          <a:stretch/>
        </p:blipFill>
        <p:spPr bwMode="auto">
          <a:xfrm>
            <a:off x="3850417" y="4150084"/>
            <a:ext cx="585633" cy="385609"/>
          </a:xfrm>
          <a:prstGeom prst="rect">
            <a:avLst/>
          </a:prstGeom>
          <a:noFill/>
          <a:extLst>
            <a:ext uri="{909E8E84-426E-40DD-AFC4-6F175D3DCCD1}">
              <a14:hiddenFill xmlns:a14="http://schemas.microsoft.com/office/drawing/2010/main">
                <a:solidFill>
                  <a:srgbClr val="FFFFFF"/>
                </a:solidFill>
              </a14:hiddenFill>
            </a:ext>
          </a:extLst>
        </p:spPr>
      </p:pic>
      <p:pic>
        <p:nvPicPr>
          <p:cNvPr id="111" name="Immagine 30">
            <a:extLst>
              <a:ext uri="{FF2B5EF4-FFF2-40B4-BE49-F238E27FC236}">
                <a16:creationId xmlns:a16="http://schemas.microsoft.com/office/drawing/2014/main" xmlns="" id="{D4D658CF-48DA-45C7-81FB-1B02B010D605}"/>
              </a:ext>
            </a:extLst>
          </p:cNvPr>
          <p:cNvPicPr>
            <a:picLocks noChangeAspect="1"/>
          </p:cNvPicPr>
          <p:nvPr/>
        </p:nvPicPr>
        <p:blipFill>
          <a:blip r:embed="rId13">
            <a:clrChange>
              <a:clrFrom>
                <a:srgbClr val="FBF5F5"/>
              </a:clrFrom>
              <a:clrTo>
                <a:srgbClr val="FBF5F5">
                  <a:alpha val="0"/>
                </a:srgbClr>
              </a:clrTo>
            </a:clrChange>
          </a:blip>
          <a:stretch>
            <a:fillRect/>
          </a:stretch>
        </p:blipFill>
        <p:spPr>
          <a:xfrm>
            <a:off x="3836811" y="3822548"/>
            <a:ext cx="612845" cy="309972"/>
          </a:xfrm>
          <a:prstGeom prst="rect">
            <a:avLst/>
          </a:prstGeom>
        </p:spPr>
      </p:pic>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5512" y="5492148"/>
            <a:ext cx="700726" cy="700726"/>
          </a:xfrm>
          <a:prstGeom prst="rect">
            <a:avLst/>
          </a:prstGeom>
        </p:spPr>
      </p:pic>
      <p:sp>
        <p:nvSpPr>
          <p:cNvPr id="143" name="Rettangolo arrotondato 81">
            <a:extLst>
              <a:ext uri="{FF2B5EF4-FFF2-40B4-BE49-F238E27FC236}">
                <a16:creationId xmlns:a16="http://schemas.microsoft.com/office/drawing/2014/main" xmlns="" id="{6146B627-150E-477E-8E6D-70563079649F}"/>
              </a:ext>
            </a:extLst>
          </p:cNvPr>
          <p:cNvSpPr/>
          <p:nvPr/>
        </p:nvSpPr>
        <p:spPr>
          <a:xfrm>
            <a:off x="6705282" y="4758363"/>
            <a:ext cx="4732552" cy="912532"/>
          </a:xfrm>
          <a:prstGeom prst="roundRect">
            <a:avLst/>
          </a:prstGeom>
          <a:noFill/>
          <a:ln w="38100">
            <a:solidFill>
              <a:srgbClr val="424A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11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6"/>
          <p:cNvSpPr/>
          <p:nvPr>
            <p:custDataLst>
              <p:tags r:id="rId1"/>
            </p:custDataLst>
          </p:nvPr>
        </p:nvSpPr>
        <p:spPr bwMode="gray">
          <a:xfrm rot="1800000" flipH="1" flipV="1">
            <a:off x="10015441" y="221328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7" name="Rechteck 17"/>
          <p:cNvSpPr/>
          <p:nvPr>
            <p:custDataLst>
              <p:tags r:id="rId2"/>
            </p:custDataLst>
          </p:nvPr>
        </p:nvSpPr>
        <p:spPr bwMode="gray">
          <a:xfrm rot="1800000" flipH="1" flipV="1">
            <a:off x="5631677" y="4785590"/>
            <a:ext cx="1245079" cy="124507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8" name="Rechteck 16"/>
          <p:cNvSpPr/>
          <p:nvPr>
            <p:custDataLst>
              <p:tags r:id="rId3"/>
            </p:custDataLst>
          </p:nvPr>
        </p:nvSpPr>
        <p:spPr bwMode="gray">
          <a:xfrm rot="1800000" flipH="1" flipV="1">
            <a:off x="7445595" y="2949727"/>
            <a:ext cx="5137342" cy="5154903"/>
          </a:xfrm>
          <a:custGeom>
            <a:avLst/>
            <a:gdLst/>
            <a:ahLst/>
            <a:cxnLst/>
            <a:rect l="l" t="t" r="r" b="b"/>
            <a:pathLst>
              <a:path w="5140018" h="5157588">
                <a:moveTo>
                  <a:pt x="5140017" y="5157588"/>
                </a:moveTo>
                <a:lnTo>
                  <a:pt x="1518682" y="5157588"/>
                </a:lnTo>
                <a:lnTo>
                  <a:pt x="0" y="2527151"/>
                </a:lnTo>
                <a:lnTo>
                  <a:pt x="4377154" y="0"/>
                </a:lnTo>
                <a:lnTo>
                  <a:pt x="5140018"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29"/>
            <a:endParaRPr lang="en-GB" sz="1199" dirty="0">
              <a:solidFill>
                <a:schemeClr val="tx1"/>
              </a:solidFill>
              <a:latin typeface="Calibri" panose="020F0502020204030204" pitchFamily="34" charset="0"/>
              <a:cs typeface="Calibri" panose="020F0502020204030204" pitchFamily="34" charset="0"/>
            </a:endParaRPr>
          </a:p>
        </p:txBody>
      </p:sp>
      <p:sp>
        <p:nvSpPr>
          <p:cNvPr id="9" name="Rechteck 17"/>
          <p:cNvSpPr/>
          <p:nvPr>
            <p:custDataLst>
              <p:tags r:id="rId4"/>
            </p:custDataLst>
          </p:nvPr>
        </p:nvSpPr>
        <p:spPr bwMode="gray">
          <a:xfrm rot="1800000" flipH="1" flipV="1">
            <a:off x="6350054" y="6700953"/>
            <a:ext cx="537850" cy="310527"/>
          </a:xfrm>
          <a:custGeom>
            <a:avLst/>
            <a:gdLst/>
            <a:ahLst/>
            <a:cxnLst/>
            <a:rect l="l" t="t" r="r" b="b"/>
            <a:pathLst>
              <a:path w="538130" h="310689">
                <a:moveTo>
                  <a:pt x="538130" y="310689"/>
                </a:moveTo>
                <a:lnTo>
                  <a:pt x="0" y="310689"/>
                </a:lnTo>
                <a:lnTo>
                  <a:pt x="538130"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0" name="Rechteck 18"/>
          <p:cNvSpPr/>
          <p:nvPr>
            <p:custDataLst>
              <p:tags r:id="rId5"/>
            </p:custDataLst>
          </p:nvPr>
        </p:nvSpPr>
        <p:spPr bwMode="gray">
          <a:xfrm rot="1800000" flipH="1" flipV="1">
            <a:off x="5261772" y="6670171"/>
            <a:ext cx="644475" cy="372088"/>
          </a:xfrm>
          <a:custGeom>
            <a:avLst/>
            <a:gdLst/>
            <a:ahLst/>
            <a:cxnLst/>
            <a:rect l="l" t="t" r="r" b="b"/>
            <a:pathLst>
              <a:path w="644811" h="372282">
                <a:moveTo>
                  <a:pt x="644811" y="372282"/>
                </a:moveTo>
                <a:lnTo>
                  <a:pt x="0" y="372282"/>
                </a:lnTo>
                <a:lnTo>
                  <a:pt x="644811"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1" name="Rechteck 21"/>
          <p:cNvSpPr/>
          <p:nvPr>
            <p:custDataLst>
              <p:tags r:id="rId6"/>
            </p:custDataLst>
          </p:nvPr>
        </p:nvSpPr>
        <p:spPr bwMode="gray">
          <a:xfrm rot="1800000" flipH="1" flipV="1">
            <a:off x="5778730" y="6202254"/>
            <a:ext cx="555609" cy="555609"/>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4" name="Rechteck 22"/>
          <p:cNvSpPr/>
          <p:nvPr>
            <p:custDataLst>
              <p:tags r:id="rId7"/>
            </p:custDataLst>
          </p:nvPr>
        </p:nvSpPr>
        <p:spPr bwMode="gray">
          <a:xfrm rot="1800000" flipH="1" flipV="1">
            <a:off x="10399840" y="1950152"/>
            <a:ext cx="838228" cy="83822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5" name="Rechteck 21"/>
          <p:cNvSpPr/>
          <p:nvPr>
            <p:custDataLst>
              <p:tags r:id="rId8"/>
            </p:custDataLst>
          </p:nvPr>
        </p:nvSpPr>
        <p:spPr bwMode="gray">
          <a:xfrm rot="1800000" flipH="1" flipV="1">
            <a:off x="11316017" y="2131434"/>
            <a:ext cx="1296490" cy="1296489"/>
          </a:xfrm>
          <a:custGeom>
            <a:avLst/>
            <a:gdLst/>
            <a:ahLst/>
            <a:cxnLst/>
            <a:rect l="l" t="t" r="r" b="b"/>
            <a:pathLst>
              <a:path w="1530425" h="1530424">
                <a:moveTo>
                  <a:pt x="1530425" y="1530424"/>
                </a:moveTo>
                <a:lnTo>
                  <a:pt x="867973" y="1530424"/>
                </a:lnTo>
                <a:lnTo>
                  <a:pt x="0" y="27050"/>
                </a:lnTo>
                <a:lnTo>
                  <a:pt x="0" y="0"/>
                </a:lnTo>
                <a:lnTo>
                  <a:pt x="1530425"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6" name="Rechteck 24"/>
          <p:cNvSpPr/>
          <p:nvPr>
            <p:custDataLst>
              <p:tags r:id="rId9"/>
            </p:custDataLst>
          </p:nvPr>
        </p:nvSpPr>
        <p:spPr bwMode="gray">
          <a:xfrm rot="1800000" flipH="1" flipV="1">
            <a:off x="11170209" y="180913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9" name="Title 11"/>
          <p:cNvSpPr txBox="1">
            <a:spLocks/>
          </p:cNvSpPr>
          <p:nvPr/>
        </p:nvSpPr>
        <p:spPr>
          <a:xfrm>
            <a:off x="8323876" y="4407430"/>
            <a:ext cx="3374591" cy="204590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3998" b="1" kern="1200">
                <a:solidFill>
                  <a:srgbClr val="333333"/>
                </a:solidFill>
                <a:latin typeface="+mn-lt"/>
                <a:ea typeface="+mj-ea"/>
                <a:cs typeface="Arial" pitchFamily="34" charset="0"/>
              </a:defRPr>
            </a:lvl1pPr>
          </a:lstStyle>
          <a:p>
            <a:pPr algn="r"/>
            <a:r>
              <a:rPr lang="en-US" sz="3198" dirty="0">
                <a:solidFill>
                  <a:schemeClr val="tx1"/>
                </a:solidFill>
                <a:latin typeface="Calibri" panose="020F0502020204030204" pitchFamily="34" charset="0"/>
                <a:cs typeface="Calibri" panose="020F0502020204030204" pitchFamily="34" charset="0"/>
              </a:rPr>
              <a:t>Blockchain sull’Invalidità Civile</a:t>
            </a:r>
          </a:p>
        </p:txBody>
      </p:sp>
      <p:pic>
        <p:nvPicPr>
          <p:cNvPr id="12" name="Picture 2" descr="Risultati immagini per logo inp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74175" y="173747"/>
            <a:ext cx="787875" cy="10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2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84"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0"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Progettualità legate alla tecnologia Blockchain</a:t>
            </a:r>
          </a:p>
        </p:txBody>
      </p:sp>
      <p:sp>
        <p:nvSpPr>
          <p:cNvPr id="5" name="Rectangle 35"/>
          <p:cNvSpPr>
            <a:spLocks noChangeArrowheads="1"/>
          </p:cNvSpPr>
          <p:nvPr/>
        </p:nvSpPr>
        <p:spPr bwMode="auto">
          <a:xfrm>
            <a:off x="630855" y="994831"/>
            <a:ext cx="109372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Calibri" panose="020F0502020204030204" pitchFamily="34" charset="0"/>
                <a:ea typeface="Calibri" panose="020F0502020204030204" pitchFamily="34" charset="0"/>
                <a:cs typeface="Calibri" panose="020F0502020204030204" pitchFamily="34" charset="0"/>
              </a:rPr>
              <a:t>La tecnologia</a:t>
            </a:r>
            <a:r>
              <a:rPr lang="it-IT" sz="1600" b="1" dirty="0">
                <a:latin typeface="Calibri" panose="020F0502020204030204" pitchFamily="34" charset="0"/>
                <a:ea typeface="Calibri" panose="020F0502020204030204" pitchFamily="34" charset="0"/>
                <a:cs typeface="Calibri" panose="020F0502020204030204" pitchFamily="34" charset="0"/>
              </a:rPr>
              <a:t> </a:t>
            </a:r>
            <a:r>
              <a:rPr lang="it-IT" sz="1600" b="1" dirty="0" err="1">
                <a:latin typeface="Calibri" panose="020F0502020204030204" pitchFamily="34" charset="0"/>
                <a:ea typeface="Calibri" panose="020F0502020204030204" pitchFamily="34" charset="0"/>
                <a:cs typeface="Calibri" panose="020F0502020204030204" pitchFamily="34" charset="0"/>
              </a:rPr>
              <a:t>Blockchain</a:t>
            </a:r>
            <a:r>
              <a:rPr lang="it-IT" sz="1600" b="1" dirty="0">
                <a:latin typeface="Calibri" panose="020F0502020204030204" pitchFamily="34" charset="0"/>
                <a:ea typeface="Calibri" panose="020F0502020204030204" pitchFamily="34" charset="0"/>
                <a:cs typeface="Calibri" panose="020F0502020204030204" pitchFamily="34" charset="0"/>
              </a:rPr>
              <a:t> permette di abilitare nuove forme di collaborazione tra soggetti </a:t>
            </a:r>
            <a:r>
              <a:rPr lang="it-IT" sz="1600" dirty="0">
                <a:latin typeface="Calibri" panose="020F0502020204030204" pitchFamily="34" charset="0"/>
                <a:ea typeface="Calibri" panose="020F0502020204030204" pitchFamily="34" charset="0"/>
                <a:cs typeface="Calibri" panose="020F0502020204030204" pitchFamily="34" charset="0"/>
              </a:rPr>
              <a:t>garantendo il </a:t>
            </a:r>
            <a:r>
              <a:rPr lang="it-IT" sz="1600" b="1" dirty="0">
                <a:latin typeface="Calibri" panose="020F0502020204030204" pitchFamily="34" charset="0"/>
                <a:ea typeface="Calibri" panose="020F0502020204030204" pitchFamily="34" charset="0"/>
                <a:cs typeface="Calibri" panose="020F0502020204030204" pitchFamily="34" charset="0"/>
              </a:rPr>
              <a:t>mantenimento dell’</a:t>
            </a:r>
            <a:r>
              <a:rPr lang="it-IT" sz="1600" b="1" dirty="0" err="1">
                <a:latin typeface="Calibri" panose="020F0502020204030204" pitchFamily="34" charset="0"/>
                <a:ea typeface="Calibri" panose="020F0502020204030204" pitchFamily="34" charset="0"/>
                <a:cs typeface="Calibri" panose="020F0502020204030204" pitchFamily="34" charset="0"/>
              </a:rPr>
              <a:t>ownership</a:t>
            </a:r>
            <a:r>
              <a:rPr lang="it-IT" sz="1600" b="1" dirty="0">
                <a:latin typeface="Calibri" panose="020F0502020204030204" pitchFamily="34" charset="0"/>
                <a:ea typeface="Calibri" panose="020F0502020204030204" pitchFamily="34" charset="0"/>
                <a:cs typeface="Calibri" panose="020F0502020204030204" pitchFamily="34" charset="0"/>
              </a:rPr>
              <a:t> sui dati</a:t>
            </a:r>
            <a:r>
              <a:rPr lang="it-IT" sz="1600" dirty="0">
                <a:latin typeface="Calibri" panose="020F0502020204030204" pitchFamily="34" charset="0"/>
                <a:ea typeface="Calibri" panose="020F0502020204030204" pitchFamily="34" charset="0"/>
                <a:cs typeface="Calibri" panose="020F0502020204030204" pitchFamily="34" charset="0"/>
              </a:rPr>
              <a:t>, la tracciatura di </a:t>
            </a:r>
            <a:r>
              <a:rPr lang="it-IT" sz="1600" b="1" dirty="0">
                <a:latin typeface="Calibri" panose="020F0502020204030204" pitchFamily="34" charset="0"/>
                <a:ea typeface="Calibri" panose="020F0502020204030204" pitchFamily="34" charset="0"/>
                <a:cs typeface="Calibri" panose="020F0502020204030204" pitchFamily="34" charset="0"/>
              </a:rPr>
              <a:t>processi certificati e immutabili </a:t>
            </a:r>
            <a:r>
              <a:rPr lang="it-IT" sz="1600" dirty="0">
                <a:latin typeface="Calibri" panose="020F0502020204030204" pitchFamily="34" charset="0"/>
                <a:ea typeface="Calibri" panose="020F0502020204030204" pitchFamily="34" charset="0"/>
                <a:cs typeface="Calibri" panose="020F0502020204030204" pitchFamily="34" charset="0"/>
              </a:rPr>
              <a:t>nonché</a:t>
            </a:r>
            <a:r>
              <a:rPr lang="it-IT" sz="1600" b="1" dirty="0">
                <a:latin typeface="Calibri" panose="020F0502020204030204" pitchFamily="34" charset="0"/>
                <a:ea typeface="Calibri" panose="020F0502020204030204" pitchFamily="34" charset="0"/>
                <a:cs typeface="Calibri" panose="020F0502020204030204" pitchFamily="34" charset="0"/>
              </a:rPr>
              <a:t> un</a:t>
            </a:r>
            <a:r>
              <a:rPr lang="it-IT" sz="1600" dirty="0">
                <a:latin typeface="Calibri" panose="020F0502020204030204" pitchFamily="34" charset="0"/>
                <a:ea typeface="Calibri" panose="020F0502020204030204" pitchFamily="34" charset="0"/>
                <a:cs typeface="Calibri" panose="020F0502020204030204" pitchFamily="34" charset="0"/>
              </a:rPr>
              <a:t>a </a:t>
            </a:r>
            <a:r>
              <a:rPr lang="it-IT" sz="1600" b="1" dirty="0">
                <a:latin typeface="Calibri" panose="020F0502020204030204" pitchFamily="34" charset="0"/>
                <a:ea typeface="Calibri" panose="020F0502020204030204" pitchFamily="34" charset="0"/>
                <a:cs typeface="Calibri" panose="020F0502020204030204" pitchFamily="34" charset="0"/>
              </a:rPr>
              <a:t>bassa invasività sui sistemi esistenti</a:t>
            </a:r>
            <a:r>
              <a:rPr lang="it-IT" sz="1600" dirty="0">
                <a:latin typeface="Calibri" panose="020F0502020204030204" pitchFamily="34" charset="0"/>
                <a:ea typeface="Calibri" panose="020F0502020204030204" pitchFamily="34" charset="0"/>
                <a:cs typeface="Calibri" panose="020F0502020204030204" pitchFamily="34" charset="0"/>
              </a:rPr>
              <a:t>. Grazie a queste caratteristiche la </a:t>
            </a:r>
            <a:r>
              <a:rPr lang="it-IT" sz="1600" dirty="0" err="1">
                <a:latin typeface="Calibri" panose="020F0502020204030204" pitchFamily="34" charset="0"/>
                <a:ea typeface="Calibri" panose="020F0502020204030204" pitchFamily="34" charset="0"/>
                <a:cs typeface="Calibri" panose="020F0502020204030204" pitchFamily="34" charset="0"/>
              </a:rPr>
              <a:t>blockchain</a:t>
            </a:r>
            <a:r>
              <a:rPr lang="it-IT" sz="1600" dirty="0">
                <a:latin typeface="Calibri" panose="020F0502020204030204" pitchFamily="34" charset="0"/>
                <a:ea typeface="Calibri" panose="020F0502020204030204" pitchFamily="34" charset="0"/>
                <a:cs typeface="Calibri" panose="020F0502020204030204" pitchFamily="34" charset="0"/>
              </a:rPr>
              <a:t> favorisce la </a:t>
            </a:r>
            <a:r>
              <a:rPr lang="it-IT" sz="1600" b="1" dirty="0">
                <a:latin typeface="Calibri" panose="020F0502020204030204" pitchFamily="34" charset="0"/>
                <a:ea typeface="Calibri" panose="020F0502020204030204" pitchFamily="34" charset="0"/>
                <a:cs typeface="Calibri" panose="020F0502020204030204" pitchFamily="34" charset="0"/>
              </a:rPr>
              <a:t>creazione di nuovi ecosistemi nella PA</a:t>
            </a:r>
            <a:r>
              <a:rPr lang="it-IT" sz="1600" dirty="0">
                <a:latin typeface="Calibri" panose="020F0502020204030204" pitchFamily="34" charset="0"/>
                <a:ea typeface="Calibri" panose="020F0502020204030204" pitchFamily="34" charset="0"/>
                <a:cs typeface="Calibri" panose="020F0502020204030204" pitchFamily="34" charset="0"/>
              </a:rPr>
              <a:t>, nonché il rafforzamento dell’</a:t>
            </a:r>
            <a:r>
              <a:rPr lang="it-IT" sz="1600" b="1" dirty="0">
                <a:latin typeface="Calibri" panose="020F0502020204030204" pitchFamily="34" charset="0"/>
                <a:ea typeface="Calibri" panose="020F0502020204030204" pitchFamily="34" charset="0"/>
                <a:cs typeface="Calibri" panose="020F0502020204030204" pitchFamily="34" charset="0"/>
              </a:rPr>
              <a:t>integrazione</a:t>
            </a:r>
            <a:r>
              <a:rPr lang="it-IT" sz="1600" dirty="0">
                <a:latin typeface="Calibri" panose="020F0502020204030204" pitchFamily="34" charset="0"/>
                <a:ea typeface="Calibri" panose="020F0502020204030204" pitchFamily="34" charset="0"/>
                <a:cs typeface="Calibri" panose="020F0502020204030204" pitchFamily="34" charset="0"/>
              </a:rPr>
              <a:t> e della </a:t>
            </a:r>
            <a:r>
              <a:rPr lang="it-IT" sz="1600" b="1" dirty="0">
                <a:latin typeface="Calibri" panose="020F0502020204030204" pitchFamily="34" charset="0"/>
                <a:ea typeface="Calibri" panose="020F0502020204030204" pitchFamily="34" charset="0"/>
                <a:cs typeface="Calibri" panose="020F0502020204030204" pitchFamily="34" charset="0"/>
              </a:rPr>
              <a:t>cooperazione fra i diversi Enti </a:t>
            </a:r>
            <a:r>
              <a:rPr lang="it-IT" sz="1600" dirty="0">
                <a:latin typeface="Calibri" panose="020F0502020204030204" pitchFamily="34" charset="0"/>
                <a:ea typeface="Calibri" panose="020F0502020204030204" pitchFamily="34" charset="0"/>
                <a:cs typeface="Calibri" panose="020F0502020204030204" pitchFamily="34" charset="0"/>
              </a:rPr>
              <a:t>che partecipano al network. Sulla base di tali presupposti </a:t>
            </a:r>
            <a:r>
              <a:rPr lang="it-IT" sz="1600" b="1" dirty="0">
                <a:latin typeface="Calibri" panose="020F0502020204030204" pitchFamily="34" charset="0"/>
                <a:ea typeface="Calibri" panose="020F0502020204030204" pitchFamily="34" charset="0"/>
                <a:cs typeface="Calibri" panose="020F0502020204030204" pitchFamily="34" charset="0"/>
              </a:rPr>
              <a:t>INPS ha individuato alcune progettualità </a:t>
            </a:r>
            <a:r>
              <a:rPr lang="it-IT" sz="1600" dirty="0">
                <a:latin typeface="Calibri" panose="020F0502020204030204" pitchFamily="34" charset="0"/>
                <a:ea typeface="Calibri" panose="020F0502020204030204" pitchFamily="34" charset="0"/>
                <a:cs typeface="Calibri" panose="020F0502020204030204" pitchFamily="34" charset="0"/>
              </a:rPr>
              <a:t>che consentirebbero di </a:t>
            </a:r>
            <a:r>
              <a:rPr lang="it-IT" sz="1600" b="1" dirty="0">
                <a:latin typeface="Calibri" panose="020F0502020204030204" pitchFamily="34" charset="0"/>
                <a:ea typeface="Calibri" panose="020F0502020204030204" pitchFamily="34" charset="0"/>
                <a:cs typeface="Calibri" panose="020F0502020204030204" pitchFamily="34" charset="0"/>
              </a:rPr>
              <a:t>efficientare</a:t>
            </a:r>
            <a:r>
              <a:rPr lang="it-IT" sz="1600" dirty="0">
                <a:latin typeface="Calibri" panose="020F0502020204030204" pitchFamily="34" charset="0"/>
                <a:ea typeface="Calibri" panose="020F0502020204030204" pitchFamily="34" charset="0"/>
                <a:cs typeface="Calibri" panose="020F0502020204030204" pitchFamily="34" charset="0"/>
              </a:rPr>
              <a:t> i processi, </a:t>
            </a:r>
            <a:r>
              <a:rPr lang="it-IT" sz="1600" b="1" dirty="0">
                <a:latin typeface="Calibri" panose="020F0502020204030204" pitchFamily="34" charset="0"/>
                <a:ea typeface="Calibri" panose="020F0502020204030204" pitchFamily="34" charset="0"/>
                <a:cs typeface="Calibri" panose="020F0502020204030204" pitchFamily="34" charset="0"/>
              </a:rPr>
              <a:t>aumentarne la sicurezza </a:t>
            </a:r>
            <a:r>
              <a:rPr lang="it-IT" sz="1600" dirty="0">
                <a:latin typeface="Calibri" panose="020F0502020204030204" pitchFamily="34" charset="0"/>
                <a:ea typeface="Calibri" panose="020F0502020204030204" pitchFamily="34" charset="0"/>
                <a:cs typeface="Calibri" panose="020F0502020204030204" pitchFamily="34" charset="0"/>
              </a:rPr>
              <a:t>e </a:t>
            </a:r>
            <a:r>
              <a:rPr lang="it-IT" sz="1600" b="1" dirty="0">
                <a:latin typeface="Calibri" panose="020F0502020204030204" pitchFamily="34" charset="0"/>
                <a:ea typeface="Calibri" panose="020F0502020204030204" pitchFamily="34" charset="0"/>
                <a:cs typeface="Calibri" panose="020F0502020204030204" pitchFamily="34" charset="0"/>
              </a:rPr>
              <a:t>introdurre nuove logiche di lavoro.</a:t>
            </a:r>
            <a:endParaRPr lang="it-IT"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1116838" y="2627409"/>
            <a:ext cx="9958324" cy="3177855"/>
            <a:chOff x="1128771" y="2799897"/>
            <a:chExt cx="9958324" cy="3177855"/>
          </a:xfrm>
        </p:grpSpPr>
        <p:sp>
          <p:nvSpPr>
            <p:cNvPr id="27" name="Rectangle 26"/>
            <p:cNvSpPr/>
            <p:nvPr/>
          </p:nvSpPr>
          <p:spPr>
            <a:xfrm>
              <a:off x="1128771" y="4418582"/>
              <a:ext cx="5063749" cy="1559170"/>
            </a:xfrm>
            <a:prstGeom prst="rect">
              <a:avLst/>
            </a:prstGeom>
            <a:noFill/>
            <a:ln>
              <a:solidFill>
                <a:srgbClr val="A1A1AF"/>
              </a:solidFill>
            </a:ln>
          </p:spPr>
          <p:style>
            <a:lnRef idx="2">
              <a:schemeClr val="accent1">
                <a:shade val="50000"/>
              </a:schemeClr>
            </a:lnRef>
            <a:fillRef idx="1">
              <a:schemeClr val="accent1"/>
            </a:fillRef>
            <a:effectRef idx="0">
              <a:schemeClr val="accent1"/>
            </a:effectRef>
            <a:fontRef idx="minor">
              <a:schemeClr val="lt1"/>
            </a:fontRef>
          </p:style>
          <p:txBody>
            <a:bodyPr lIns="540000" tIns="72000" rIns="468000" rtlCol="0" anchor="ctr"/>
            <a:lstStyle/>
            <a:p>
              <a:pPr algn="ctr"/>
              <a:r>
                <a:rPr lang="en-US" sz="2400" b="1" dirty="0">
                  <a:solidFill>
                    <a:schemeClr val="tx1"/>
                  </a:solidFill>
                  <a:latin typeface="Calibri" panose="020F0502020204030204" pitchFamily="34" charset="0"/>
                  <a:cs typeface="Calibri" panose="020F0502020204030204" pitchFamily="34" charset="0"/>
                </a:rPr>
                <a:t>Blockchain sull’Invalidità Civile</a:t>
              </a:r>
            </a:p>
          </p:txBody>
        </p:sp>
        <p:sp>
          <p:nvSpPr>
            <p:cNvPr id="26" name="Rectangle 25"/>
            <p:cNvSpPr/>
            <p:nvPr/>
          </p:nvSpPr>
          <p:spPr>
            <a:xfrm>
              <a:off x="6236697" y="4418582"/>
              <a:ext cx="4843637" cy="155917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468000" tIns="72000" rtlCol="0" anchor="ctr"/>
            <a:lstStyle/>
            <a:p>
              <a:pPr algn="ctr"/>
              <a:r>
                <a:rPr lang="it-IT" sz="2400" b="1" dirty="0">
                  <a:solidFill>
                    <a:schemeClr val="tx1"/>
                  </a:solidFill>
                  <a:latin typeface="Calibri" panose="020F0502020204030204" pitchFamily="34" charset="0"/>
                </a:rPr>
                <a:t>MIDA - Monitoraggio Integrato Deleghe Anomale</a:t>
              </a:r>
            </a:p>
          </p:txBody>
        </p:sp>
        <p:sp>
          <p:nvSpPr>
            <p:cNvPr id="25" name="Rectangle 24"/>
            <p:cNvSpPr/>
            <p:nvPr/>
          </p:nvSpPr>
          <p:spPr>
            <a:xfrm>
              <a:off x="5979884" y="2805152"/>
              <a:ext cx="5100449" cy="1559170"/>
            </a:xfrm>
            <a:prstGeom prst="rect">
              <a:avLst/>
            </a:prstGeom>
            <a:noFill/>
            <a:ln>
              <a:solidFill>
                <a:srgbClr val="019CD8"/>
              </a:solidFill>
            </a:ln>
          </p:spPr>
          <p:style>
            <a:lnRef idx="2">
              <a:schemeClr val="accent1">
                <a:shade val="50000"/>
              </a:schemeClr>
            </a:lnRef>
            <a:fillRef idx="1">
              <a:schemeClr val="accent1"/>
            </a:fillRef>
            <a:effectRef idx="0">
              <a:schemeClr val="accent1"/>
            </a:effectRef>
            <a:fontRef idx="minor">
              <a:schemeClr val="lt1"/>
            </a:fontRef>
          </p:style>
          <p:txBody>
            <a:bodyPr lIns="468000" tIns="72000" rtlCol="0" anchor="ctr"/>
            <a:lstStyle/>
            <a:p>
              <a:pPr algn="ctr"/>
              <a:r>
                <a:rPr lang="it-IT" sz="2400" b="1" dirty="0">
                  <a:solidFill>
                    <a:schemeClr val="tx1"/>
                  </a:solidFill>
                  <a:latin typeface="Calibri" panose="020F0502020204030204" pitchFamily="34" charset="0"/>
                  <a:cs typeface="Calibri" panose="020F0502020204030204" pitchFamily="34" charset="0"/>
                </a:rPr>
                <a:t>La Piattaforma Welfare per un marketplace evoluto</a:t>
              </a:r>
            </a:p>
          </p:txBody>
        </p:sp>
        <p:sp>
          <p:nvSpPr>
            <p:cNvPr id="20" name="Rectangle 19"/>
            <p:cNvSpPr/>
            <p:nvPr/>
          </p:nvSpPr>
          <p:spPr>
            <a:xfrm>
              <a:off x="1128771" y="2805152"/>
              <a:ext cx="4792543" cy="1559170"/>
            </a:xfrm>
            <a:prstGeom prst="rect">
              <a:avLst/>
            </a:prstGeom>
            <a:noFill/>
            <a:ln>
              <a:solidFill>
                <a:srgbClr val="E9A922"/>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468000" rtlCol="0" anchor="ctr"/>
            <a:lstStyle/>
            <a:p>
              <a:pPr algn="ctr"/>
              <a:r>
                <a:rPr lang="en-US" sz="2400" b="1" dirty="0">
                  <a:solidFill>
                    <a:schemeClr val="tx1"/>
                  </a:solidFill>
                  <a:latin typeface="Calibri" panose="020F0502020204030204" pitchFamily="34" charset="0"/>
                  <a:cs typeface="Calibri" panose="020F0502020204030204" pitchFamily="34" charset="0"/>
                </a:rPr>
                <a:t>European Social Security Number - ESSN</a:t>
              </a:r>
              <a:endParaRPr lang="it-IT" sz="2400" b="1" dirty="0"/>
            </a:p>
          </p:txBody>
        </p:sp>
        <p:sp>
          <p:nvSpPr>
            <p:cNvPr id="21" name="Oval 20"/>
            <p:cNvSpPr>
              <a:spLocks noChangeAspect="1"/>
            </p:cNvSpPr>
            <p:nvPr/>
          </p:nvSpPr>
          <p:spPr>
            <a:xfrm>
              <a:off x="5387935" y="3658649"/>
              <a:ext cx="1437480" cy="1437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Rectangle 22"/>
            <p:cNvSpPr/>
            <p:nvPr/>
          </p:nvSpPr>
          <p:spPr>
            <a:xfrm>
              <a:off x="1128771" y="2799897"/>
              <a:ext cx="451448" cy="393146"/>
            </a:xfrm>
            <a:prstGeom prst="rect">
              <a:avLst/>
            </a:prstGeom>
            <a:solidFill>
              <a:srgbClr val="E9A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1</a:t>
              </a:r>
            </a:p>
          </p:txBody>
        </p:sp>
        <p:sp>
          <p:nvSpPr>
            <p:cNvPr id="31" name="Rectangle 30"/>
            <p:cNvSpPr/>
            <p:nvPr/>
          </p:nvSpPr>
          <p:spPr>
            <a:xfrm>
              <a:off x="10635647" y="2799897"/>
              <a:ext cx="451448" cy="393146"/>
            </a:xfrm>
            <a:prstGeom prst="rect">
              <a:avLst/>
            </a:prstGeom>
            <a:solidFill>
              <a:srgbClr val="01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2</a:t>
              </a:r>
            </a:p>
          </p:txBody>
        </p:sp>
        <p:sp>
          <p:nvSpPr>
            <p:cNvPr id="32" name="Rectangle 31"/>
            <p:cNvSpPr/>
            <p:nvPr/>
          </p:nvSpPr>
          <p:spPr>
            <a:xfrm>
              <a:off x="10628885" y="4418582"/>
              <a:ext cx="451448" cy="3931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4</a:t>
              </a:r>
            </a:p>
          </p:txBody>
        </p:sp>
        <p:sp>
          <p:nvSpPr>
            <p:cNvPr id="33" name="Rectangle 32"/>
            <p:cNvSpPr/>
            <p:nvPr/>
          </p:nvSpPr>
          <p:spPr>
            <a:xfrm>
              <a:off x="1131086" y="4418582"/>
              <a:ext cx="451448" cy="393146"/>
            </a:xfrm>
            <a:prstGeom prst="rect">
              <a:avLst/>
            </a:prstGeom>
            <a:solidFill>
              <a:srgbClr val="A1A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3</a:t>
              </a:r>
            </a:p>
          </p:txBody>
        </p:sp>
        <p:pic>
          <p:nvPicPr>
            <p:cNvPr id="17" name="Picture 2" descr="Risultati immagini per logo inp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3148" y="3829881"/>
              <a:ext cx="787875" cy="1095013"/>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2"/>
            <p:cNvSpPr/>
            <p:nvPr/>
          </p:nvSpPr>
          <p:spPr>
            <a:xfrm>
              <a:off x="1231272" y="4105544"/>
              <a:ext cx="1764000" cy="258778"/>
            </a:xfrm>
            <a:prstGeom prst="round2SameRect">
              <a:avLst>
                <a:gd name="adj1" fmla="val 36082"/>
                <a:gd name="adj2" fmla="val 0"/>
              </a:avLst>
            </a:prstGeom>
            <a:solidFill>
              <a:schemeClr val="bg1"/>
            </a:solidFill>
            <a:ln>
              <a:solidFill>
                <a:srgbClr val="E9A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Pilota in corso</a:t>
              </a:r>
            </a:p>
          </p:txBody>
        </p:sp>
        <p:sp>
          <p:nvSpPr>
            <p:cNvPr id="18" name="Round Same Side Corner Rectangle 17"/>
            <p:cNvSpPr/>
            <p:nvPr/>
          </p:nvSpPr>
          <p:spPr>
            <a:xfrm>
              <a:off x="9218078" y="4105544"/>
              <a:ext cx="1764000" cy="258778"/>
            </a:xfrm>
            <a:prstGeom prst="round2SameRect">
              <a:avLst>
                <a:gd name="adj1" fmla="val 36082"/>
                <a:gd name="adj2" fmla="val 0"/>
              </a:avLst>
            </a:prstGeom>
            <a:solidFill>
              <a:schemeClr val="bg1"/>
            </a:solidFill>
            <a:ln>
              <a:solidFill>
                <a:srgbClr val="019C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Sviluppo idea</a:t>
              </a:r>
            </a:p>
          </p:txBody>
        </p:sp>
        <p:sp>
          <p:nvSpPr>
            <p:cNvPr id="19" name="Round Same Side Corner Rectangle 18"/>
            <p:cNvSpPr/>
            <p:nvPr/>
          </p:nvSpPr>
          <p:spPr>
            <a:xfrm>
              <a:off x="9218078" y="5718974"/>
              <a:ext cx="1764000" cy="258778"/>
            </a:xfrm>
            <a:prstGeom prst="round2SameRect">
              <a:avLst>
                <a:gd name="adj1" fmla="val 36082"/>
                <a:gd name="adj2"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Sviluppo idea</a:t>
              </a:r>
            </a:p>
          </p:txBody>
        </p:sp>
        <p:sp>
          <p:nvSpPr>
            <p:cNvPr id="22" name="Round Same Side Corner Rectangle 21"/>
            <p:cNvSpPr/>
            <p:nvPr/>
          </p:nvSpPr>
          <p:spPr>
            <a:xfrm>
              <a:off x="1231272" y="5718974"/>
              <a:ext cx="1764000" cy="258778"/>
            </a:xfrm>
            <a:prstGeom prst="round2SameRect">
              <a:avLst>
                <a:gd name="adj1" fmla="val 36082"/>
                <a:gd name="adj2" fmla="val 0"/>
              </a:avLst>
            </a:prstGeom>
            <a:solidFill>
              <a:schemeClr val="bg1"/>
            </a:solidFill>
            <a:ln>
              <a:solidFill>
                <a:srgbClr val="A1A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tx1"/>
                  </a:solidFill>
                </a:rPr>
                <a:t>Sviluppo idea</a:t>
              </a:r>
            </a:p>
          </p:txBody>
        </p:sp>
      </p:grpSp>
    </p:spTree>
    <p:extLst>
      <p:ext uri="{BB962C8B-B14F-4D97-AF65-F5344CB8AC3E}">
        <p14:creationId xmlns:p14="http://schemas.microsoft.com/office/powerpoint/2010/main" val="234558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 99">
            <a:extLst>
              <a:ext uri="{FF2B5EF4-FFF2-40B4-BE49-F238E27FC236}">
                <a16:creationId xmlns:a16="http://schemas.microsoft.com/office/drawing/2014/main" xmlns="" id="{A17544E7-5F03-4E31-800B-D1CB2E6F43AD}"/>
              </a:ext>
            </a:extLst>
          </p:cNvPr>
          <p:cNvGraphicFramePr>
            <a:graphicFrameLocks noGrp="1"/>
          </p:cNvGraphicFramePr>
          <p:nvPr>
            <p:extLst>
              <p:ext uri="{D42A27DB-BD31-4B8C-83A1-F6EECF244321}">
                <p14:modId xmlns:p14="http://schemas.microsoft.com/office/powerpoint/2010/main" val="270953752"/>
              </p:ext>
            </p:extLst>
          </p:nvPr>
        </p:nvGraphicFramePr>
        <p:xfrm>
          <a:off x="609601" y="2083117"/>
          <a:ext cx="10958511" cy="4142677"/>
        </p:xfrm>
        <a:graphic>
          <a:graphicData uri="http://schemas.openxmlformats.org/drawingml/2006/table">
            <a:tbl>
              <a:tblPr firstRow="1" bandRow="1"/>
              <a:tblGrid>
                <a:gridCol w="1597967">
                  <a:extLst>
                    <a:ext uri="{9D8B030D-6E8A-4147-A177-3AD203B41FA5}">
                      <a16:colId xmlns:a16="http://schemas.microsoft.com/office/drawing/2014/main" xmlns="" val="1141250241"/>
                    </a:ext>
                  </a:extLst>
                </a:gridCol>
                <a:gridCol w="7560840">
                  <a:extLst>
                    <a:ext uri="{9D8B030D-6E8A-4147-A177-3AD203B41FA5}">
                      <a16:colId xmlns:a16="http://schemas.microsoft.com/office/drawing/2014/main" xmlns="" val="2612370813"/>
                    </a:ext>
                  </a:extLst>
                </a:gridCol>
                <a:gridCol w="1799704">
                  <a:extLst>
                    <a:ext uri="{9D8B030D-6E8A-4147-A177-3AD203B41FA5}">
                      <a16:colId xmlns:a16="http://schemas.microsoft.com/office/drawing/2014/main" xmlns="" val="555851652"/>
                    </a:ext>
                  </a:extLst>
                </a:gridCol>
              </a:tblGrid>
              <a:tr h="344338">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r>
                        <a:rPr lang="it-IT" sz="1400" dirty="0">
                          <a:solidFill>
                            <a:schemeClr val="tx1"/>
                          </a:solidFill>
                          <a:latin typeface="+mn-lt"/>
                        </a:rPr>
                        <a:t>Attori</a:t>
                      </a:r>
                    </a:p>
                  </a:txBody>
                  <a:tcPr marL="91392" marR="91392" marT="45696" marB="45696" anchor="ctr">
                    <a:lnL w="6350" cap="flat" cmpd="sng" algn="ctr">
                      <a:solidFill>
                        <a:srgbClr val="FFFFFF"/>
                      </a:solidFill>
                      <a:prstDash val="lgDashDot"/>
                      <a:round/>
                      <a:headEnd type="none" w="med" len="med"/>
                      <a:tailEnd type="none" w="med" len="med"/>
                    </a:lnL>
                    <a:lnR w="6350" cap="flat" cmpd="sng" algn="ctr">
                      <a:noFill/>
                      <a:prstDash val="lgDashDot"/>
                      <a:round/>
                      <a:headEnd type="none" w="med" len="med"/>
                      <a:tailEnd type="none" w="med" len="med"/>
                    </a:lnR>
                    <a:lnT w="6350" cap="flat" cmpd="sng" algn="ctr">
                      <a:solidFill>
                        <a:srgbClr val="FFFFFF"/>
                      </a:solidFill>
                      <a:prstDash val="lgDashDot"/>
                      <a:round/>
                      <a:headEnd type="none" w="med" len="med"/>
                      <a:tailEnd type="none" w="med" len="med"/>
                    </a:lnT>
                    <a:lnB w="6350" cap="flat" cmpd="sng" algn="ctr">
                      <a:noFill/>
                      <a:prstDash val="lgDashDot"/>
                      <a:round/>
                      <a:headEnd type="none" w="med" len="med"/>
                      <a:tailEnd type="none" w="med" len="med"/>
                    </a:lnB>
                    <a:lnTlToBr w="12700" cmpd="sng">
                      <a:noFill/>
                      <a:prstDash val="solid"/>
                    </a:lnTlToBr>
                    <a:lnBlToTr w="12700" cmpd="sng">
                      <a:noFill/>
                      <a:prstDash val="solid"/>
                    </a:lnBlToTr>
                    <a:solidFill>
                      <a:srgbClr val="FFE600"/>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r>
                        <a:rPr lang="it-IT" sz="1400" dirty="0">
                          <a:solidFill>
                            <a:schemeClr val="tx1"/>
                          </a:solidFill>
                          <a:latin typeface="+mn-lt"/>
                        </a:rPr>
                        <a:t>Attività</a:t>
                      </a:r>
                    </a:p>
                  </a:txBody>
                  <a:tcPr marL="91392" marR="91392" marT="45696" marB="45696"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6350" cap="flat" cmpd="sng" algn="ctr">
                      <a:solidFill>
                        <a:srgbClr val="FFFFFF"/>
                      </a:solidFill>
                      <a:prstDash val="lgDashDot"/>
                      <a:round/>
                      <a:headEnd type="none" w="med" len="med"/>
                      <a:tailEnd type="none" w="med" len="med"/>
                    </a:lnT>
                    <a:lnB w="6350" cap="flat" cmpd="sng" algn="ctr">
                      <a:noFill/>
                      <a:prstDash val="lgDashDot"/>
                      <a:round/>
                      <a:headEnd type="none" w="med" len="med"/>
                      <a:tailEnd type="none" w="med" len="med"/>
                    </a:lnB>
                    <a:lnTlToBr w="12700" cmpd="sng">
                      <a:noFill/>
                      <a:prstDash val="solid"/>
                    </a:lnTlToBr>
                    <a:lnBlToTr w="12700" cmpd="sng">
                      <a:noFill/>
                      <a:prstDash val="solid"/>
                    </a:lnBlToTr>
                    <a:solidFill>
                      <a:srgbClr val="FFE600"/>
                    </a:solid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ctr"/>
                      <a:r>
                        <a:rPr lang="it-IT" sz="1400" dirty="0">
                          <a:solidFill>
                            <a:schemeClr val="tx1"/>
                          </a:solidFill>
                          <a:latin typeface="+mn-lt"/>
                        </a:rPr>
                        <a:t>Tipologia di attività</a:t>
                      </a:r>
                    </a:p>
                  </a:txBody>
                  <a:tcPr marL="91392" marR="91392" marT="45696" marB="45696" anchor="ctr">
                    <a:lnL w="6350" cap="flat" cmpd="sng" algn="ctr">
                      <a:no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FFFFFF"/>
                      </a:solidFill>
                      <a:prstDash val="lgDashDot"/>
                      <a:round/>
                      <a:headEnd type="none" w="med" len="med"/>
                      <a:tailEnd type="none" w="med" len="med"/>
                    </a:lnT>
                    <a:lnB w="6350" cap="flat" cmpd="sng" algn="ctr">
                      <a:noFill/>
                      <a:prstDash val="lgDashDot"/>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xmlns="" val="118378544"/>
                  </a:ext>
                </a:extLst>
              </a:tr>
              <a:tr h="61344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no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it-IT" sz="1400" kern="1200" dirty="0">
                          <a:solidFill>
                            <a:schemeClr val="tx1"/>
                          </a:solidFill>
                          <a:latin typeface="+mn-lt"/>
                          <a:ea typeface="+mn-ea"/>
                          <a:cs typeface="+mn-cs"/>
                        </a:rPr>
                        <a:t>L’INPS effettua le visite mediche, certifica lo stato di Invalidità Civile del cittadino ed eroga le prestazioni economiche e rilascia la certificazione ex L.104</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no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no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326152365"/>
                  </a:ext>
                </a:extLst>
              </a:tr>
              <a:tr h="61344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algn="l" defTabSz="914400" rtl="0" eaLnBrk="1" latinLnBrk="0" hangingPunct="1"/>
                      <a:r>
                        <a:rPr lang="it-IT" sz="1400" kern="1200" dirty="0">
                          <a:solidFill>
                            <a:schemeClr val="tx1"/>
                          </a:solidFill>
                          <a:latin typeface="+mn-lt"/>
                          <a:ea typeface="+mn-ea"/>
                          <a:cs typeface="+mn-cs"/>
                        </a:rPr>
                        <a:t>L’INAIL effettua gli accertamenti a seguito di un infortunio sul lavoro ed eventualmente eroga una rendita al soggetto infortunato</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276769110"/>
                  </a:ext>
                </a:extLst>
              </a:tr>
              <a:tr h="61344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latin typeface="+mn-lt"/>
                          <a:ea typeface="+mn-ea"/>
                          <a:cs typeface="+mn-cs"/>
                        </a:rPr>
                        <a:t>Le ASL effettuano le visite mediche per verificare l’accertamento ed il mantenimento dei requisiti di invalidità, inoltre eroga conseguentemente benefici non economici e prestazioni assistenziali</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3443600"/>
                  </a:ext>
                </a:extLst>
              </a:tr>
              <a:tr h="61344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latin typeface="+mn-lt"/>
                          <a:ea typeface="+mn-ea"/>
                          <a:cs typeface="+mn-cs"/>
                        </a:rPr>
                        <a:t>L’Agenzia delle Entrate concede alcune tipologie di agevolazioni fiscali all’invalido o a soggetti che lo hanno fiscalmente a carico</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517578920"/>
                  </a:ext>
                </a:extLst>
              </a:tr>
              <a:tr h="731139">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latin typeface="+mn-lt"/>
                          <a:ea typeface="+mn-ea"/>
                          <a:cs typeface="+mn-cs"/>
                        </a:rPr>
                        <a:t>L’ACI è il soggetto che gestisce il pagamento dei tributi relativi alle automobili </a:t>
                      </a:r>
                      <a:r>
                        <a:rPr lang="it-IT" sz="1400" i="1" kern="1200" dirty="0">
                          <a:solidFill>
                            <a:schemeClr val="tx1"/>
                          </a:solidFill>
                          <a:latin typeface="+mn-lt"/>
                          <a:ea typeface="+mn-ea"/>
                          <a:cs typeface="+mn-cs"/>
                        </a:rPr>
                        <a:t>(es. bollo auto)</a:t>
                      </a:r>
                      <a:r>
                        <a:rPr lang="it-IT" sz="1400" i="0" kern="1200" dirty="0">
                          <a:solidFill>
                            <a:schemeClr val="tx1"/>
                          </a:solidFill>
                          <a:latin typeface="+mn-lt"/>
                          <a:ea typeface="+mn-ea"/>
                          <a:cs typeface="+mn-cs"/>
                        </a:rPr>
                        <a:t> e verifica eventuali esenzioni a beneficio di soggetti disabili</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646464">
                          <a:lumMod val="60000"/>
                          <a:lumOff val="40000"/>
                        </a:srgbClr>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204412136"/>
                  </a:ext>
                </a:extLst>
              </a:tr>
              <a:tr h="613440">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FFFFFF"/>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FFFFFF"/>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tx1"/>
                          </a:solidFill>
                          <a:latin typeface="+mn-lt"/>
                          <a:ea typeface="+mn-ea"/>
                          <a:cs typeface="+mn-cs"/>
                        </a:rPr>
                        <a:t>Le Regioni e i Comuni anche su richiesta del cittadino erogano i benefici non economici </a:t>
                      </a:r>
                      <a:r>
                        <a:rPr lang="it-IT" sz="1400" i="1" kern="1200" dirty="0">
                          <a:solidFill>
                            <a:schemeClr val="tx1"/>
                          </a:solidFill>
                          <a:latin typeface="+mn-lt"/>
                          <a:ea typeface="+mn-ea"/>
                          <a:cs typeface="+mn-cs"/>
                        </a:rPr>
                        <a:t>(es. esenzione parcheggi, accesso alle ZTL, etc.) </a:t>
                      </a:r>
                      <a:r>
                        <a:rPr lang="it-IT" sz="1400" i="0" kern="1200" dirty="0">
                          <a:solidFill>
                            <a:schemeClr val="tx1"/>
                          </a:solidFill>
                          <a:latin typeface="+mn-lt"/>
                          <a:ea typeface="+mn-ea"/>
                          <a:cs typeface="+mn-cs"/>
                        </a:rPr>
                        <a:t>ed economici </a:t>
                      </a:r>
                      <a:r>
                        <a:rPr lang="it-IT" sz="1400" i="1" kern="1200" dirty="0">
                          <a:solidFill>
                            <a:schemeClr val="tx1"/>
                          </a:solidFill>
                          <a:latin typeface="+mn-lt"/>
                          <a:ea typeface="+mn-ea"/>
                          <a:cs typeface="+mn-cs"/>
                        </a:rPr>
                        <a:t>(es. buono casa, mensa, etc</a:t>
                      </a:r>
                      <a:r>
                        <a:rPr lang="it-IT" sz="1400" i="1" u="none" kern="1200" dirty="0">
                          <a:solidFill>
                            <a:schemeClr val="tx1"/>
                          </a:solidFill>
                          <a:latin typeface="+mn-lt"/>
                          <a:ea typeface="+mn-ea"/>
                          <a:cs typeface="+mn-cs"/>
                        </a:rPr>
                        <a:t>.)</a:t>
                      </a:r>
                    </a:p>
                  </a:txBody>
                  <a:tcPr marL="91392" marR="91392" marT="45696" marB="45696" anchor="ctr">
                    <a:lnL w="6350" cap="flat" cmpd="sng" algn="ctr">
                      <a:solidFill>
                        <a:srgbClr val="646464">
                          <a:lumMod val="60000"/>
                          <a:lumOff val="40000"/>
                        </a:srgbClr>
                      </a:solidFill>
                      <a:prstDash val="lgDashDot"/>
                      <a:round/>
                      <a:headEnd type="none" w="med" len="med"/>
                      <a:tailEnd type="none" w="med" len="med"/>
                    </a:lnL>
                    <a:lnR w="6350" cap="flat" cmpd="sng" algn="ctr">
                      <a:solidFill>
                        <a:srgbClr val="646464">
                          <a:lumMod val="60000"/>
                          <a:lumOff val="40000"/>
                        </a:srgbClr>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FFFFFF"/>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endParaRPr lang="it-IT" sz="1800" dirty="0">
                        <a:latin typeface="+mn-lt"/>
                      </a:endParaRPr>
                    </a:p>
                  </a:txBody>
                  <a:tcPr marL="91392" marR="91392" marT="45696" marB="45696">
                    <a:lnL w="6350" cap="flat" cmpd="sng" algn="ctr">
                      <a:solidFill>
                        <a:srgbClr val="646464">
                          <a:lumMod val="60000"/>
                          <a:lumOff val="40000"/>
                        </a:srgbClr>
                      </a:solidFill>
                      <a:prstDash val="lgDashDot"/>
                      <a:round/>
                      <a:headEnd type="none" w="med" len="med"/>
                      <a:tailEnd type="none" w="med" len="med"/>
                    </a:lnL>
                    <a:lnR w="6350" cap="flat" cmpd="sng" algn="ctr">
                      <a:solidFill>
                        <a:srgbClr val="FFFFFF"/>
                      </a:solidFill>
                      <a:prstDash val="lgDashDot"/>
                      <a:round/>
                      <a:headEnd type="none" w="med" len="med"/>
                      <a:tailEnd type="none" w="med" len="med"/>
                    </a:lnR>
                    <a:lnT w="6350" cap="flat" cmpd="sng" algn="ctr">
                      <a:solidFill>
                        <a:srgbClr val="646464">
                          <a:lumMod val="60000"/>
                          <a:lumOff val="40000"/>
                        </a:srgbClr>
                      </a:solidFill>
                      <a:prstDash val="lgDashDot"/>
                      <a:round/>
                      <a:headEnd type="none" w="med" len="med"/>
                      <a:tailEnd type="none" w="med" len="med"/>
                    </a:lnT>
                    <a:lnB w="6350" cap="flat" cmpd="sng" algn="ctr">
                      <a:solidFill>
                        <a:srgbClr val="FFFFFF"/>
                      </a:solidFill>
                      <a:prstDash val="lgDash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3271941472"/>
                  </a:ext>
                </a:extLst>
              </a:tr>
            </a:tbl>
          </a:graphicData>
        </a:graphic>
      </p:graphicFrame>
      <p:pic>
        <p:nvPicPr>
          <p:cNvPr id="102" name="Picture 101">
            <a:extLst>
              <a:ext uri="{FF2B5EF4-FFF2-40B4-BE49-F238E27FC236}">
                <a16:creationId xmlns:a16="http://schemas.microsoft.com/office/drawing/2014/main" xmlns="" id="{79E11FD4-1358-426B-8BCB-05CFB5174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070" y="2554185"/>
            <a:ext cx="359812" cy="359813"/>
          </a:xfrm>
          <a:prstGeom prst="rect">
            <a:avLst/>
          </a:prstGeom>
        </p:spPr>
      </p:pic>
      <p:pic>
        <p:nvPicPr>
          <p:cNvPr id="103" name="Picture 102">
            <a:extLst>
              <a:ext uri="{FF2B5EF4-FFF2-40B4-BE49-F238E27FC236}">
                <a16:creationId xmlns:a16="http://schemas.microsoft.com/office/drawing/2014/main" xmlns="" id="{DD1BB0CA-3B08-42B5-8FD9-AAFFDE87B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60909" y="2554185"/>
            <a:ext cx="359812" cy="359813"/>
          </a:xfrm>
          <a:prstGeom prst="rect">
            <a:avLst/>
          </a:prstGeom>
        </p:spPr>
      </p:pic>
      <p:pic>
        <p:nvPicPr>
          <p:cNvPr id="104" name="Picture 103">
            <a:extLst>
              <a:ext uri="{FF2B5EF4-FFF2-40B4-BE49-F238E27FC236}">
                <a16:creationId xmlns:a16="http://schemas.microsoft.com/office/drawing/2014/main" xmlns="" id="{7CBA6114-6FB6-483E-8DDF-158D989F1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070" y="3189199"/>
            <a:ext cx="359812" cy="359813"/>
          </a:xfrm>
          <a:prstGeom prst="rect">
            <a:avLst/>
          </a:prstGeom>
        </p:spPr>
      </p:pic>
      <p:pic>
        <p:nvPicPr>
          <p:cNvPr id="105" name="Picture 104">
            <a:extLst>
              <a:ext uri="{FF2B5EF4-FFF2-40B4-BE49-F238E27FC236}">
                <a16:creationId xmlns:a16="http://schemas.microsoft.com/office/drawing/2014/main" xmlns="" id="{3F2CBD04-AE83-4AEB-AC51-CBC8A5DC5F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60909" y="3189199"/>
            <a:ext cx="359812" cy="359813"/>
          </a:xfrm>
          <a:prstGeom prst="rect">
            <a:avLst/>
          </a:prstGeom>
        </p:spPr>
      </p:pic>
      <p:pic>
        <p:nvPicPr>
          <p:cNvPr id="106" name="Picture 105">
            <a:extLst>
              <a:ext uri="{FF2B5EF4-FFF2-40B4-BE49-F238E27FC236}">
                <a16:creationId xmlns:a16="http://schemas.microsoft.com/office/drawing/2014/main" xmlns="" id="{C2BE0999-9936-4781-ABB8-56153EAA15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917" y="5707665"/>
            <a:ext cx="359812" cy="359813"/>
          </a:xfrm>
          <a:prstGeom prst="rect">
            <a:avLst/>
          </a:prstGeom>
        </p:spPr>
      </p:pic>
      <p:pic>
        <p:nvPicPr>
          <p:cNvPr id="107" name="Picture 106">
            <a:extLst>
              <a:ext uri="{FF2B5EF4-FFF2-40B4-BE49-F238E27FC236}">
                <a16:creationId xmlns:a16="http://schemas.microsoft.com/office/drawing/2014/main" xmlns="" id="{797E5A4B-0F6C-4C54-8214-73F48E1D0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062" y="4414300"/>
            <a:ext cx="359812" cy="359813"/>
          </a:xfrm>
          <a:prstGeom prst="rect">
            <a:avLst/>
          </a:prstGeom>
        </p:spPr>
      </p:pic>
      <p:pic>
        <p:nvPicPr>
          <p:cNvPr id="108" name="Picture 107">
            <a:extLst>
              <a:ext uri="{FF2B5EF4-FFF2-40B4-BE49-F238E27FC236}">
                <a16:creationId xmlns:a16="http://schemas.microsoft.com/office/drawing/2014/main" xmlns="" id="{60A7B927-8F59-4DDF-B5D1-4588365A1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917" y="4405069"/>
            <a:ext cx="359812" cy="359813"/>
          </a:xfrm>
          <a:prstGeom prst="rect">
            <a:avLst/>
          </a:prstGeom>
        </p:spPr>
      </p:pic>
      <p:pic>
        <p:nvPicPr>
          <p:cNvPr id="111" name="Picture 110">
            <a:extLst>
              <a:ext uri="{FF2B5EF4-FFF2-40B4-BE49-F238E27FC236}">
                <a16:creationId xmlns:a16="http://schemas.microsoft.com/office/drawing/2014/main" xmlns="" id="{BC0ACFB4-CB78-48FE-B523-660CF7B85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062" y="5056192"/>
            <a:ext cx="359812" cy="359813"/>
          </a:xfrm>
          <a:prstGeom prst="rect">
            <a:avLst/>
          </a:prstGeom>
        </p:spPr>
      </p:pic>
      <p:pic>
        <p:nvPicPr>
          <p:cNvPr id="112" name="Picture 111">
            <a:extLst>
              <a:ext uri="{FF2B5EF4-FFF2-40B4-BE49-F238E27FC236}">
                <a16:creationId xmlns:a16="http://schemas.microsoft.com/office/drawing/2014/main" xmlns="" id="{911F9815-C4E9-4455-9392-6B44EEF4BD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8917" y="5046960"/>
            <a:ext cx="359812" cy="359813"/>
          </a:xfrm>
          <a:prstGeom prst="rect">
            <a:avLst/>
          </a:prstGeom>
        </p:spPr>
      </p:pic>
      <p:grpSp>
        <p:nvGrpSpPr>
          <p:cNvPr id="113" name="Group 112">
            <a:extLst>
              <a:ext uri="{FF2B5EF4-FFF2-40B4-BE49-F238E27FC236}">
                <a16:creationId xmlns:a16="http://schemas.microsoft.com/office/drawing/2014/main" xmlns="" id="{B1A7A390-3E4B-4A48-9F8C-8C7B6582595F}"/>
              </a:ext>
            </a:extLst>
          </p:cNvPr>
          <p:cNvGrpSpPr/>
          <p:nvPr/>
        </p:nvGrpSpPr>
        <p:grpSpPr>
          <a:xfrm>
            <a:off x="1762452" y="6357482"/>
            <a:ext cx="5759837" cy="323831"/>
            <a:chOff x="1763369" y="6359007"/>
            <a:chExt cx="5762837" cy="324000"/>
          </a:xfrm>
        </p:grpSpPr>
        <p:grpSp>
          <p:nvGrpSpPr>
            <p:cNvPr id="114" name="Group 113">
              <a:extLst>
                <a:ext uri="{FF2B5EF4-FFF2-40B4-BE49-F238E27FC236}">
                  <a16:creationId xmlns:a16="http://schemas.microsoft.com/office/drawing/2014/main" xmlns="" id="{9C23671E-7033-451D-9E4E-C941D226E8CA}"/>
                </a:ext>
              </a:extLst>
            </p:cNvPr>
            <p:cNvGrpSpPr/>
            <p:nvPr/>
          </p:nvGrpSpPr>
          <p:grpSpPr>
            <a:xfrm>
              <a:off x="5460401" y="6359007"/>
              <a:ext cx="2065805" cy="324000"/>
              <a:chOff x="7500226" y="6359007"/>
              <a:chExt cx="2065805" cy="324000"/>
            </a:xfrm>
          </p:grpSpPr>
          <p:sp>
            <p:nvSpPr>
              <p:cNvPr id="121" name="TextBox 120">
                <a:extLst>
                  <a:ext uri="{FF2B5EF4-FFF2-40B4-BE49-F238E27FC236}">
                    <a16:creationId xmlns:a16="http://schemas.microsoft.com/office/drawing/2014/main" xmlns="" id="{539F2A05-89BF-49AC-9388-0D29B0027B1D}"/>
                  </a:ext>
                </a:extLst>
              </p:cNvPr>
              <p:cNvSpPr txBox="1"/>
              <p:nvPr/>
            </p:nvSpPr>
            <p:spPr>
              <a:xfrm>
                <a:off x="7857811" y="6424058"/>
                <a:ext cx="1708220" cy="193899"/>
              </a:xfrm>
              <a:prstGeom prst="rect">
                <a:avLst/>
              </a:prstGeom>
              <a:noFill/>
            </p:spPr>
            <p:txBody>
              <a:bodyPr wrap="square" lIns="0" tIns="36557" rIns="0" bIns="0" rtlCol="0">
                <a:spAutoFit/>
              </a:bodyPr>
              <a:lstStyle/>
              <a:p>
                <a:pPr defTabSz="913943">
                  <a:lnSpc>
                    <a:spcPct val="85000"/>
                  </a:lnSpc>
                  <a:spcAft>
                    <a:spcPts val="600"/>
                  </a:spcAft>
                  <a:buClr>
                    <a:srgbClr val="FFE600"/>
                  </a:buClr>
                  <a:buSzPct val="70000"/>
                </a:pPr>
                <a:r>
                  <a:rPr lang="it-IT" sz="1199" dirty="0">
                    <a:solidFill>
                      <a:srgbClr val="646464"/>
                    </a:solidFill>
                  </a:rPr>
                  <a:t>Benefici non economici</a:t>
                </a:r>
              </a:p>
            </p:txBody>
          </p:sp>
          <p:pic>
            <p:nvPicPr>
              <p:cNvPr id="122" name="Picture 121">
                <a:extLst>
                  <a:ext uri="{FF2B5EF4-FFF2-40B4-BE49-F238E27FC236}">
                    <a16:creationId xmlns:a16="http://schemas.microsoft.com/office/drawing/2014/main" xmlns="" id="{AEAA6238-847C-4D3D-8155-AF3E17BF9C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0226" y="6359007"/>
                <a:ext cx="324000" cy="324000"/>
              </a:xfrm>
              <a:prstGeom prst="rect">
                <a:avLst/>
              </a:prstGeom>
            </p:spPr>
          </p:pic>
        </p:grpSp>
        <p:grpSp>
          <p:nvGrpSpPr>
            <p:cNvPr id="115" name="Group 114">
              <a:extLst>
                <a:ext uri="{FF2B5EF4-FFF2-40B4-BE49-F238E27FC236}">
                  <a16:creationId xmlns:a16="http://schemas.microsoft.com/office/drawing/2014/main" xmlns="" id="{966F90E9-E8E8-4D1C-AA10-D1B628192AA6}"/>
                </a:ext>
              </a:extLst>
            </p:cNvPr>
            <p:cNvGrpSpPr/>
            <p:nvPr/>
          </p:nvGrpSpPr>
          <p:grpSpPr>
            <a:xfrm>
              <a:off x="1763369" y="6359007"/>
              <a:ext cx="2074447" cy="324000"/>
              <a:chOff x="4426194" y="6359007"/>
              <a:chExt cx="2074447" cy="324000"/>
            </a:xfrm>
          </p:grpSpPr>
          <p:sp>
            <p:nvSpPr>
              <p:cNvPr id="119" name="TextBox 118">
                <a:extLst>
                  <a:ext uri="{FF2B5EF4-FFF2-40B4-BE49-F238E27FC236}">
                    <a16:creationId xmlns:a16="http://schemas.microsoft.com/office/drawing/2014/main" xmlns="" id="{C7593635-89E0-4C86-8CB4-BAE3E589BE12}"/>
                  </a:ext>
                </a:extLst>
              </p:cNvPr>
              <p:cNvSpPr txBox="1"/>
              <p:nvPr/>
            </p:nvSpPr>
            <p:spPr>
              <a:xfrm>
                <a:off x="4792421" y="6424058"/>
                <a:ext cx="1708220" cy="193899"/>
              </a:xfrm>
              <a:prstGeom prst="rect">
                <a:avLst/>
              </a:prstGeom>
              <a:noFill/>
            </p:spPr>
            <p:txBody>
              <a:bodyPr wrap="square" lIns="0" tIns="36557" rIns="0" bIns="0" rtlCol="0">
                <a:spAutoFit/>
              </a:bodyPr>
              <a:lstStyle/>
              <a:p>
                <a:pPr defTabSz="913943">
                  <a:lnSpc>
                    <a:spcPct val="85000"/>
                  </a:lnSpc>
                  <a:spcAft>
                    <a:spcPts val="600"/>
                  </a:spcAft>
                  <a:buClr>
                    <a:srgbClr val="FFE600"/>
                  </a:buClr>
                  <a:buSzPct val="70000"/>
                </a:pPr>
                <a:r>
                  <a:rPr lang="it-IT" sz="1199" dirty="0">
                    <a:solidFill>
                      <a:srgbClr val="646464"/>
                    </a:solidFill>
                  </a:rPr>
                  <a:t>Fase sanitaria</a:t>
                </a:r>
              </a:p>
            </p:txBody>
          </p:sp>
          <p:pic>
            <p:nvPicPr>
              <p:cNvPr id="120" name="Picture 119">
                <a:extLst>
                  <a:ext uri="{FF2B5EF4-FFF2-40B4-BE49-F238E27FC236}">
                    <a16:creationId xmlns:a16="http://schemas.microsoft.com/office/drawing/2014/main" xmlns="" id="{8020EFC6-7CF4-4E9E-BAE9-8A97C90521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426194" y="6359007"/>
                <a:ext cx="324000" cy="324000"/>
              </a:xfrm>
              <a:prstGeom prst="rect">
                <a:avLst/>
              </a:prstGeom>
            </p:spPr>
          </p:pic>
        </p:grpSp>
        <p:grpSp>
          <p:nvGrpSpPr>
            <p:cNvPr id="116" name="Group 115">
              <a:extLst>
                <a:ext uri="{FF2B5EF4-FFF2-40B4-BE49-F238E27FC236}">
                  <a16:creationId xmlns:a16="http://schemas.microsoft.com/office/drawing/2014/main" xmlns="" id="{2A1461C9-1D2A-42C3-80D9-20E4CA07F9A3}"/>
                </a:ext>
              </a:extLst>
            </p:cNvPr>
            <p:cNvGrpSpPr/>
            <p:nvPr/>
          </p:nvGrpSpPr>
          <p:grpSpPr>
            <a:xfrm>
              <a:off x="3472356" y="6359007"/>
              <a:ext cx="2052952" cy="324000"/>
              <a:chOff x="1402395" y="6359007"/>
              <a:chExt cx="2052952" cy="324000"/>
            </a:xfrm>
          </p:grpSpPr>
          <p:pic>
            <p:nvPicPr>
              <p:cNvPr id="117" name="Picture 116">
                <a:extLst>
                  <a:ext uri="{FF2B5EF4-FFF2-40B4-BE49-F238E27FC236}">
                    <a16:creationId xmlns:a16="http://schemas.microsoft.com/office/drawing/2014/main" xmlns="" id="{07E0A6D8-2995-4669-BD68-E8F7A555E5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2395" y="6359007"/>
                <a:ext cx="324000" cy="324000"/>
              </a:xfrm>
              <a:prstGeom prst="rect">
                <a:avLst/>
              </a:prstGeom>
            </p:spPr>
          </p:pic>
          <p:sp>
            <p:nvSpPr>
              <p:cNvPr id="118" name="TextBox 117">
                <a:extLst>
                  <a:ext uri="{FF2B5EF4-FFF2-40B4-BE49-F238E27FC236}">
                    <a16:creationId xmlns:a16="http://schemas.microsoft.com/office/drawing/2014/main" xmlns="" id="{D8109699-650C-4D68-98A4-264DD82A3B7F}"/>
                  </a:ext>
                </a:extLst>
              </p:cNvPr>
              <p:cNvSpPr txBox="1"/>
              <p:nvPr/>
            </p:nvSpPr>
            <p:spPr>
              <a:xfrm>
                <a:off x="1799347" y="6424058"/>
                <a:ext cx="1656000" cy="193899"/>
              </a:xfrm>
              <a:prstGeom prst="rect">
                <a:avLst/>
              </a:prstGeom>
              <a:noFill/>
            </p:spPr>
            <p:txBody>
              <a:bodyPr wrap="square" lIns="0" tIns="36557" rIns="0" bIns="0" rtlCol="0">
                <a:spAutoFit/>
              </a:bodyPr>
              <a:lstStyle/>
              <a:p>
                <a:pPr defTabSz="913943">
                  <a:lnSpc>
                    <a:spcPct val="85000"/>
                  </a:lnSpc>
                  <a:spcAft>
                    <a:spcPts val="600"/>
                  </a:spcAft>
                  <a:buClr>
                    <a:srgbClr val="FFE600"/>
                  </a:buClr>
                  <a:buSzPct val="70000"/>
                </a:pPr>
                <a:r>
                  <a:rPr lang="it-IT" sz="1199" dirty="0">
                    <a:solidFill>
                      <a:srgbClr val="646464"/>
                    </a:solidFill>
                  </a:rPr>
                  <a:t>Benefici economici</a:t>
                </a:r>
              </a:p>
            </p:txBody>
          </p:sp>
        </p:grpSp>
      </p:grpSp>
      <p:grpSp>
        <p:nvGrpSpPr>
          <p:cNvPr id="123" name="Group 122">
            <a:extLst>
              <a:ext uri="{FF2B5EF4-FFF2-40B4-BE49-F238E27FC236}">
                <a16:creationId xmlns:a16="http://schemas.microsoft.com/office/drawing/2014/main" xmlns="" id="{FCA8E27D-CC37-4DA5-9B43-6B297AAC511F}"/>
              </a:ext>
            </a:extLst>
          </p:cNvPr>
          <p:cNvGrpSpPr/>
          <p:nvPr/>
        </p:nvGrpSpPr>
        <p:grpSpPr>
          <a:xfrm>
            <a:off x="689473" y="2500379"/>
            <a:ext cx="1446087" cy="3732638"/>
            <a:chOff x="1505830" y="2499895"/>
            <a:chExt cx="1446840" cy="3734582"/>
          </a:xfrm>
        </p:grpSpPr>
        <p:grpSp>
          <p:nvGrpSpPr>
            <p:cNvPr id="124" name="Group 123">
              <a:extLst>
                <a:ext uri="{FF2B5EF4-FFF2-40B4-BE49-F238E27FC236}">
                  <a16:creationId xmlns:a16="http://schemas.microsoft.com/office/drawing/2014/main" xmlns="" id="{86D2E42E-0463-4D85-A95C-C7601DF335C7}"/>
                </a:ext>
              </a:extLst>
            </p:cNvPr>
            <p:cNvGrpSpPr/>
            <p:nvPr/>
          </p:nvGrpSpPr>
          <p:grpSpPr>
            <a:xfrm>
              <a:off x="1505830" y="2499895"/>
              <a:ext cx="1446840" cy="3006792"/>
              <a:chOff x="1505830" y="2499895"/>
              <a:chExt cx="1446840" cy="3006792"/>
            </a:xfrm>
          </p:grpSpPr>
          <p:pic>
            <p:nvPicPr>
              <p:cNvPr id="128" name="Picture 127">
                <a:extLst>
                  <a:ext uri="{FF2B5EF4-FFF2-40B4-BE49-F238E27FC236}">
                    <a16:creationId xmlns:a16="http://schemas.microsoft.com/office/drawing/2014/main" xmlns="" id="{458A2072-C733-4EEF-8E8E-94EA5F0881CA}"/>
                  </a:ext>
                </a:extLst>
              </p:cNvPr>
              <p:cNvPicPr>
                <a:picLocks noChangeAspect="1"/>
              </p:cNvPicPr>
              <p:nvPr/>
            </p:nvPicPr>
            <p:blipFill>
              <a:blip r:embed="rId9"/>
              <a:stretch>
                <a:fillRect/>
              </a:stretch>
            </p:blipFill>
            <p:spPr>
              <a:xfrm>
                <a:off x="1505830" y="4392256"/>
                <a:ext cx="1446840" cy="405115"/>
              </a:xfrm>
              <a:prstGeom prst="rect">
                <a:avLst/>
              </a:prstGeom>
            </p:spPr>
          </p:pic>
          <p:pic>
            <p:nvPicPr>
              <p:cNvPr id="129" name="Picture 128">
                <a:extLst>
                  <a:ext uri="{FF2B5EF4-FFF2-40B4-BE49-F238E27FC236}">
                    <a16:creationId xmlns:a16="http://schemas.microsoft.com/office/drawing/2014/main" xmlns="" id="{5162B6D6-56F2-4943-90E8-E0EE81E60C1E}"/>
                  </a:ext>
                </a:extLst>
              </p:cNvPr>
              <p:cNvPicPr>
                <a:picLocks noChangeAspect="1"/>
              </p:cNvPicPr>
              <p:nvPr/>
            </p:nvPicPr>
            <p:blipFill>
              <a:blip r:embed="rId10"/>
              <a:stretch>
                <a:fillRect/>
              </a:stretch>
            </p:blipFill>
            <p:spPr>
              <a:xfrm>
                <a:off x="1959603" y="4967392"/>
                <a:ext cx="539295" cy="539295"/>
              </a:xfrm>
              <a:prstGeom prst="rect">
                <a:avLst/>
              </a:prstGeom>
            </p:spPr>
          </p:pic>
          <p:pic>
            <p:nvPicPr>
              <p:cNvPr id="130" name="Picture 129">
                <a:extLst>
                  <a:ext uri="{FF2B5EF4-FFF2-40B4-BE49-F238E27FC236}">
                    <a16:creationId xmlns:a16="http://schemas.microsoft.com/office/drawing/2014/main" xmlns="" id="{64BD7ED4-A880-4A27-8637-54E035627804}"/>
                  </a:ext>
                </a:extLst>
              </p:cNvPr>
              <p:cNvPicPr>
                <a:picLocks noChangeAspect="1"/>
              </p:cNvPicPr>
              <p:nvPr/>
            </p:nvPicPr>
            <p:blipFill rotWithShape="1">
              <a:blip r:embed="rId11"/>
              <a:srcRect l="28049" t="41013" r="53149" b="41779"/>
              <a:stretch/>
            </p:blipFill>
            <p:spPr>
              <a:xfrm>
                <a:off x="1879776" y="3829169"/>
                <a:ext cx="698949" cy="319858"/>
              </a:xfrm>
              <a:prstGeom prst="rect">
                <a:avLst/>
              </a:prstGeom>
            </p:spPr>
          </p:pic>
          <p:pic>
            <p:nvPicPr>
              <p:cNvPr id="131" name="Picture 130">
                <a:extLst>
                  <a:ext uri="{FF2B5EF4-FFF2-40B4-BE49-F238E27FC236}">
                    <a16:creationId xmlns:a16="http://schemas.microsoft.com/office/drawing/2014/main" xmlns="" id="{1ACF5E28-08A1-4446-9D16-32B75D87DA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6892" y="2499895"/>
                <a:ext cx="1084717" cy="504443"/>
              </a:xfrm>
              <a:prstGeom prst="rect">
                <a:avLst/>
              </a:prstGeom>
            </p:spPr>
          </p:pic>
          <p:pic>
            <p:nvPicPr>
              <p:cNvPr id="132" name="Picture 131">
                <a:extLst>
                  <a:ext uri="{FF2B5EF4-FFF2-40B4-BE49-F238E27FC236}">
                    <a16:creationId xmlns:a16="http://schemas.microsoft.com/office/drawing/2014/main" xmlns="" id="{D7A9EBD8-F8DA-4780-9173-626DEAA6F93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79250" y="3237090"/>
                <a:ext cx="900000" cy="335969"/>
              </a:xfrm>
              <a:prstGeom prst="rect">
                <a:avLst/>
              </a:prstGeom>
            </p:spPr>
          </p:pic>
        </p:grpSp>
        <p:grpSp>
          <p:nvGrpSpPr>
            <p:cNvPr id="125" name="Group 124">
              <a:extLst>
                <a:ext uri="{FF2B5EF4-FFF2-40B4-BE49-F238E27FC236}">
                  <a16:creationId xmlns:a16="http://schemas.microsoft.com/office/drawing/2014/main" xmlns="" id="{3BC7D36B-64F8-445C-B7EA-8E7045445C6D}"/>
                </a:ext>
              </a:extLst>
            </p:cNvPr>
            <p:cNvGrpSpPr/>
            <p:nvPr/>
          </p:nvGrpSpPr>
          <p:grpSpPr>
            <a:xfrm>
              <a:off x="1760777" y="5647681"/>
              <a:ext cx="874412" cy="586796"/>
              <a:chOff x="4321476" y="5047987"/>
              <a:chExt cx="2048006" cy="1374365"/>
            </a:xfrm>
          </p:grpSpPr>
          <p:pic>
            <p:nvPicPr>
              <p:cNvPr id="126" name="Picture 125">
                <a:extLst>
                  <a:ext uri="{FF2B5EF4-FFF2-40B4-BE49-F238E27FC236}">
                    <a16:creationId xmlns:a16="http://schemas.microsoft.com/office/drawing/2014/main" xmlns="" id="{4E30812F-A6FD-4E15-8774-1F3FA553E7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30691" y="5047987"/>
                <a:ext cx="786195" cy="1008001"/>
              </a:xfrm>
              <a:prstGeom prst="rect">
                <a:avLst/>
              </a:prstGeom>
            </p:spPr>
          </p:pic>
          <p:sp>
            <p:nvSpPr>
              <p:cNvPr id="127" name="Rectangle 126">
                <a:extLst>
                  <a:ext uri="{FF2B5EF4-FFF2-40B4-BE49-F238E27FC236}">
                    <a16:creationId xmlns:a16="http://schemas.microsoft.com/office/drawing/2014/main" xmlns="" id="{4FABB272-A461-4690-844D-3C8D58AC4AEB}"/>
                  </a:ext>
                </a:extLst>
              </p:cNvPr>
              <p:cNvSpPr/>
              <p:nvPr/>
            </p:nvSpPr>
            <p:spPr>
              <a:xfrm>
                <a:off x="4321476" y="5917487"/>
                <a:ext cx="2048006" cy="504865"/>
              </a:xfrm>
              <a:prstGeom prst="rect">
                <a:avLst/>
              </a:prstGeom>
            </p:spPr>
            <p:txBody>
              <a:bodyPr wrap="none">
                <a:spAutoFit/>
              </a:bodyPr>
              <a:lstStyle/>
              <a:p>
                <a:pPr defTabSz="913943"/>
                <a:r>
                  <a:rPr lang="it-IT" sz="800" b="1" dirty="0">
                    <a:solidFill>
                      <a:srgbClr val="000000"/>
                    </a:solidFill>
                  </a:rPr>
                  <a:t>Comuni/Regioni</a:t>
                </a:r>
                <a:endParaRPr lang="it-IT" sz="800" dirty="0">
                  <a:solidFill>
                    <a:srgbClr val="000000"/>
                  </a:solidFill>
                </a:endParaRPr>
              </a:p>
            </p:txBody>
          </p:sp>
        </p:grpSp>
      </p:grpSp>
      <p:sp>
        <p:nvSpPr>
          <p:cNvPr id="39" name="Rectangle 35"/>
          <p:cNvSpPr>
            <a:spLocks noChangeArrowheads="1"/>
          </p:cNvSpPr>
          <p:nvPr/>
        </p:nvSpPr>
        <p:spPr bwMode="auto">
          <a:xfrm>
            <a:off x="630855" y="994831"/>
            <a:ext cx="10937257" cy="1126462"/>
          </a:xfrm>
          <a:prstGeom prst="rect">
            <a:avLst/>
          </a:prstGeom>
          <a:noFill/>
          <a:ln>
            <a:noFill/>
          </a:ln>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lvl="0" algn="just" defTabSz="913943">
              <a:lnSpc>
                <a:spcPct val="100000"/>
              </a:lnSpc>
              <a:spcBef>
                <a:spcPct val="20000"/>
              </a:spcBef>
              <a:buClr>
                <a:srgbClr val="FFE600"/>
              </a:buClr>
              <a:buSzPct val="70000"/>
              <a:buNone/>
              <a:defRPr/>
            </a:pPr>
            <a:r>
              <a:rPr lang="it-IT" sz="1600" b="1" dirty="0">
                <a:solidFill>
                  <a:srgbClr val="646464"/>
                </a:solidFill>
                <a:latin typeface="+mn-lt"/>
              </a:rPr>
              <a:t>Il processo dell’Invalidità Civile coinvolge</a:t>
            </a:r>
            <a:r>
              <a:rPr lang="it-IT" sz="1600" dirty="0">
                <a:solidFill>
                  <a:srgbClr val="646464"/>
                </a:solidFill>
                <a:latin typeface="+mn-lt"/>
              </a:rPr>
              <a:t>, oltre l’INPS, </a:t>
            </a:r>
            <a:r>
              <a:rPr lang="it-IT" sz="1600" b="1" dirty="0">
                <a:solidFill>
                  <a:srgbClr val="646464"/>
                </a:solidFill>
                <a:latin typeface="+mn-lt"/>
              </a:rPr>
              <a:t>un numero elevato di attori </a:t>
            </a:r>
            <a:r>
              <a:rPr lang="it-IT" sz="1600" dirty="0">
                <a:solidFill>
                  <a:srgbClr val="646464"/>
                </a:solidFill>
                <a:latin typeface="+mn-lt"/>
              </a:rPr>
              <a:t>che partecipano nelle varie fasi del processo, dalla verifica della situazione sanitaria all’erogazione di benefici economici e non economici. </a:t>
            </a:r>
          </a:p>
          <a:p>
            <a:pPr lvl="0" algn="just" defTabSz="913943">
              <a:lnSpc>
                <a:spcPct val="100000"/>
              </a:lnSpc>
              <a:spcBef>
                <a:spcPct val="20000"/>
              </a:spcBef>
              <a:buClr>
                <a:srgbClr val="FFE600"/>
              </a:buClr>
              <a:buSzPct val="70000"/>
              <a:buNone/>
              <a:defRPr/>
            </a:pPr>
            <a:r>
              <a:rPr lang="it-IT" sz="1600" dirty="0">
                <a:solidFill>
                  <a:srgbClr val="646464"/>
                </a:solidFill>
                <a:latin typeface="+mn-lt"/>
              </a:rPr>
              <a:t>Il processo, essendo frammentato in un elevato numero di fasi ciascuna delle quali prevede la certificazione/verifica di informazioni, </a:t>
            </a:r>
            <a:r>
              <a:rPr lang="it-IT" sz="1600" b="1" dirty="0">
                <a:solidFill>
                  <a:srgbClr val="646464"/>
                </a:solidFill>
                <a:latin typeface="+mn-lt"/>
              </a:rPr>
              <a:t>è particolarmente adatto ad essere implementato e digitalizzato con il supporto della tecnologia Blockchain</a:t>
            </a:r>
            <a:r>
              <a:rPr lang="it-IT" sz="1600" dirty="0">
                <a:solidFill>
                  <a:srgbClr val="646464"/>
                </a:solidFill>
                <a:latin typeface="+mn-lt"/>
              </a:rPr>
              <a:t>.</a:t>
            </a:r>
          </a:p>
        </p:txBody>
      </p:sp>
      <p:sp>
        <p:nvSpPr>
          <p:cNvPr id="41"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Invalidità Civile</a:t>
            </a:r>
          </a:p>
          <a:p>
            <a:r>
              <a:rPr lang="it-IT" sz="2400" i="1" dirty="0">
                <a:latin typeface="Calibri" panose="020F0502020204030204" pitchFamily="34" charset="0"/>
                <a:cs typeface="Calibri" panose="020F0502020204030204" pitchFamily="34" charset="0"/>
              </a:rPr>
              <a:t>Principali attori</a:t>
            </a:r>
          </a:p>
        </p:txBody>
      </p:sp>
      <p:pic>
        <p:nvPicPr>
          <p:cNvPr id="37" name="Picture 36">
            <a:extLst>
              <a:ext uri="{FF2B5EF4-FFF2-40B4-BE49-F238E27FC236}">
                <a16:creationId xmlns:a16="http://schemas.microsoft.com/office/drawing/2014/main" xmlns="" id="{DC12E9B5-6FEE-4E55-8A56-E6FA958BE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8827" y="2554185"/>
            <a:ext cx="359812" cy="359813"/>
          </a:xfrm>
          <a:prstGeom prst="rect">
            <a:avLst/>
          </a:prstGeom>
        </p:spPr>
      </p:pic>
      <p:pic>
        <p:nvPicPr>
          <p:cNvPr id="38" name="Picture 37">
            <a:extLst>
              <a:ext uri="{FF2B5EF4-FFF2-40B4-BE49-F238E27FC236}">
                <a16:creationId xmlns:a16="http://schemas.microsoft.com/office/drawing/2014/main" xmlns="" id="{C47F4C25-3BFD-4B54-B32C-B1673E59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070" y="3801749"/>
            <a:ext cx="359812" cy="359813"/>
          </a:xfrm>
          <a:prstGeom prst="rect">
            <a:avLst/>
          </a:prstGeom>
        </p:spPr>
      </p:pic>
      <p:pic>
        <p:nvPicPr>
          <p:cNvPr id="40" name="Picture 39">
            <a:extLst>
              <a:ext uri="{FF2B5EF4-FFF2-40B4-BE49-F238E27FC236}">
                <a16:creationId xmlns:a16="http://schemas.microsoft.com/office/drawing/2014/main" xmlns="" id="{029F603E-042D-4445-A0AE-1D5A5197B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60909" y="3801749"/>
            <a:ext cx="359812" cy="359813"/>
          </a:xfrm>
          <a:prstGeom prst="rect">
            <a:avLst/>
          </a:prstGeom>
        </p:spPr>
      </p:pic>
      <p:pic>
        <p:nvPicPr>
          <p:cNvPr id="42" name="Picture 41">
            <a:extLst>
              <a:ext uri="{FF2B5EF4-FFF2-40B4-BE49-F238E27FC236}">
                <a16:creationId xmlns:a16="http://schemas.microsoft.com/office/drawing/2014/main" xmlns="" id="{F94319C2-8446-487C-9458-5DA502687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8827" y="3801749"/>
            <a:ext cx="359812" cy="359813"/>
          </a:xfrm>
          <a:prstGeom prst="rect">
            <a:avLst/>
          </a:prstGeom>
        </p:spPr>
      </p:pic>
      <p:pic>
        <p:nvPicPr>
          <p:cNvPr id="43" name="Picture 42">
            <a:extLst>
              <a:ext uri="{FF2B5EF4-FFF2-40B4-BE49-F238E27FC236}">
                <a16:creationId xmlns:a16="http://schemas.microsoft.com/office/drawing/2014/main" xmlns="" id="{68582A6C-1BC2-4484-B75F-BFF362A46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2062" y="5685519"/>
            <a:ext cx="359812" cy="359813"/>
          </a:xfrm>
          <a:prstGeom prst="rect">
            <a:avLst/>
          </a:prstGeom>
        </p:spPr>
      </p:pic>
    </p:spTree>
    <p:extLst>
      <p:ext uri="{BB962C8B-B14F-4D97-AF65-F5344CB8AC3E}">
        <p14:creationId xmlns:p14="http://schemas.microsoft.com/office/powerpoint/2010/main" val="211493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latin typeface="Calibri" panose="020F0502020204030204" pitchFamily="34" charset="0"/>
              </a:rPr>
              <a:t>Invalidità Civile</a:t>
            </a:r>
          </a:p>
          <a:p>
            <a:r>
              <a:rPr lang="it-IT" sz="2400" i="1" dirty="0">
                <a:solidFill>
                  <a:srgbClr val="646464"/>
                </a:solidFill>
                <a:latin typeface="Calibri" panose="020F0502020204030204" pitchFamily="34" charset="0"/>
                <a:cs typeface="Calibri" panose="020F0502020204030204" pitchFamily="34" charset="0"/>
              </a:rPr>
              <a:t>Punti di attenzione del processo</a:t>
            </a:r>
            <a:endParaRPr lang="en-US" sz="2399" i="1" dirty="0">
              <a:solidFill>
                <a:srgbClr val="646464"/>
              </a:solidFill>
              <a:latin typeface="Calibri" panose="020F0502020204030204" pitchFamily="34" charset="0"/>
              <a:cs typeface="Calibri" panose="020F0502020204030204" pitchFamily="34" charset="0"/>
            </a:endParaRPr>
          </a:p>
        </p:txBody>
      </p:sp>
      <p:grpSp>
        <p:nvGrpSpPr>
          <p:cNvPr id="12" name="Group 11"/>
          <p:cNvGrpSpPr/>
          <p:nvPr/>
        </p:nvGrpSpPr>
        <p:grpSpPr>
          <a:xfrm>
            <a:off x="636408" y="4389017"/>
            <a:ext cx="10932375" cy="719625"/>
            <a:chOff x="636408" y="4389017"/>
            <a:chExt cx="10932375" cy="719625"/>
          </a:xfrm>
        </p:grpSpPr>
        <p:sp>
          <p:nvSpPr>
            <p:cNvPr id="43" name="Rectangle 42">
              <a:extLst>
                <a:ext uri="{FF2B5EF4-FFF2-40B4-BE49-F238E27FC236}">
                  <a16:creationId xmlns:a16="http://schemas.microsoft.com/office/drawing/2014/main" xmlns="" id="{74E1BF83-F289-4E96-84D7-22C3F3E8F43D}"/>
                </a:ext>
              </a:extLst>
            </p:cNvPr>
            <p:cNvSpPr/>
            <p:nvPr/>
          </p:nvSpPr>
          <p:spPr>
            <a:xfrm>
              <a:off x="1588455" y="4389017"/>
              <a:ext cx="9980328" cy="719625"/>
            </a:xfrm>
            <a:prstGeom prst="rect">
              <a:avLst/>
            </a:prstGeom>
            <a:solidFill>
              <a:srgbClr val="F0F0F0"/>
            </a:solidFill>
            <a:ln w="9525" cap="flat" cmpd="sng" algn="ctr">
              <a:noFill/>
              <a:prstDash val="solid"/>
            </a:ln>
            <a:effectLst/>
          </p:spPr>
          <p:txBody>
            <a:bodyPr lIns="107944" tIns="35981" rIns="35981" bIns="35981" rtlCol="0" anchor="ctr" anchorCtr="0"/>
            <a:lstStyle/>
            <a:p>
              <a:pPr marL="0" marR="0" lvl="0" indent="0" defTabSz="913943"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effectLst/>
                  <a:uLnTx/>
                  <a:uFillTx/>
                  <a:ea typeface="+mn-ea"/>
                  <a:cs typeface="+mn-cs"/>
                </a:rPr>
                <a:t>Molteplici punti di accesso alle varie prestazioni/benefici</a:t>
              </a:r>
            </a:p>
          </p:txBody>
        </p:sp>
        <p:grpSp>
          <p:nvGrpSpPr>
            <p:cNvPr id="7" name="Group 6"/>
            <p:cNvGrpSpPr/>
            <p:nvPr/>
          </p:nvGrpSpPr>
          <p:grpSpPr>
            <a:xfrm>
              <a:off x="636408" y="4389017"/>
              <a:ext cx="968018" cy="719625"/>
              <a:chOff x="939410" y="4389017"/>
              <a:chExt cx="968018" cy="719625"/>
            </a:xfrm>
          </p:grpSpPr>
          <p:sp>
            <p:nvSpPr>
              <p:cNvPr id="44" name="Rectangle 43">
                <a:extLst>
                  <a:ext uri="{FF2B5EF4-FFF2-40B4-BE49-F238E27FC236}">
                    <a16:creationId xmlns:a16="http://schemas.microsoft.com/office/drawing/2014/main" xmlns="" id="{7916ECBA-A5EF-446D-8D5A-213722167569}"/>
                  </a:ext>
                </a:extLst>
              </p:cNvPr>
              <p:cNvSpPr/>
              <p:nvPr/>
            </p:nvSpPr>
            <p:spPr>
              <a:xfrm>
                <a:off x="939410" y="4389017"/>
                <a:ext cx="968018" cy="719625"/>
              </a:xfrm>
              <a:prstGeom prst="rect">
                <a:avLst/>
              </a:prstGeom>
              <a:solidFill>
                <a:srgbClr val="646464"/>
              </a:solidFill>
              <a:ln w="9525" cap="flat" cmpd="sng" algn="ctr">
                <a:noFill/>
                <a:prstDash val="solid"/>
              </a:ln>
              <a:effectLst/>
            </p:spPr>
            <p:txBody>
              <a:bodyPr lIns="35981" tIns="143925" rIns="35981" bIns="143925" rtlCol="0" anchor="ctr" anchorCtr="0"/>
              <a:lstStyle/>
              <a:p>
                <a:pPr marL="0" marR="0" lvl="0" indent="0" algn="ctr" defTabSz="913943" eaLnBrk="1" fontAlgn="auto" latinLnBrk="0" hangingPunct="1">
                  <a:lnSpc>
                    <a:spcPts val="1299"/>
                  </a:lnSpc>
                  <a:spcBef>
                    <a:spcPts val="0"/>
                  </a:spcBef>
                  <a:spcAft>
                    <a:spcPts val="0"/>
                  </a:spcAft>
                  <a:buClrTx/>
                  <a:buSzTx/>
                  <a:buFontTx/>
                  <a:buNone/>
                  <a:tabLst/>
                  <a:defRPr/>
                </a:pPr>
                <a:endParaRPr kumimoji="0" lang="it-IT" sz="1399" b="1" i="0" u="none" strike="noStrike" kern="0" cap="none" spc="0" normalizeH="0" baseline="0" noProof="0" dirty="0">
                  <a:ln>
                    <a:noFill/>
                  </a:ln>
                  <a:effectLst/>
                  <a:uLnTx/>
                  <a:uFillTx/>
                  <a:ea typeface="+mn-ea"/>
                  <a:cs typeface="+mn-cs"/>
                </a:endParaRPr>
              </a:p>
            </p:txBody>
          </p:sp>
          <p:pic>
            <p:nvPicPr>
              <p:cNvPr id="45" name="Picture 44">
                <a:extLst>
                  <a:ext uri="{FF2B5EF4-FFF2-40B4-BE49-F238E27FC236}">
                    <a16:creationId xmlns:a16="http://schemas.microsoft.com/office/drawing/2014/main" xmlns="" id="{F36E50D7-3AF0-496D-919B-B4883EC62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61" y="4510853"/>
                <a:ext cx="449253" cy="449253"/>
              </a:xfrm>
              <a:prstGeom prst="rect">
                <a:avLst/>
              </a:prstGeom>
            </p:spPr>
          </p:pic>
        </p:grpSp>
      </p:grpSp>
      <p:grpSp>
        <p:nvGrpSpPr>
          <p:cNvPr id="10" name="Group 9"/>
          <p:cNvGrpSpPr/>
          <p:nvPr/>
        </p:nvGrpSpPr>
        <p:grpSpPr>
          <a:xfrm>
            <a:off x="636408" y="2512650"/>
            <a:ext cx="10932375" cy="719625"/>
            <a:chOff x="636408" y="2512650"/>
            <a:chExt cx="10932375" cy="719625"/>
          </a:xfrm>
        </p:grpSpPr>
        <p:sp>
          <p:nvSpPr>
            <p:cNvPr id="41" name="Rectangle 40">
              <a:extLst>
                <a:ext uri="{FF2B5EF4-FFF2-40B4-BE49-F238E27FC236}">
                  <a16:creationId xmlns:a16="http://schemas.microsoft.com/office/drawing/2014/main" xmlns="" id="{6DA9BBF8-5789-4103-97C4-28A3F613DE7E}"/>
                </a:ext>
              </a:extLst>
            </p:cNvPr>
            <p:cNvSpPr/>
            <p:nvPr/>
          </p:nvSpPr>
          <p:spPr>
            <a:xfrm>
              <a:off x="1588454" y="2512650"/>
              <a:ext cx="9980329" cy="719625"/>
            </a:xfrm>
            <a:prstGeom prst="rect">
              <a:avLst/>
            </a:prstGeom>
            <a:solidFill>
              <a:srgbClr val="F0F0F0"/>
            </a:solidFill>
            <a:ln w="9525" cap="flat" cmpd="sng" algn="ctr">
              <a:noFill/>
              <a:prstDash val="solid"/>
            </a:ln>
            <a:effectLst/>
          </p:spPr>
          <p:txBody>
            <a:bodyPr lIns="107944" tIns="35981" rIns="35981" bIns="35981" rtlCol="0" anchor="ctr" anchorCtr="0"/>
            <a:lstStyle/>
            <a:p>
              <a:pPr marL="0" marR="0" lvl="0" indent="0" defTabSz="913943"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effectLst/>
                  <a:uLnTx/>
                  <a:uFillTx/>
                  <a:ea typeface="+mn-ea"/>
                  <a:cs typeface="+mn-cs"/>
                </a:rPr>
                <a:t>Necessità di trasparenza e comunicazioni all’utente in merito stato di lavorazione delle pratiche</a:t>
              </a:r>
            </a:p>
          </p:txBody>
        </p:sp>
        <p:grpSp>
          <p:nvGrpSpPr>
            <p:cNvPr id="5" name="Group 4"/>
            <p:cNvGrpSpPr/>
            <p:nvPr/>
          </p:nvGrpSpPr>
          <p:grpSpPr>
            <a:xfrm>
              <a:off x="636408" y="2512650"/>
              <a:ext cx="968018" cy="719625"/>
              <a:chOff x="939410" y="2512650"/>
              <a:chExt cx="968018" cy="719625"/>
            </a:xfrm>
          </p:grpSpPr>
          <p:sp>
            <p:nvSpPr>
              <p:cNvPr id="42" name="Rectangle 41">
                <a:extLst>
                  <a:ext uri="{FF2B5EF4-FFF2-40B4-BE49-F238E27FC236}">
                    <a16:creationId xmlns:a16="http://schemas.microsoft.com/office/drawing/2014/main" xmlns="" id="{313AEDAB-A481-4F71-9695-461AFB459002}"/>
                  </a:ext>
                </a:extLst>
              </p:cNvPr>
              <p:cNvSpPr/>
              <p:nvPr/>
            </p:nvSpPr>
            <p:spPr>
              <a:xfrm>
                <a:off x="939410" y="2512650"/>
                <a:ext cx="968018" cy="719625"/>
              </a:xfrm>
              <a:prstGeom prst="rect">
                <a:avLst/>
              </a:prstGeom>
              <a:solidFill>
                <a:srgbClr val="646464"/>
              </a:solidFill>
              <a:ln w="9525" cap="flat" cmpd="sng" algn="ctr">
                <a:noFill/>
                <a:prstDash val="solid"/>
              </a:ln>
              <a:effectLst/>
            </p:spPr>
            <p:txBody>
              <a:bodyPr lIns="35981" tIns="143925" rIns="35981" bIns="143925" rtlCol="0" anchor="ctr" anchorCtr="0"/>
              <a:lstStyle/>
              <a:p>
                <a:pPr marL="0" marR="0" lvl="0" indent="0" algn="ctr" defTabSz="913943" eaLnBrk="1" fontAlgn="auto" latinLnBrk="0" hangingPunct="1">
                  <a:lnSpc>
                    <a:spcPts val="1299"/>
                  </a:lnSpc>
                  <a:spcBef>
                    <a:spcPts val="0"/>
                  </a:spcBef>
                  <a:spcAft>
                    <a:spcPts val="0"/>
                  </a:spcAft>
                  <a:buClrTx/>
                  <a:buSzTx/>
                  <a:buFontTx/>
                  <a:buNone/>
                  <a:tabLst/>
                  <a:defRPr/>
                </a:pPr>
                <a:endParaRPr kumimoji="0" lang="it-IT" sz="1399" b="1" i="0" u="none" strike="noStrike" kern="0" cap="none" spc="0" normalizeH="0" baseline="0" noProof="0" dirty="0">
                  <a:ln>
                    <a:noFill/>
                  </a:ln>
                  <a:effectLst/>
                  <a:uLnTx/>
                  <a:uFillTx/>
                  <a:ea typeface="+mn-ea"/>
                  <a:cs typeface="+mn-cs"/>
                </a:endParaRPr>
              </a:p>
            </p:txBody>
          </p:sp>
          <p:pic>
            <p:nvPicPr>
              <p:cNvPr id="50" name="Picture 49">
                <a:extLst>
                  <a:ext uri="{FF2B5EF4-FFF2-40B4-BE49-F238E27FC236}">
                    <a16:creationId xmlns:a16="http://schemas.microsoft.com/office/drawing/2014/main" xmlns="" id="{773817CB-0AB4-4BC1-A4C7-E5094FAC4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476" y="2586953"/>
                <a:ext cx="477224" cy="477224"/>
              </a:xfrm>
              <a:prstGeom prst="rect">
                <a:avLst/>
              </a:prstGeom>
            </p:spPr>
          </p:pic>
        </p:grpSp>
      </p:grpSp>
      <p:grpSp>
        <p:nvGrpSpPr>
          <p:cNvPr id="11" name="Group 10"/>
          <p:cNvGrpSpPr/>
          <p:nvPr/>
        </p:nvGrpSpPr>
        <p:grpSpPr>
          <a:xfrm>
            <a:off x="636408" y="3450834"/>
            <a:ext cx="10932375" cy="719625"/>
            <a:chOff x="636408" y="3450834"/>
            <a:chExt cx="10932375" cy="719625"/>
          </a:xfrm>
        </p:grpSpPr>
        <p:sp>
          <p:nvSpPr>
            <p:cNvPr id="48" name="Rectangle 47">
              <a:extLst>
                <a:ext uri="{FF2B5EF4-FFF2-40B4-BE49-F238E27FC236}">
                  <a16:creationId xmlns:a16="http://schemas.microsoft.com/office/drawing/2014/main" xmlns="" id="{692696AF-A607-41DD-A7BE-37CB6ABB45EC}"/>
                </a:ext>
              </a:extLst>
            </p:cNvPr>
            <p:cNvSpPr/>
            <p:nvPr/>
          </p:nvSpPr>
          <p:spPr>
            <a:xfrm>
              <a:off x="1588455" y="3450834"/>
              <a:ext cx="9980328" cy="719625"/>
            </a:xfrm>
            <a:prstGeom prst="rect">
              <a:avLst/>
            </a:prstGeom>
            <a:solidFill>
              <a:srgbClr val="F0F0F0"/>
            </a:solidFill>
            <a:ln w="9525" cap="flat" cmpd="sng" algn="ctr">
              <a:noFill/>
              <a:prstDash val="solid"/>
            </a:ln>
            <a:effectLst/>
          </p:spPr>
          <p:txBody>
            <a:bodyPr lIns="107944" tIns="35981" rIns="35981" bIns="35981" rtlCol="0" anchor="ctr" anchorCtr="0"/>
            <a:lstStyle/>
            <a:p>
              <a:pPr marL="0" marR="0" lvl="0" indent="0" defTabSz="913943"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effectLst/>
                  <a:uLnTx/>
                  <a:uFillTx/>
                  <a:ea typeface="+mn-ea"/>
                  <a:cs typeface="+mn-cs"/>
                </a:rPr>
                <a:t>Rischio di frodi legate alla presenza di documentazione cartacea</a:t>
              </a:r>
            </a:p>
          </p:txBody>
        </p:sp>
        <p:grpSp>
          <p:nvGrpSpPr>
            <p:cNvPr id="6" name="Group 5"/>
            <p:cNvGrpSpPr/>
            <p:nvPr/>
          </p:nvGrpSpPr>
          <p:grpSpPr>
            <a:xfrm>
              <a:off x="636408" y="3450834"/>
              <a:ext cx="968018" cy="719625"/>
              <a:chOff x="939410" y="3450834"/>
              <a:chExt cx="968018" cy="719625"/>
            </a:xfrm>
          </p:grpSpPr>
          <p:sp>
            <p:nvSpPr>
              <p:cNvPr id="49" name="Rectangle 48">
                <a:extLst>
                  <a:ext uri="{FF2B5EF4-FFF2-40B4-BE49-F238E27FC236}">
                    <a16:creationId xmlns:a16="http://schemas.microsoft.com/office/drawing/2014/main" xmlns="" id="{5906BF4B-7DC6-4272-9222-0E658DCC68B5}"/>
                  </a:ext>
                </a:extLst>
              </p:cNvPr>
              <p:cNvSpPr/>
              <p:nvPr/>
            </p:nvSpPr>
            <p:spPr>
              <a:xfrm>
                <a:off x="939410" y="3450834"/>
                <a:ext cx="968018" cy="719625"/>
              </a:xfrm>
              <a:prstGeom prst="rect">
                <a:avLst/>
              </a:prstGeom>
              <a:solidFill>
                <a:srgbClr val="646464"/>
              </a:solidFill>
              <a:ln w="9525" cap="flat" cmpd="sng" algn="ctr">
                <a:noFill/>
                <a:prstDash val="solid"/>
              </a:ln>
              <a:effectLst/>
            </p:spPr>
            <p:txBody>
              <a:bodyPr lIns="35981" tIns="143925" rIns="35981" bIns="143925" rtlCol="0" anchor="ctr" anchorCtr="0"/>
              <a:lstStyle/>
              <a:p>
                <a:pPr marL="0" marR="0" lvl="0" indent="0" algn="ctr" defTabSz="913943" eaLnBrk="1" fontAlgn="auto" latinLnBrk="0" hangingPunct="1">
                  <a:lnSpc>
                    <a:spcPts val="1299"/>
                  </a:lnSpc>
                  <a:spcBef>
                    <a:spcPts val="0"/>
                  </a:spcBef>
                  <a:spcAft>
                    <a:spcPts val="0"/>
                  </a:spcAft>
                  <a:buClrTx/>
                  <a:buSzTx/>
                  <a:buFontTx/>
                  <a:buNone/>
                  <a:tabLst/>
                  <a:defRPr/>
                </a:pPr>
                <a:endParaRPr kumimoji="0" lang="it-IT" sz="1399" b="1" i="0" u="none" strike="noStrike" kern="0" cap="none" spc="0" normalizeH="0" baseline="0" noProof="0" dirty="0">
                  <a:ln>
                    <a:noFill/>
                  </a:ln>
                  <a:effectLst/>
                  <a:uLnTx/>
                  <a:uFillTx/>
                  <a:ea typeface="+mn-ea"/>
                  <a:cs typeface="+mn-cs"/>
                </a:endParaRPr>
              </a:p>
            </p:txBody>
          </p:sp>
          <p:pic>
            <p:nvPicPr>
              <p:cNvPr id="51" name="Picture 50">
                <a:extLst>
                  <a:ext uri="{FF2B5EF4-FFF2-40B4-BE49-F238E27FC236}">
                    <a16:creationId xmlns:a16="http://schemas.microsoft.com/office/drawing/2014/main" xmlns="" id="{4225F06B-F59E-47B8-B8E9-1A49831357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393" y="3567018"/>
                <a:ext cx="507388" cy="507388"/>
              </a:xfrm>
              <a:prstGeom prst="rect">
                <a:avLst/>
              </a:prstGeom>
            </p:spPr>
          </p:pic>
        </p:grpSp>
      </p:grpSp>
      <p:grpSp>
        <p:nvGrpSpPr>
          <p:cNvPr id="9" name="Group 8"/>
          <p:cNvGrpSpPr/>
          <p:nvPr/>
        </p:nvGrpSpPr>
        <p:grpSpPr>
          <a:xfrm>
            <a:off x="636408" y="1574467"/>
            <a:ext cx="10932375" cy="719625"/>
            <a:chOff x="636408" y="1574467"/>
            <a:chExt cx="10932375" cy="719625"/>
          </a:xfrm>
        </p:grpSpPr>
        <p:sp>
          <p:nvSpPr>
            <p:cNvPr id="39" name="Rectangle 38">
              <a:extLst>
                <a:ext uri="{FF2B5EF4-FFF2-40B4-BE49-F238E27FC236}">
                  <a16:creationId xmlns:a16="http://schemas.microsoft.com/office/drawing/2014/main" xmlns="" id="{65F457A3-1C67-46F0-A3AD-4D8198D27DF0}"/>
                </a:ext>
              </a:extLst>
            </p:cNvPr>
            <p:cNvSpPr/>
            <p:nvPr/>
          </p:nvSpPr>
          <p:spPr>
            <a:xfrm>
              <a:off x="1588455" y="1574467"/>
              <a:ext cx="9980328" cy="719625"/>
            </a:xfrm>
            <a:prstGeom prst="rect">
              <a:avLst/>
            </a:prstGeom>
            <a:solidFill>
              <a:srgbClr val="F0F0F0"/>
            </a:solidFill>
            <a:ln w="9525" cap="flat" cmpd="sng" algn="ctr">
              <a:noFill/>
              <a:prstDash val="solid"/>
            </a:ln>
            <a:effectLst/>
          </p:spPr>
          <p:txBody>
            <a:bodyPr lIns="107944" tIns="35981" rIns="35981" bIns="35981" rtlCol="0" anchor="ctr" anchorCtr="0"/>
            <a:lstStyle/>
            <a:p>
              <a:pPr marL="0" marR="0" lvl="0" indent="0" defTabSz="913943"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effectLst/>
                  <a:uLnTx/>
                  <a:uFillTx/>
                  <a:ea typeface="+mn-ea"/>
                  <a:cs typeface="+mn-cs"/>
                </a:rPr>
                <a:t>Processo complesso che coinvolge un numero elevato di attori</a:t>
              </a:r>
            </a:p>
          </p:txBody>
        </p:sp>
        <p:grpSp>
          <p:nvGrpSpPr>
            <p:cNvPr id="2" name="Group 1"/>
            <p:cNvGrpSpPr/>
            <p:nvPr/>
          </p:nvGrpSpPr>
          <p:grpSpPr>
            <a:xfrm>
              <a:off x="636408" y="1574467"/>
              <a:ext cx="968018" cy="719625"/>
              <a:chOff x="939410" y="1574467"/>
              <a:chExt cx="968018" cy="719625"/>
            </a:xfrm>
          </p:grpSpPr>
          <p:sp>
            <p:nvSpPr>
              <p:cNvPr id="40" name="Rectangle 39">
                <a:extLst>
                  <a:ext uri="{FF2B5EF4-FFF2-40B4-BE49-F238E27FC236}">
                    <a16:creationId xmlns:a16="http://schemas.microsoft.com/office/drawing/2014/main" xmlns="" id="{9B9BACAB-380F-492C-86DF-A28B7064B904}"/>
                  </a:ext>
                </a:extLst>
              </p:cNvPr>
              <p:cNvSpPr/>
              <p:nvPr/>
            </p:nvSpPr>
            <p:spPr>
              <a:xfrm>
                <a:off x="939410" y="1574467"/>
                <a:ext cx="968018" cy="719625"/>
              </a:xfrm>
              <a:prstGeom prst="rect">
                <a:avLst/>
              </a:prstGeom>
              <a:solidFill>
                <a:srgbClr val="646464"/>
              </a:solidFill>
              <a:ln w="9525" cap="flat" cmpd="sng" algn="ctr">
                <a:noFill/>
                <a:prstDash val="solid"/>
              </a:ln>
              <a:effectLst/>
            </p:spPr>
            <p:txBody>
              <a:bodyPr lIns="35981" tIns="143925" rIns="35981" bIns="143925" rtlCol="0" anchor="ctr" anchorCtr="0"/>
              <a:lstStyle/>
              <a:p>
                <a:pPr marL="0" marR="0" lvl="0" indent="0" algn="ctr" defTabSz="913943" eaLnBrk="1" fontAlgn="auto" latinLnBrk="0" hangingPunct="1">
                  <a:lnSpc>
                    <a:spcPts val="1299"/>
                  </a:lnSpc>
                  <a:spcBef>
                    <a:spcPts val="0"/>
                  </a:spcBef>
                  <a:spcAft>
                    <a:spcPts val="0"/>
                  </a:spcAft>
                  <a:buClrTx/>
                  <a:buSzTx/>
                  <a:buFontTx/>
                  <a:buNone/>
                  <a:tabLst/>
                  <a:defRPr/>
                </a:pPr>
                <a:endParaRPr kumimoji="0" lang="it-IT" sz="1399" b="1" i="0" u="none" strike="noStrike" kern="0" cap="none" spc="0" normalizeH="0" baseline="0" noProof="0" dirty="0">
                  <a:ln>
                    <a:noFill/>
                  </a:ln>
                  <a:effectLst/>
                  <a:uLnTx/>
                  <a:uFillTx/>
                  <a:ea typeface="+mn-ea"/>
                  <a:cs typeface="+mn-cs"/>
                </a:endParaRPr>
              </a:p>
            </p:txBody>
          </p:sp>
          <p:pic>
            <p:nvPicPr>
              <p:cNvPr id="52" name="Picture 51">
                <a:extLst>
                  <a:ext uri="{FF2B5EF4-FFF2-40B4-BE49-F238E27FC236}">
                    <a16:creationId xmlns:a16="http://schemas.microsoft.com/office/drawing/2014/main" xmlns="" id="{0968115A-20C5-4D50-BBCE-0414506AD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419" y="1680612"/>
                <a:ext cx="507336" cy="507336"/>
              </a:xfrm>
              <a:prstGeom prst="rect">
                <a:avLst/>
              </a:prstGeom>
            </p:spPr>
          </p:pic>
        </p:grpSp>
      </p:grpSp>
      <p:grpSp>
        <p:nvGrpSpPr>
          <p:cNvPr id="13" name="Group 12"/>
          <p:cNvGrpSpPr/>
          <p:nvPr/>
        </p:nvGrpSpPr>
        <p:grpSpPr>
          <a:xfrm>
            <a:off x="636408" y="5327202"/>
            <a:ext cx="10932375" cy="719625"/>
            <a:chOff x="636408" y="5327202"/>
            <a:chExt cx="10932375" cy="719625"/>
          </a:xfrm>
        </p:grpSpPr>
        <p:sp>
          <p:nvSpPr>
            <p:cNvPr id="46" name="Rectangle 45">
              <a:extLst>
                <a:ext uri="{FF2B5EF4-FFF2-40B4-BE49-F238E27FC236}">
                  <a16:creationId xmlns:a16="http://schemas.microsoft.com/office/drawing/2014/main" xmlns="" id="{8A7CEB86-0D50-43CE-9CFD-0C061AC604D6}"/>
                </a:ext>
              </a:extLst>
            </p:cNvPr>
            <p:cNvSpPr/>
            <p:nvPr/>
          </p:nvSpPr>
          <p:spPr>
            <a:xfrm>
              <a:off x="1588455" y="5327202"/>
              <a:ext cx="9980328" cy="719625"/>
            </a:xfrm>
            <a:prstGeom prst="rect">
              <a:avLst/>
            </a:prstGeom>
            <a:solidFill>
              <a:srgbClr val="F0F0F0"/>
            </a:solidFill>
            <a:ln w="9525" cap="flat" cmpd="sng" algn="ctr">
              <a:noFill/>
              <a:prstDash val="solid"/>
            </a:ln>
            <a:effectLst/>
          </p:spPr>
          <p:txBody>
            <a:bodyPr lIns="107944" tIns="35981" rIns="35981" bIns="35981" rtlCol="0" anchor="ctr" anchorCtr="0"/>
            <a:lstStyle/>
            <a:p>
              <a:pPr marL="0" marR="0" lvl="0" indent="0" defTabSz="913943"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ea typeface="+mn-ea"/>
                  <a:cs typeface="+mn-cs"/>
                </a:rPr>
                <a:t>Cluster di utenti in difficoltà che necessita </a:t>
              </a:r>
              <a:r>
                <a:rPr kumimoji="0" lang="en-US" sz="1600" b="1" i="0" u="none" strike="noStrike" kern="0" cap="none" spc="0" normalizeH="0" baseline="0" noProof="0" dirty="0" err="1">
                  <a:ln>
                    <a:noFill/>
                  </a:ln>
                  <a:effectLst/>
                  <a:uLnTx/>
                  <a:uFillTx/>
                  <a:ea typeface="+mn-ea"/>
                  <a:cs typeface="+mn-cs"/>
                </a:rPr>
                <a:t>processi</a:t>
              </a:r>
              <a:r>
                <a:rPr kumimoji="0" lang="en-US" sz="1600" b="1" i="0" u="none" strike="noStrike" kern="0" cap="none" spc="0" normalizeH="0" baseline="0" noProof="0" dirty="0">
                  <a:ln>
                    <a:noFill/>
                  </a:ln>
                  <a:effectLst/>
                  <a:uLnTx/>
                  <a:uFillTx/>
                  <a:ea typeface="+mn-ea"/>
                  <a:cs typeface="+mn-cs"/>
                </a:rPr>
                <a:t> </a:t>
              </a:r>
              <a:r>
                <a:rPr kumimoji="0" lang="en-US" sz="1600" b="1" i="0" u="none" strike="noStrike" kern="0" cap="none" spc="0" normalizeH="0" baseline="0" noProof="0" dirty="0" err="1">
                  <a:ln>
                    <a:noFill/>
                  </a:ln>
                  <a:effectLst/>
                  <a:uLnTx/>
                  <a:uFillTx/>
                  <a:ea typeface="+mn-ea"/>
                  <a:cs typeface="+mn-cs"/>
                </a:rPr>
                <a:t>efficienti</a:t>
              </a:r>
              <a:r>
                <a:rPr lang="en-US" sz="1600" b="1" kern="0" dirty="0"/>
                <a:t>,</a:t>
              </a:r>
              <a:r>
                <a:rPr kumimoji="0" lang="en-US" sz="1600" b="1" i="0" u="none" strike="noStrike" kern="0" cap="none" spc="0" normalizeH="0" baseline="0" noProof="0" dirty="0">
                  <a:ln>
                    <a:noFill/>
                  </a:ln>
                  <a:effectLst/>
                  <a:uLnTx/>
                  <a:uFillTx/>
                  <a:ea typeface="+mn-ea"/>
                  <a:cs typeface="+mn-cs"/>
                </a:rPr>
                <a:t> </a:t>
              </a:r>
              <a:r>
                <a:rPr kumimoji="0" lang="en-US" sz="1600" b="1" i="0" u="none" strike="noStrike" kern="0" cap="none" spc="0" normalizeH="0" baseline="0" noProof="0" dirty="0" err="1">
                  <a:ln>
                    <a:noFill/>
                  </a:ln>
                  <a:effectLst/>
                  <a:uLnTx/>
                  <a:uFillTx/>
                  <a:ea typeface="+mn-ea"/>
                  <a:cs typeface="+mn-cs"/>
                </a:rPr>
                <a:t>tempestivi</a:t>
              </a:r>
              <a:r>
                <a:rPr kumimoji="0" lang="en-US" sz="1600" b="1" i="0" u="none" strike="noStrike" kern="0" cap="none" spc="0" normalizeH="0" baseline="0" noProof="0" dirty="0">
                  <a:ln>
                    <a:noFill/>
                  </a:ln>
                  <a:effectLst/>
                  <a:uLnTx/>
                  <a:uFillTx/>
                  <a:ea typeface="+mn-ea"/>
                  <a:cs typeface="+mn-cs"/>
                </a:rPr>
                <a:t> e </a:t>
              </a:r>
              <a:r>
                <a:rPr kumimoji="0" lang="en-US" sz="1600" b="1" i="0" u="none" strike="noStrike" kern="0" cap="none" spc="0" normalizeH="0" baseline="0" noProof="0" dirty="0" err="1">
                  <a:ln>
                    <a:noFill/>
                  </a:ln>
                  <a:effectLst/>
                  <a:uLnTx/>
                  <a:uFillTx/>
                  <a:ea typeface="+mn-ea"/>
                  <a:cs typeface="+mn-cs"/>
                </a:rPr>
                <a:t>proattivi</a:t>
              </a:r>
              <a:endParaRPr kumimoji="0" lang="en-US" sz="1600" b="1" i="0" u="none" strike="noStrike" kern="0" cap="none" spc="0" normalizeH="0" baseline="0" noProof="0" dirty="0">
                <a:ln>
                  <a:noFill/>
                </a:ln>
                <a:effectLst/>
                <a:uLnTx/>
                <a:uFillTx/>
                <a:ea typeface="+mn-ea"/>
                <a:cs typeface="+mn-cs"/>
              </a:endParaRPr>
            </a:p>
          </p:txBody>
        </p:sp>
        <p:grpSp>
          <p:nvGrpSpPr>
            <p:cNvPr id="8" name="Group 7"/>
            <p:cNvGrpSpPr/>
            <p:nvPr/>
          </p:nvGrpSpPr>
          <p:grpSpPr>
            <a:xfrm>
              <a:off x="636408" y="5327202"/>
              <a:ext cx="968018" cy="719625"/>
              <a:chOff x="939410" y="5327202"/>
              <a:chExt cx="968018" cy="719625"/>
            </a:xfrm>
          </p:grpSpPr>
          <p:sp>
            <p:nvSpPr>
              <p:cNvPr id="47" name="Rectangle 46">
                <a:extLst>
                  <a:ext uri="{FF2B5EF4-FFF2-40B4-BE49-F238E27FC236}">
                    <a16:creationId xmlns:a16="http://schemas.microsoft.com/office/drawing/2014/main" xmlns="" id="{2F0767C0-D813-43C0-B2D1-6EDD653BC419}"/>
                  </a:ext>
                </a:extLst>
              </p:cNvPr>
              <p:cNvSpPr/>
              <p:nvPr/>
            </p:nvSpPr>
            <p:spPr>
              <a:xfrm>
                <a:off x="939410" y="5327202"/>
                <a:ext cx="968018" cy="719625"/>
              </a:xfrm>
              <a:prstGeom prst="rect">
                <a:avLst/>
              </a:prstGeom>
              <a:solidFill>
                <a:srgbClr val="646464"/>
              </a:solidFill>
              <a:ln w="9525" cap="flat" cmpd="sng" algn="ctr">
                <a:noFill/>
                <a:prstDash val="solid"/>
              </a:ln>
              <a:effectLst/>
            </p:spPr>
            <p:txBody>
              <a:bodyPr lIns="35981" tIns="143925" rIns="35981" bIns="143925" rtlCol="0" anchor="ctr" anchorCtr="0"/>
              <a:lstStyle/>
              <a:p>
                <a:pPr marL="0" marR="0" lvl="0" indent="0" algn="ctr" defTabSz="913943" eaLnBrk="1" fontAlgn="auto" latinLnBrk="0" hangingPunct="1">
                  <a:lnSpc>
                    <a:spcPts val="1299"/>
                  </a:lnSpc>
                  <a:spcBef>
                    <a:spcPts val="0"/>
                  </a:spcBef>
                  <a:spcAft>
                    <a:spcPts val="0"/>
                  </a:spcAft>
                  <a:buClrTx/>
                  <a:buSzTx/>
                  <a:buFontTx/>
                  <a:buNone/>
                  <a:tabLst/>
                  <a:defRPr/>
                </a:pPr>
                <a:endParaRPr kumimoji="0" lang="it-IT" sz="1399" b="1" i="0" u="none" strike="noStrike" kern="0" cap="none" spc="0" normalizeH="0" baseline="0" noProof="0" dirty="0">
                  <a:ln>
                    <a:noFill/>
                  </a:ln>
                  <a:effectLst/>
                  <a:uLnTx/>
                  <a:uFillTx/>
                  <a:ea typeface="+mn-ea"/>
                  <a:cs typeface="+mn-cs"/>
                </a:endParaRPr>
              </a:p>
            </p:txBody>
          </p:sp>
          <p:pic>
            <p:nvPicPr>
              <p:cNvPr id="53" name="Picture 52">
                <a:extLst>
                  <a:ext uri="{FF2B5EF4-FFF2-40B4-BE49-F238E27FC236}">
                    <a16:creationId xmlns:a16="http://schemas.microsoft.com/office/drawing/2014/main" xmlns="" id="{3609FFB6-4165-4EE2-B172-29FF47D5A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4419" y="5433346"/>
                <a:ext cx="507336" cy="507336"/>
              </a:xfrm>
              <a:prstGeom prst="rect">
                <a:avLst/>
              </a:prstGeom>
            </p:spPr>
          </p:pic>
        </p:grpSp>
      </p:grpSp>
      <p:sp>
        <p:nvSpPr>
          <p:cNvPr id="21" name="Rectangle 35"/>
          <p:cNvSpPr>
            <a:spLocks noChangeArrowheads="1"/>
          </p:cNvSpPr>
          <p:nvPr/>
        </p:nvSpPr>
        <p:spPr bwMode="auto">
          <a:xfrm>
            <a:off x="630855" y="994831"/>
            <a:ext cx="10937257" cy="338554"/>
          </a:xfrm>
          <a:prstGeom prst="rect">
            <a:avLst/>
          </a:prstGeom>
          <a:noFill/>
          <a:ln>
            <a:noFill/>
          </a:ln>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Calibri" panose="020F0502020204030204" pitchFamily="34" charset="0"/>
              </a:rPr>
              <a:t>Il processo di gestione dell’Invalidità Civile è estremamente articolato e presenta i seguenti punti di attenzione:</a:t>
            </a:r>
          </a:p>
        </p:txBody>
      </p:sp>
    </p:spTree>
    <p:extLst>
      <p:ext uri="{BB962C8B-B14F-4D97-AF65-F5344CB8AC3E}">
        <p14:creationId xmlns:p14="http://schemas.microsoft.com/office/powerpoint/2010/main" val="40290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5737" y="991776"/>
            <a:ext cx="10940526" cy="5194236"/>
            <a:chOff x="626664" y="1052736"/>
            <a:chExt cx="10940526" cy="5194236"/>
          </a:xfrm>
        </p:grpSpPr>
        <p:graphicFrame>
          <p:nvGraphicFramePr>
            <p:cNvPr id="60" name="Diagram 59">
              <a:extLst>
                <a:ext uri="{FF2B5EF4-FFF2-40B4-BE49-F238E27FC236}">
                  <a16:creationId xmlns:a16="http://schemas.microsoft.com/office/drawing/2014/main" xmlns="" id="{97371A8F-CEEE-4CED-BA5E-08D26617EC16}"/>
                </a:ext>
              </a:extLst>
            </p:cNvPr>
            <p:cNvGraphicFramePr/>
            <p:nvPr>
              <p:extLst>
                <p:ext uri="{D42A27DB-BD31-4B8C-83A1-F6EECF244321}">
                  <p14:modId xmlns:p14="http://schemas.microsoft.com/office/powerpoint/2010/main" val="2087242012"/>
                </p:ext>
              </p:extLst>
            </p:nvPr>
          </p:nvGraphicFramePr>
          <p:xfrm>
            <a:off x="2386121" y="1444786"/>
            <a:ext cx="7412383" cy="435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 name="Picture 60">
              <a:extLst>
                <a:ext uri="{FF2B5EF4-FFF2-40B4-BE49-F238E27FC236}">
                  <a16:creationId xmlns:a16="http://schemas.microsoft.com/office/drawing/2014/main" xmlns="" id="{4E035AEE-D3F5-43F1-85A2-EC350A2A77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3619" y="3639513"/>
              <a:ext cx="422037" cy="422037"/>
            </a:xfrm>
            <a:prstGeom prst="rect">
              <a:avLst/>
            </a:prstGeom>
          </p:spPr>
        </p:pic>
        <p:pic>
          <p:nvPicPr>
            <p:cNvPr id="62" name="Picture 61">
              <a:extLst>
                <a:ext uri="{FF2B5EF4-FFF2-40B4-BE49-F238E27FC236}">
                  <a16:creationId xmlns:a16="http://schemas.microsoft.com/office/drawing/2014/main" xmlns="" id="{DA9C7936-E902-4497-8F05-F3045D00C1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3103" y="3352521"/>
              <a:ext cx="539719" cy="539719"/>
            </a:xfrm>
            <a:prstGeom prst="rect">
              <a:avLst/>
            </a:prstGeom>
            <a:ln>
              <a:noFill/>
            </a:ln>
          </p:spPr>
        </p:pic>
        <p:pic>
          <p:nvPicPr>
            <p:cNvPr id="63" name="Picture 62">
              <a:extLst>
                <a:ext uri="{FF2B5EF4-FFF2-40B4-BE49-F238E27FC236}">
                  <a16:creationId xmlns:a16="http://schemas.microsoft.com/office/drawing/2014/main" xmlns="" id="{F5F5DA35-65B7-4C95-ACAB-EF1905646B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7076" y="4564979"/>
              <a:ext cx="503738" cy="503738"/>
            </a:xfrm>
            <a:prstGeom prst="rect">
              <a:avLst/>
            </a:prstGeom>
          </p:spPr>
        </p:pic>
        <p:pic>
          <p:nvPicPr>
            <p:cNvPr id="64" name="Picture 63">
              <a:extLst>
                <a:ext uri="{FF2B5EF4-FFF2-40B4-BE49-F238E27FC236}">
                  <a16:creationId xmlns:a16="http://schemas.microsoft.com/office/drawing/2014/main" xmlns="" id="{EDC7F85C-4992-48D9-98EA-DEC0B2B338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3057" y="2195108"/>
              <a:ext cx="431775" cy="431775"/>
            </a:xfrm>
            <a:prstGeom prst="rect">
              <a:avLst/>
            </a:prstGeom>
          </p:spPr>
        </p:pic>
        <p:pic>
          <p:nvPicPr>
            <p:cNvPr id="65" name="Picture 64">
              <a:extLst>
                <a:ext uri="{FF2B5EF4-FFF2-40B4-BE49-F238E27FC236}">
                  <a16:creationId xmlns:a16="http://schemas.microsoft.com/office/drawing/2014/main" xmlns="" id="{4BC097E9-7752-43FE-B9F2-63D441B5FB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4280" y="1643452"/>
              <a:ext cx="600887" cy="600887"/>
            </a:xfrm>
            <a:prstGeom prst="rect">
              <a:avLst/>
            </a:prstGeom>
          </p:spPr>
        </p:pic>
        <p:pic>
          <p:nvPicPr>
            <p:cNvPr id="66" name="Picture 65">
              <a:extLst>
                <a:ext uri="{FF2B5EF4-FFF2-40B4-BE49-F238E27FC236}">
                  <a16:creationId xmlns:a16="http://schemas.microsoft.com/office/drawing/2014/main" xmlns="" id="{1B1FB363-D193-463E-A7D2-8A599EEE7D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7731" y="2177117"/>
              <a:ext cx="467756" cy="467756"/>
            </a:xfrm>
            <a:prstGeom prst="rect">
              <a:avLst/>
            </a:prstGeom>
          </p:spPr>
        </p:pic>
        <p:pic>
          <p:nvPicPr>
            <p:cNvPr id="67" name="Picture 66">
              <a:extLst>
                <a:ext uri="{FF2B5EF4-FFF2-40B4-BE49-F238E27FC236}">
                  <a16:creationId xmlns:a16="http://schemas.microsoft.com/office/drawing/2014/main" xmlns="" id="{797B1CF6-66C1-4AF7-9EAE-F63D155F8AF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5987" y="3381167"/>
              <a:ext cx="468000" cy="468000"/>
            </a:xfrm>
            <a:prstGeom prst="rect">
              <a:avLst/>
            </a:prstGeom>
          </p:spPr>
        </p:pic>
        <p:pic>
          <p:nvPicPr>
            <p:cNvPr id="68" name="Picture 67">
              <a:extLst>
                <a:ext uri="{FF2B5EF4-FFF2-40B4-BE49-F238E27FC236}">
                  <a16:creationId xmlns:a16="http://schemas.microsoft.com/office/drawing/2014/main" xmlns="" id="{35B0E6BB-53A6-4D73-A42A-70A469361C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1750" y="4541909"/>
              <a:ext cx="539719" cy="539719"/>
            </a:xfrm>
            <a:prstGeom prst="rect">
              <a:avLst/>
            </a:prstGeom>
          </p:spPr>
        </p:pic>
        <p:pic>
          <p:nvPicPr>
            <p:cNvPr id="69" name="Picture 68">
              <a:extLst>
                <a:ext uri="{FF2B5EF4-FFF2-40B4-BE49-F238E27FC236}">
                  <a16:creationId xmlns:a16="http://schemas.microsoft.com/office/drawing/2014/main" xmlns="" id="{1867AE85-5047-4FF4-AE0F-AC4992053C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94280" y="5006702"/>
              <a:ext cx="600887" cy="600887"/>
            </a:xfrm>
            <a:prstGeom prst="rect">
              <a:avLst/>
            </a:prstGeom>
          </p:spPr>
        </p:pic>
        <p:sp>
          <p:nvSpPr>
            <p:cNvPr id="70" name="Rounded Rectangle 16">
              <a:extLst>
                <a:ext uri="{FF2B5EF4-FFF2-40B4-BE49-F238E27FC236}">
                  <a16:creationId xmlns:a16="http://schemas.microsoft.com/office/drawing/2014/main" xmlns="" id="{94C6FC08-07E8-45B6-B685-C6231B49ACFF}"/>
                </a:ext>
              </a:extLst>
            </p:cNvPr>
            <p:cNvSpPr/>
            <p:nvPr/>
          </p:nvSpPr>
          <p:spPr>
            <a:xfrm>
              <a:off x="4398082" y="1052736"/>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Condivisione delle informazioni</a:t>
              </a:r>
            </a:p>
          </p:txBody>
        </p:sp>
        <p:sp>
          <p:nvSpPr>
            <p:cNvPr id="71" name="Rounded Rectangle 55">
              <a:extLst>
                <a:ext uri="{FF2B5EF4-FFF2-40B4-BE49-F238E27FC236}">
                  <a16:creationId xmlns:a16="http://schemas.microsoft.com/office/drawing/2014/main" xmlns="" id="{DB7B05D1-2552-465D-B742-4ED68B84C46F}"/>
                </a:ext>
              </a:extLst>
            </p:cNvPr>
            <p:cNvSpPr/>
            <p:nvPr/>
          </p:nvSpPr>
          <p:spPr>
            <a:xfrm>
              <a:off x="4398082" y="5743416"/>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Autenticità delle transazioni</a:t>
              </a:r>
            </a:p>
          </p:txBody>
        </p:sp>
        <p:sp>
          <p:nvSpPr>
            <p:cNvPr id="72" name="Rounded Rectangle 56">
              <a:extLst>
                <a:ext uri="{FF2B5EF4-FFF2-40B4-BE49-F238E27FC236}">
                  <a16:creationId xmlns:a16="http://schemas.microsoft.com/office/drawing/2014/main" xmlns="" id="{B4F7A2E3-0366-41C3-BA4C-689D51CFED9E}"/>
                </a:ext>
              </a:extLst>
            </p:cNvPr>
            <p:cNvSpPr/>
            <p:nvPr/>
          </p:nvSpPr>
          <p:spPr>
            <a:xfrm>
              <a:off x="7687530" y="4576045"/>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Semplificazione del processo amministrativo</a:t>
              </a:r>
            </a:p>
          </p:txBody>
        </p:sp>
        <p:sp>
          <p:nvSpPr>
            <p:cNvPr id="73" name="Rounded Rectangle 57">
              <a:extLst>
                <a:ext uri="{FF2B5EF4-FFF2-40B4-BE49-F238E27FC236}">
                  <a16:creationId xmlns:a16="http://schemas.microsoft.com/office/drawing/2014/main" xmlns="" id="{0AC46E77-121D-46C0-8FE1-7C6AC93B2C20}"/>
                </a:ext>
              </a:extLst>
            </p:cNvPr>
            <p:cNvSpPr/>
            <p:nvPr/>
          </p:nvSpPr>
          <p:spPr>
            <a:xfrm>
              <a:off x="8173908" y="3370602"/>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Trasparenza e tracciabilità</a:t>
              </a:r>
            </a:p>
          </p:txBody>
        </p:sp>
        <p:sp>
          <p:nvSpPr>
            <p:cNvPr id="74" name="Rounded Rectangle 59">
              <a:extLst>
                <a:ext uri="{FF2B5EF4-FFF2-40B4-BE49-F238E27FC236}">
                  <a16:creationId xmlns:a16="http://schemas.microsoft.com/office/drawing/2014/main" xmlns="" id="{50A0DCE2-27E3-4AC7-8DD7-EED0C633961B}"/>
                </a:ext>
              </a:extLst>
            </p:cNvPr>
            <p:cNvSpPr/>
            <p:nvPr/>
          </p:nvSpPr>
          <p:spPr>
            <a:xfrm>
              <a:off x="7683944" y="2159217"/>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Processi condivisi e certificati</a:t>
              </a:r>
            </a:p>
          </p:txBody>
        </p:sp>
        <p:sp>
          <p:nvSpPr>
            <p:cNvPr id="75" name="Rounded Rectangle 60">
              <a:extLst>
                <a:ext uri="{FF2B5EF4-FFF2-40B4-BE49-F238E27FC236}">
                  <a16:creationId xmlns:a16="http://schemas.microsoft.com/office/drawing/2014/main" xmlns="" id="{26789734-F066-4C63-91D5-377D56321C04}"/>
                </a:ext>
              </a:extLst>
            </p:cNvPr>
            <p:cNvSpPr/>
            <p:nvPr/>
          </p:nvSpPr>
          <p:spPr>
            <a:xfrm>
              <a:off x="1111197" y="4559990"/>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Immutabilità dei dati</a:t>
              </a:r>
            </a:p>
          </p:txBody>
        </p:sp>
        <p:sp>
          <p:nvSpPr>
            <p:cNvPr id="76" name="Rounded Rectangle 61">
              <a:extLst>
                <a:ext uri="{FF2B5EF4-FFF2-40B4-BE49-F238E27FC236}">
                  <a16:creationId xmlns:a16="http://schemas.microsoft.com/office/drawing/2014/main" xmlns="" id="{F9BEA390-E89E-4277-A44D-F77530C2C72E}"/>
                </a:ext>
              </a:extLst>
            </p:cNvPr>
            <p:cNvSpPr/>
            <p:nvPr/>
          </p:nvSpPr>
          <p:spPr>
            <a:xfrm>
              <a:off x="626664" y="3363389"/>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Smart </a:t>
              </a:r>
              <a:r>
                <a:rPr kumimoji="0" lang="it-IT" sz="1600" b="1" i="0" u="none" strike="noStrike" kern="0" cap="none" spc="0" normalizeH="0" baseline="0" noProof="0" dirty="0" err="1">
                  <a:ln>
                    <a:noFill/>
                  </a:ln>
                  <a:solidFill>
                    <a:srgbClr val="646464"/>
                  </a:solidFill>
                  <a:effectLst/>
                  <a:uLnTx/>
                  <a:uFillTx/>
                  <a:ea typeface="+mn-ea"/>
                  <a:cs typeface="+mn-cs"/>
                </a:rPr>
                <a:t>contract</a:t>
              </a:r>
              <a:r>
                <a:rPr kumimoji="0" lang="it-IT" sz="1600" b="1" i="0" u="none" strike="noStrike" kern="0" cap="none" spc="0" normalizeH="0" baseline="0" noProof="0" dirty="0">
                  <a:ln>
                    <a:noFill/>
                  </a:ln>
                  <a:solidFill>
                    <a:srgbClr val="646464"/>
                  </a:solidFill>
                  <a:effectLst/>
                  <a:uLnTx/>
                  <a:uFillTx/>
                  <a:ea typeface="+mn-ea"/>
                  <a:cs typeface="+mn-cs"/>
                </a:rPr>
                <a:t> per l’attivazione automatica dei processi</a:t>
              </a:r>
            </a:p>
          </p:txBody>
        </p:sp>
        <p:sp>
          <p:nvSpPr>
            <p:cNvPr id="77" name="Rounded Rectangle 62">
              <a:extLst>
                <a:ext uri="{FF2B5EF4-FFF2-40B4-BE49-F238E27FC236}">
                  <a16:creationId xmlns:a16="http://schemas.microsoft.com/office/drawing/2014/main" xmlns="" id="{05F7A56F-7AFF-4C78-B8DD-8A225FA28AA8}"/>
                </a:ext>
              </a:extLst>
            </p:cNvPr>
            <p:cNvSpPr/>
            <p:nvPr/>
          </p:nvSpPr>
          <p:spPr>
            <a:xfrm>
              <a:off x="1117630" y="2159217"/>
              <a:ext cx="3393282" cy="503556"/>
            </a:xfrm>
            <a:prstGeom prst="roundRect">
              <a:avLst/>
            </a:prstGeom>
            <a:solidFill>
              <a:srgbClr val="F0F0F0"/>
            </a:solidFill>
            <a:ln w="9525" cap="flat" cmpd="sng" algn="ctr">
              <a:noFill/>
              <a:prstDash val="solid"/>
            </a:ln>
            <a:effectLst/>
          </p:spPr>
          <p:txBody>
            <a:bodyPr lIns="35981" tIns="35981" rIns="35981" bIns="35981" rtlCol="0" anchor="ctr" anchorCtr="0"/>
            <a:lstStyle/>
            <a:p>
              <a:pPr marL="0" marR="0" lvl="0" indent="0" algn="ctr" defTabSz="913943" eaLnBrk="1" fontAlgn="auto" latinLnBrk="0" hangingPunct="1">
                <a:lnSpc>
                  <a:spcPct val="100000"/>
                </a:lnSpc>
                <a:spcBef>
                  <a:spcPts val="0"/>
                </a:spcBef>
                <a:spcAft>
                  <a:spcPts val="600"/>
                </a:spcAft>
                <a:buClr>
                  <a:srgbClr val="FFE600"/>
                </a:buClr>
                <a:buSzPct val="70000"/>
                <a:buFontTx/>
                <a:buNone/>
                <a:tabLst/>
                <a:defRPr/>
              </a:pPr>
              <a:r>
                <a:rPr kumimoji="0" lang="it-IT" sz="1600" b="1" i="0" u="none" strike="noStrike" kern="0" cap="none" spc="0" normalizeH="0" baseline="0" noProof="0" dirty="0">
                  <a:ln>
                    <a:noFill/>
                  </a:ln>
                  <a:solidFill>
                    <a:srgbClr val="646464"/>
                  </a:solidFill>
                  <a:effectLst/>
                  <a:uLnTx/>
                  <a:uFillTx/>
                  <a:ea typeface="+mn-ea"/>
                  <a:cs typeface="+mn-cs"/>
                </a:rPr>
                <a:t>Riduzione del rischio di truffe</a:t>
              </a:r>
            </a:p>
          </p:txBody>
        </p:sp>
      </p:grpSp>
      <p:sp>
        <p:nvSpPr>
          <p:cNvPr id="78"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just" eaLnBrk="0" hangingPunct="0">
              <a:buClr>
                <a:srgbClr val="FFD200"/>
              </a:buClr>
              <a:buSzPct val="75000"/>
              <a:defRPr/>
            </a:pPr>
            <a:r>
              <a:rPr lang="it-IT" sz="2800" b="1" kern="0" dirty="0"/>
              <a:t>Tecnologia Blockchain</a:t>
            </a:r>
          </a:p>
          <a:p>
            <a:r>
              <a:rPr lang="it-IT" sz="2400" i="1" dirty="0">
                <a:solidFill>
                  <a:srgbClr val="646464"/>
                </a:solidFill>
                <a:cs typeface="Calibri" panose="020F0502020204030204" pitchFamily="34" charset="0"/>
              </a:rPr>
              <a:t>Principali vantaggi dalla sua applicazione</a:t>
            </a:r>
            <a:endParaRPr lang="en-US" sz="2399" i="1" dirty="0">
              <a:solidFill>
                <a:srgbClr val="646464"/>
              </a:solidFill>
              <a:cs typeface="Calibri" panose="020F0502020204030204" pitchFamily="34" charset="0"/>
            </a:endParaRPr>
          </a:p>
        </p:txBody>
      </p:sp>
    </p:spTree>
    <p:extLst>
      <p:ext uri="{BB962C8B-B14F-4D97-AF65-F5344CB8AC3E}">
        <p14:creationId xmlns:p14="http://schemas.microsoft.com/office/powerpoint/2010/main" val="243078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6"/>
          <p:cNvSpPr/>
          <p:nvPr>
            <p:custDataLst>
              <p:tags r:id="rId1"/>
            </p:custDataLst>
          </p:nvPr>
        </p:nvSpPr>
        <p:spPr bwMode="gray">
          <a:xfrm rot="1800000" flipH="1" flipV="1">
            <a:off x="10015441" y="221328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7" name="Rechteck 17"/>
          <p:cNvSpPr/>
          <p:nvPr>
            <p:custDataLst>
              <p:tags r:id="rId2"/>
            </p:custDataLst>
          </p:nvPr>
        </p:nvSpPr>
        <p:spPr bwMode="gray">
          <a:xfrm rot="1800000" flipH="1" flipV="1">
            <a:off x="5631677" y="4785590"/>
            <a:ext cx="1245079" cy="124507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8" name="Rechteck 16"/>
          <p:cNvSpPr/>
          <p:nvPr>
            <p:custDataLst>
              <p:tags r:id="rId3"/>
            </p:custDataLst>
          </p:nvPr>
        </p:nvSpPr>
        <p:spPr bwMode="gray">
          <a:xfrm rot="1800000" flipH="1" flipV="1">
            <a:off x="7445595" y="2949727"/>
            <a:ext cx="5137342" cy="5154903"/>
          </a:xfrm>
          <a:custGeom>
            <a:avLst/>
            <a:gdLst/>
            <a:ahLst/>
            <a:cxnLst/>
            <a:rect l="l" t="t" r="r" b="b"/>
            <a:pathLst>
              <a:path w="5140018" h="5157588">
                <a:moveTo>
                  <a:pt x="5140017" y="5157588"/>
                </a:moveTo>
                <a:lnTo>
                  <a:pt x="1518682" y="5157588"/>
                </a:lnTo>
                <a:lnTo>
                  <a:pt x="0" y="2527151"/>
                </a:lnTo>
                <a:lnTo>
                  <a:pt x="4377154" y="0"/>
                </a:lnTo>
                <a:lnTo>
                  <a:pt x="5140018"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29"/>
            <a:endParaRPr lang="en-GB" sz="1199" dirty="0">
              <a:solidFill>
                <a:schemeClr val="tx1"/>
              </a:solidFill>
              <a:latin typeface="Calibri" panose="020F0502020204030204" pitchFamily="34" charset="0"/>
              <a:cs typeface="Calibri" panose="020F0502020204030204" pitchFamily="34" charset="0"/>
            </a:endParaRPr>
          </a:p>
        </p:txBody>
      </p:sp>
      <p:sp>
        <p:nvSpPr>
          <p:cNvPr id="9" name="Rechteck 17"/>
          <p:cNvSpPr/>
          <p:nvPr>
            <p:custDataLst>
              <p:tags r:id="rId4"/>
            </p:custDataLst>
          </p:nvPr>
        </p:nvSpPr>
        <p:spPr bwMode="gray">
          <a:xfrm rot="1800000" flipH="1" flipV="1">
            <a:off x="6350054" y="6700953"/>
            <a:ext cx="537850" cy="310527"/>
          </a:xfrm>
          <a:custGeom>
            <a:avLst/>
            <a:gdLst/>
            <a:ahLst/>
            <a:cxnLst/>
            <a:rect l="l" t="t" r="r" b="b"/>
            <a:pathLst>
              <a:path w="538130" h="310689">
                <a:moveTo>
                  <a:pt x="538130" y="310689"/>
                </a:moveTo>
                <a:lnTo>
                  <a:pt x="0" y="310689"/>
                </a:lnTo>
                <a:lnTo>
                  <a:pt x="538130"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0" name="Rechteck 18"/>
          <p:cNvSpPr/>
          <p:nvPr>
            <p:custDataLst>
              <p:tags r:id="rId5"/>
            </p:custDataLst>
          </p:nvPr>
        </p:nvSpPr>
        <p:spPr bwMode="gray">
          <a:xfrm rot="1800000" flipH="1" flipV="1">
            <a:off x="5261772" y="6670171"/>
            <a:ext cx="644475" cy="372088"/>
          </a:xfrm>
          <a:custGeom>
            <a:avLst/>
            <a:gdLst/>
            <a:ahLst/>
            <a:cxnLst/>
            <a:rect l="l" t="t" r="r" b="b"/>
            <a:pathLst>
              <a:path w="644811" h="372282">
                <a:moveTo>
                  <a:pt x="644811" y="372282"/>
                </a:moveTo>
                <a:lnTo>
                  <a:pt x="0" y="372282"/>
                </a:lnTo>
                <a:lnTo>
                  <a:pt x="644811"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1" name="Rechteck 21"/>
          <p:cNvSpPr/>
          <p:nvPr>
            <p:custDataLst>
              <p:tags r:id="rId6"/>
            </p:custDataLst>
          </p:nvPr>
        </p:nvSpPr>
        <p:spPr bwMode="gray">
          <a:xfrm rot="1800000" flipH="1" flipV="1">
            <a:off x="5778730" y="6202254"/>
            <a:ext cx="555609" cy="555609"/>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4" name="Rechteck 22"/>
          <p:cNvSpPr/>
          <p:nvPr>
            <p:custDataLst>
              <p:tags r:id="rId7"/>
            </p:custDataLst>
          </p:nvPr>
        </p:nvSpPr>
        <p:spPr bwMode="gray">
          <a:xfrm rot="1800000" flipH="1" flipV="1">
            <a:off x="10399840" y="1950152"/>
            <a:ext cx="838228" cy="838227"/>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5" name="Rechteck 21"/>
          <p:cNvSpPr/>
          <p:nvPr>
            <p:custDataLst>
              <p:tags r:id="rId8"/>
            </p:custDataLst>
          </p:nvPr>
        </p:nvSpPr>
        <p:spPr bwMode="gray">
          <a:xfrm rot="1800000" flipH="1" flipV="1">
            <a:off x="11316017" y="2131434"/>
            <a:ext cx="1296490" cy="1296489"/>
          </a:xfrm>
          <a:custGeom>
            <a:avLst/>
            <a:gdLst/>
            <a:ahLst/>
            <a:cxnLst/>
            <a:rect l="l" t="t" r="r" b="b"/>
            <a:pathLst>
              <a:path w="1530425" h="1530424">
                <a:moveTo>
                  <a:pt x="1530425" y="1530424"/>
                </a:moveTo>
                <a:lnTo>
                  <a:pt x="867973" y="1530424"/>
                </a:lnTo>
                <a:lnTo>
                  <a:pt x="0" y="27050"/>
                </a:lnTo>
                <a:lnTo>
                  <a:pt x="0" y="0"/>
                </a:lnTo>
                <a:lnTo>
                  <a:pt x="1530425" y="0"/>
                </a:lnTo>
                <a:close/>
              </a:path>
            </a:pathLst>
          </a:cu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6" name="Rechteck 24"/>
          <p:cNvSpPr/>
          <p:nvPr>
            <p:custDataLst>
              <p:tags r:id="rId9"/>
            </p:custDataLst>
          </p:nvPr>
        </p:nvSpPr>
        <p:spPr bwMode="gray">
          <a:xfrm rot="1800000" flipH="1" flipV="1">
            <a:off x="11170209" y="1809139"/>
            <a:ext cx="217280" cy="217280"/>
          </a:xfrm>
          <a:prstGeom prst="rect">
            <a:avLst/>
          </a:prstGeom>
          <a:solidFill>
            <a:schemeClr val="accent2">
              <a:alpha val="35000"/>
            </a:schemeClr>
          </a:solidFill>
          <a:ln w="9525">
            <a:noFill/>
            <a:round/>
            <a:headEnd/>
            <a:tailEnd/>
          </a:ln>
        </p:spPr>
        <p:txBody>
          <a:bodyPr/>
          <a:lstStyle/>
          <a:p>
            <a:pPr defTabSz="913829"/>
            <a:endParaRPr lang="en-GB" sz="1699" dirty="0">
              <a:solidFill>
                <a:srgbClr val="000000"/>
              </a:solidFill>
              <a:latin typeface="Calibri" panose="020F0502020204030204" pitchFamily="34" charset="0"/>
              <a:cs typeface="Calibri" panose="020F0502020204030204" pitchFamily="34" charset="0"/>
            </a:endParaRPr>
          </a:p>
        </p:txBody>
      </p:sp>
      <p:sp>
        <p:nvSpPr>
          <p:cNvPr id="19" name="Title 11"/>
          <p:cNvSpPr txBox="1">
            <a:spLocks/>
          </p:cNvSpPr>
          <p:nvPr/>
        </p:nvSpPr>
        <p:spPr>
          <a:xfrm>
            <a:off x="8323876" y="4407430"/>
            <a:ext cx="3374591" cy="2045905"/>
          </a:xfrm>
          <a:prstGeom prst="rect">
            <a:avLst/>
          </a:prstGeom>
        </p:spPr>
        <p:txBody>
          <a:bodyPr vert="horz" lIns="0" tIns="0" rIns="0" bIns="0" rtlCol="0" anchor="t" anchorCtr="0">
            <a:noAutofit/>
          </a:bodyPr>
          <a:lstStyle>
            <a:lvl1pPr algn="l" defTabSz="913943" rtl="0" eaLnBrk="1" latinLnBrk="0" hangingPunct="1">
              <a:lnSpc>
                <a:spcPct val="85000"/>
              </a:lnSpc>
              <a:spcBef>
                <a:spcPct val="0"/>
              </a:spcBef>
              <a:buNone/>
              <a:defRPr sz="3998" b="1" kern="1200">
                <a:solidFill>
                  <a:srgbClr val="333333"/>
                </a:solidFill>
                <a:latin typeface="+mn-lt"/>
                <a:ea typeface="+mj-ea"/>
                <a:cs typeface="Arial" pitchFamily="34" charset="0"/>
              </a:defRPr>
            </a:lvl1pPr>
          </a:lstStyle>
          <a:p>
            <a:pPr algn="r"/>
            <a:r>
              <a:rPr lang="en-US" sz="3198" dirty="0">
                <a:solidFill>
                  <a:schemeClr val="tx1"/>
                </a:solidFill>
                <a:latin typeface="Calibri" panose="020F0502020204030204" pitchFamily="34" charset="0"/>
                <a:cs typeface="Calibri" panose="020F0502020204030204" pitchFamily="34" charset="0"/>
              </a:rPr>
              <a:t>European Social Security Number - ESSN</a:t>
            </a:r>
          </a:p>
        </p:txBody>
      </p:sp>
      <p:pic>
        <p:nvPicPr>
          <p:cNvPr id="12" name="Picture 2" descr="Risultati immagini per logo inp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74175" y="173747"/>
            <a:ext cx="787875" cy="10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4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6" name="Group 5"/>
          <p:cNvGrpSpPr/>
          <p:nvPr/>
        </p:nvGrpSpPr>
        <p:grpSpPr>
          <a:xfrm>
            <a:off x="8340844" y="2274099"/>
            <a:ext cx="3227764" cy="3420583"/>
            <a:chOff x="8965740" y="2009726"/>
            <a:chExt cx="3227764" cy="3420583"/>
          </a:xfrm>
        </p:grpSpPr>
        <p:grpSp>
          <p:nvGrpSpPr>
            <p:cNvPr id="7" name="Group 6"/>
            <p:cNvGrpSpPr>
              <a:grpSpLocks noChangeAspect="1"/>
            </p:cNvGrpSpPr>
            <p:nvPr/>
          </p:nvGrpSpPr>
          <p:grpSpPr>
            <a:xfrm>
              <a:off x="8965740" y="2242939"/>
              <a:ext cx="3200676" cy="3187370"/>
              <a:chOff x="5301787" y="1383244"/>
              <a:chExt cx="4868657" cy="4848418"/>
            </a:xfrm>
          </p:grpSpPr>
          <p:grpSp>
            <p:nvGrpSpPr>
              <p:cNvPr id="40" name="Shape 2012"/>
              <p:cNvGrpSpPr/>
              <p:nvPr/>
            </p:nvGrpSpPr>
            <p:grpSpPr>
              <a:xfrm>
                <a:off x="5301787" y="1383244"/>
                <a:ext cx="4868657" cy="4848418"/>
                <a:chOff x="3117355" y="235947"/>
                <a:chExt cx="4298771" cy="4279785"/>
              </a:xfrm>
              <a:solidFill>
                <a:schemeClr val="bg1">
                  <a:lumMod val="85000"/>
                </a:schemeClr>
              </a:solidFill>
            </p:grpSpPr>
            <p:sp>
              <p:nvSpPr>
                <p:cNvPr id="41"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8"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9"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0"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1"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2"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63"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1"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2"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3"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chemeClr val="bg1">
                    <a:lumMod val="7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solidFill>
                  <a:schemeClr val="bg1">
                    <a:lumMod val="7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chemeClr val="bg1">
                    <a:lumMod val="7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chemeClr val="bg1">
                    <a:lumMod val="7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it-IT"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112" name="Freeform: Shape 62"/>
              <p:cNvSpPr/>
              <p:nvPr/>
            </p:nvSpPr>
            <p:spPr>
              <a:xfrm>
                <a:off x="7753350" y="3019425"/>
                <a:ext cx="629306" cy="2328863"/>
              </a:xfrm>
              <a:custGeom>
                <a:avLst/>
                <a:gdLst>
                  <a:gd name="connsiteX0" fmla="*/ 95250 w 629306"/>
                  <a:gd name="connsiteY0" fmla="*/ 0 h 2328863"/>
                  <a:gd name="connsiteX1" fmla="*/ 628650 w 629306"/>
                  <a:gd name="connsiteY1" fmla="*/ 966788 h 2328863"/>
                  <a:gd name="connsiteX2" fmla="*/ 0 w 629306"/>
                  <a:gd name="connsiteY2" fmla="*/ 2328863 h 2328863"/>
                </a:gdLst>
                <a:ahLst/>
                <a:cxnLst>
                  <a:cxn ang="0">
                    <a:pos x="connsiteX0" y="connsiteY0"/>
                  </a:cxn>
                  <a:cxn ang="0">
                    <a:pos x="connsiteX1" y="connsiteY1"/>
                  </a:cxn>
                  <a:cxn ang="0">
                    <a:pos x="connsiteX2" y="connsiteY2"/>
                  </a:cxn>
                </a:cxnLst>
                <a:rect l="l" t="t" r="r" b="b"/>
                <a:pathLst>
                  <a:path w="629306" h="2328863">
                    <a:moveTo>
                      <a:pt x="95250" y="0"/>
                    </a:moveTo>
                    <a:cubicBezTo>
                      <a:pt x="369887" y="289322"/>
                      <a:pt x="644525" y="578644"/>
                      <a:pt x="628650" y="966788"/>
                    </a:cubicBezTo>
                    <a:cubicBezTo>
                      <a:pt x="612775" y="1354932"/>
                      <a:pt x="306387" y="1841897"/>
                      <a:pt x="0" y="2328863"/>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13" name="Freeform: Shape 267"/>
              <p:cNvSpPr/>
              <p:nvPr/>
            </p:nvSpPr>
            <p:spPr>
              <a:xfrm>
                <a:off x="6696075" y="4056695"/>
                <a:ext cx="1580448" cy="581978"/>
              </a:xfrm>
              <a:custGeom>
                <a:avLst/>
                <a:gdLst>
                  <a:gd name="connsiteX0" fmla="*/ 0 w 3176588"/>
                  <a:gd name="connsiteY0" fmla="*/ 1781175 h 1781175"/>
                  <a:gd name="connsiteX1" fmla="*/ 2605088 w 3176588"/>
                  <a:gd name="connsiteY1" fmla="*/ 952500 h 1781175"/>
                  <a:gd name="connsiteX2" fmla="*/ 3176588 w 3176588"/>
                  <a:gd name="connsiteY2" fmla="*/ 0 h 1781175"/>
                </a:gdLst>
                <a:ahLst/>
                <a:cxnLst>
                  <a:cxn ang="0">
                    <a:pos x="connsiteX0" y="connsiteY0"/>
                  </a:cxn>
                  <a:cxn ang="0">
                    <a:pos x="connsiteX1" y="connsiteY1"/>
                  </a:cxn>
                  <a:cxn ang="0">
                    <a:pos x="connsiteX2" y="connsiteY2"/>
                  </a:cxn>
                </a:cxnLst>
                <a:rect l="l" t="t" r="r" b="b"/>
                <a:pathLst>
                  <a:path w="3176588" h="1781175">
                    <a:moveTo>
                      <a:pt x="0" y="1781175"/>
                    </a:moveTo>
                    <a:cubicBezTo>
                      <a:pt x="1037828" y="1515268"/>
                      <a:pt x="2075657" y="1249362"/>
                      <a:pt x="2605088" y="952500"/>
                    </a:cubicBezTo>
                    <a:cubicBezTo>
                      <a:pt x="3134519" y="655637"/>
                      <a:pt x="3155553" y="327818"/>
                      <a:pt x="3176588" y="0"/>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14" name="Freeform: Shape 268"/>
              <p:cNvSpPr/>
              <p:nvPr/>
            </p:nvSpPr>
            <p:spPr>
              <a:xfrm>
                <a:off x="6705600" y="3038475"/>
                <a:ext cx="1143000" cy="1609725"/>
              </a:xfrm>
              <a:custGeom>
                <a:avLst/>
                <a:gdLst>
                  <a:gd name="connsiteX0" fmla="*/ 0 w 1143000"/>
                  <a:gd name="connsiteY0" fmla="*/ 1609725 h 1609725"/>
                  <a:gd name="connsiteX1" fmla="*/ 909638 w 1143000"/>
                  <a:gd name="connsiteY1" fmla="*/ 833438 h 1609725"/>
                  <a:gd name="connsiteX2" fmla="*/ 1143000 w 1143000"/>
                  <a:gd name="connsiteY2" fmla="*/ 0 h 1609725"/>
                </a:gdLst>
                <a:ahLst/>
                <a:cxnLst>
                  <a:cxn ang="0">
                    <a:pos x="connsiteX0" y="connsiteY0"/>
                  </a:cxn>
                  <a:cxn ang="0">
                    <a:pos x="connsiteX1" y="connsiteY1"/>
                  </a:cxn>
                  <a:cxn ang="0">
                    <a:pos x="connsiteX2" y="connsiteY2"/>
                  </a:cxn>
                </a:cxnLst>
                <a:rect l="l" t="t" r="r" b="b"/>
                <a:pathLst>
                  <a:path w="1143000" h="1609725">
                    <a:moveTo>
                      <a:pt x="0" y="1609725"/>
                    </a:moveTo>
                    <a:cubicBezTo>
                      <a:pt x="359569" y="1355725"/>
                      <a:pt x="719138" y="1101725"/>
                      <a:pt x="909638" y="833438"/>
                    </a:cubicBezTo>
                    <a:cubicBezTo>
                      <a:pt x="1100138" y="565150"/>
                      <a:pt x="1121569" y="282575"/>
                      <a:pt x="1143000" y="0"/>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grpSp>
            <p:nvGrpSpPr>
              <p:cNvPr id="115" name="Group 114"/>
              <p:cNvGrpSpPr/>
              <p:nvPr/>
            </p:nvGrpSpPr>
            <p:grpSpPr>
              <a:xfrm>
                <a:off x="6419844" y="3938392"/>
                <a:ext cx="560521" cy="560521"/>
                <a:chOff x="4821018" y="1941899"/>
                <a:chExt cx="784660" cy="784660"/>
              </a:xfrm>
            </p:grpSpPr>
            <p:sp>
              <p:nvSpPr>
                <p:cNvPr id="116" name="Teardrop 115"/>
                <p:cNvSpPr/>
                <p:nvPr/>
              </p:nvSpPr>
              <p:spPr>
                <a:xfrm rot="8100000">
                  <a:off x="4821018" y="1941899"/>
                  <a:ext cx="784660" cy="784660"/>
                </a:xfrm>
                <a:prstGeom prst="teardrop">
                  <a:avLst>
                    <a:gd name="adj" fmla="val 1176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17" name="Oval 116"/>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18" name="Oval 117"/>
                <p:cNvSpPr/>
                <p:nvPr/>
              </p:nvSpPr>
              <p:spPr>
                <a:xfrm>
                  <a:off x="4952006" y="2070497"/>
                  <a:ext cx="521208" cy="521208"/>
                </a:xfrm>
                <a:prstGeom prst="ellipse">
                  <a:avLst/>
                </a:prstGeom>
                <a:blipFill>
                  <a:blip r:embed="rId7"/>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solidFill>
                      <a:schemeClr val="tx1"/>
                    </a:solidFill>
                    <a:latin typeface="Calibri" panose="020F0502020204030204" pitchFamily="34" charset="0"/>
                    <a:cs typeface="Calibri" panose="020F0502020204030204" pitchFamily="34" charset="0"/>
                  </a:endParaRPr>
                </a:p>
              </p:txBody>
            </p:sp>
          </p:grpSp>
          <p:grpSp>
            <p:nvGrpSpPr>
              <p:cNvPr id="119" name="Group 118"/>
              <p:cNvGrpSpPr/>
              <p:nvPr/>
            </p:nvGrpSpPr>
            <p:grpSpPr>
              <a:xfrm>
                <a:off x="8001137" y="3315370"/>
                <a:ext cx="560521" cy="560521"/>
                <a:chOff x="2595635" y="3584370"/>
                <a:chExt cx="784660" cy="784660"/>
              </a:xfrm>
            </p:grpSpPr>
            <p:sp>
              <p:nvSpPr>
                <p:cNvPr id="120" name="Teardrop 119"/>
                <p:cNvSpPr/>
                <p:nvPr/>
              </p:nvSpPr>
              <p:spPr>
                <a:xfrm rot="8100000">
                  <a:off x="2595635" y="3584370"/>
                  <a:ext cx="784660" cy="784660"/>
                </a:xfrm>
                <a:prstGeom prst="teardrop">
                  <a:avLst>
                    <a:gd name="adj" fmla="val 1176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21" name="Oval 120"/>
                <p:cNvSpPr/>
                <p:nvPr/>
              </p:nvSpPr>
              <p:spPr>
                <a:xfrm>
                  <a:off x="2691254" y="3683691"/>
                  <a:ext cx="585216" cy="58521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grpSp>
          <p:grpSp>
            <p:nvGrpSpPr>
              <p:cNvPr id="123" name="Group 122"/>
              <p:cNvGrpSpPr/>
              <p:nvPr/>
            </p:nvGrpSpPr>
            <p:grpSpPr>
              <a:xfrm>
                <a:off x="7564010" y="2321712"/>
                <a:ext cx="560521" cy="560521"/>
                <a:chOff x="4821018" y="1941899"/>
                <a:chExt cx="784660" cy="784660"/>
              </a:xfrm>
            </p:grpSpPr>
            <p:sp>
              <p:nvSpPr>
                <p:cNvPr id="124" name="Teardrop 123"/>
                <p:cNvSpPr/>
                <p:nvPr/>
              </p:nvSpPr>
              <p:spPr>
                <a:xfrm rot="8100000">
                  <a:off x="4821018" y="1941899"/>
                  <a:ext cx="784660" cy="784660"/>
                </a:xfrm>
                <a:prstGeom prst="teardrop">
                  <a:avLst>
                    <a:gd name="adj" fmla="val 117662"/>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25" name="Oval 124"/>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26" name="Oval 125"/>
                <p:cNvSpPr/>
                <p:nvPr/>
              </p:nvSpPr>
              <p:spPr>
                <a:xfrm>
                  <a:off x="4952006" y="2070497"/>
                  <a:ext cx="521208" cy="521208"/>
                </a:xfrm>
                <a:prstGeom prst="ellipse">
                  <a:avLst/>
                </a:prstGeom>
                <a:blipFill>
                  <a:blip r:embed="rId8">
                    <a:extLst>
                      <a:ext uri="{96DAC541-7B7A-43D3-8B79-37D633B846F1}">
                        <asvg:svgBlip xmlns:asvg="http://schemas.microsoft.com/office/drawing/2016/SVG/main" xmlns="" r:embed="rId9"/>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solidFill>
                      <a:schemeClr val="tx1"/>
                    </a:solidFill>
                    <a:latin typeface="Calibri" panose="020F0502020204030204" pitchFamily="34" charset="0"/>
                    <a:cs typeface="Calibri" panose="020F0502020204030204" pitchFamily="34" charset="0"/>
                  </a:endParaRPr>
                </a:p>
              </p:txBody>
            </p:sp>
          </p:grpSp>
          <p:grpSp>
            <p:nvGrpSpPr>
              <p:cNvPr id="127" name="Group 126"/>
              <p:cNvGrpSpPr/>
              <p:nvPr/>
            </p:nvGrpSpPr>
            <p:grpSpPr>
              <a:xfrm>
                <a:off x="7470439" y="4664765"/>
                <a:ext cx="560521" cy="560521"/>
                <a:chOff x="4821018" y="1941899"/>
                <a:chExt cx="784660" cy="784660"/>
              </a:xfrm>
            </p:grpSpPr>
            <p:sp>
              <p:nvSpPr>
                <p:cNvPr id="128" name="Teardrop 127"/>
                <p:cNvSpPr/>
                <p:nvPr/>
              </p:nvSpPr>
              <p:spPr>
                <a:xfrm rot="8100000">
                  <a:off x="4821018" y="1941899"/>
                  <a:ext cx="784660" cy="784660"/>
                </a:xfrm>
                <a:prstGeom prst="teardrop">
                  <a:avLst>
                    <a:gd name="adj" fmla="val 11766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29" name="Oval 128"/>
                <p:cNvSpPr/>
                <p:nvPr/>
              </p:nvSpPr>
              <p:spPr>
                <a:xfrm>
                  <a:off x="4920232" y="2038351"/>
                  <a:ext cx="585216" cy="58521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cs typeface="Calibri" panose="020F0502020204030204" pitchFamily="34" charset="0"/>
                  </a:endParaRPr>
                </a:p>
              </p:txBody>
            </p:sp>
            <p:sp>
              <p:nvSpPr>
                <p:cNvPr id="130" name="Oval 129"/>
                <p:cNvSpPr/>
                <p:nvPr/>
              </p:nvSpPr>
              <p:spPr>
                <a:xfrm>
                  <a:off x="4952006" y="2070497"/>
                  <a:ext cx="521208" cy="521208"/>
                </a:xfrm>
                <a:prstGeom prst="ellipse">
                  <a:avLst/>
                </a:prstGeom>
                <a:blipFill>
                  <a:blip r:embed="rId10">
                    <a:extLst>
                      <a:ext uri="{96DAC541-7B7A-43D3-8B79-37D633B846F1}">
                        <asvg:svgBlip xmlns:asvg="http://schemas.microsoft.com/office/drawing/2016/SVG/main" xmlns="" r:embed="rId11"/>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solidFill>
                      <a:schemeClr val="tx1"/>
                    </a:solidFill>
                    <a:latin typeface="Calibri" panose="020F0502020204030204" pitchFamily="34" charset="0"/>
                    <a:cs typeface="Calibri" panose="020F0502020204030204" pitchFamily="34" charset="0"/>
                  </a:endParaRPr>
                </a:p>
              </p:txBody>
            </p:sp>
          </p:grpSp>
          <p:sp>
            <p:nvSpPr>
              <p:cNvPr id="107" name="Freeform 454"/>
              <p:cNvSpPr/>
              <p:nvPr/>
            </p:nvSpPr>
            <p:spPr>
              <a:xfrm>
                <a:off x="7269380" y="3864194"/>
                <a:ext cx="361014" cy="375459"/>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9" name="Freeform 454"/>
              <p:cNvSpPr/>
              <p:nvPr/>
            </p:nvSpPr>
            <p:spPr>
              <a:xfrm rot="12707563">
                <a:off x="7231675" y="4332227"/>
                <a:ext cx="361014" cy="375459"/>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10" name="Freeform 454"/>
              <p:cNvSpPr/>
              <p:nvPr/>
            </p:nvSpPr>
            <p:spPr>
              <a:xfrm rot="9706124">
                <a:off x="8013812" y="4387872"/>
                <a:ext cx="361014" cy="375459"/>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p:cNvGrpSpPr/>
            <p:nvPr/>
          </p:nvGrpSpPr>
          <p:grpSpPr>
            <a:xfrm>
              <a:off x="10800598" y="3575621"/>
              <a:ext cx="244800" cy="244800"/>
              <a:chOff x="10092120" y="2712873"/>
              <a:chExt cx="244800" cy="244800"/>
            </a:xfrm>
          </p:grpSpPr>
          <p:sp>
            <p:nvSpPr>
              <p:cNvPr id="11" name="Pie 10"/>
              <p:cNvSpPr/>
              <p:nvPr/>
            </p:nvSpPr>
            <p:spPr>
              <a:xfrm>
                <a:off x="10092120" y="2712873"/>
                <a:ext cx="244800" cy="244800"/>
              </a:xfrm>
              <a:prstGeom prst="pie">
                <a:avLst>
                  <a:gd name="adj1" fmla="val 38274"/>
                  <a:gd name="adj2" fmla="val 10810581"/>
                </a:avLst>
              </a:prstGeom>
              <a:solidFill>
                <a:srgbClr val="CA001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sp>
            <p:nvSpPr>
              <p:cNvPr id="132" name="Pie 131"/>
              <p:cNvSpPr/>
              <p:nvPr/>
            </p:nvSpPr>
            <p:spPr>
              <a:xfrm flipV="1">
                <a:off x="10092120" y="2712873"/>
                <a:ext cx="244800" cy="244800"/>
              </a:xfrm>
              <a:prstGeom prst="pie">
                <a:avLst>
                  <a:gd name="adj1" fmla="val 38274"/>
                  <a:gd name="adj2" fmla="val 108105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grpSp>
        <p:pic>
          <p:nvPicPr>
            <p:cNvPr id="24" name="Picture 23"/>
            <p:cNvPicPr>
              <a:picLocks noChangeAspect="1"/>
            </p:cNvPicPr>
            <p:nvPr/>
          </p:nvPicPr>
          <p:blipFill rotWithShape="1">
            <a:blip r:embed="rId12"/>
            <a:srcRect r="52291"/>
            <a:stretch/>
          </p:blipFill>
          <p:spPr>
            <a:xfrm>
              <a:off x="10970394" y="2009726"/>
              <a:ext cx="1221606" cy="2505673"/>
            </a:xfrm>
            <a:prstGeom prst="rect">
              <a:avLst/>
            </a:prstGeom>
          </p:spPr>
        </p:pic>
        <p:sp>
          <p:nvSpPr>
            <p:cNvPr id="168" name="Rectangle 167"/>
            <p:cNvSpPr>
              <a:spLocks noChangeAspect="1"/>
            </p:cNvSpPr>
            <p:nvPr/>
          </p:nvSpPr>
          <p:spPr>
            <a:xfrm>
              <a:off x="11374517" y="2174457"/>
              <a:ext cx="818987" cy="547428"/>
            </a:xfrm>
            <a:prstGeom prst="rect">
              <a:avLst/>
            </a:prstGeom>
            <a:blipFill>
              <a:blip r:embed="rId13">
                <a:extLst>
                  <a:ext uri="{96DAC541-7B7A-43D3-8B79-37D633B846F1}">
                    <asvg:svgBlip xmlns:asvg="http://schemas.microsoft.com/office/drawing/2016/SVG/main" xmlns="" r:embed="rId14"/>
                  </a:ext>
                </a:extLst>
              </a:blip>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latin typeface="Calibri" panose="020F0502020204030204" pitchFamily="34" charset="0"/>
                <a:cs typeface="Calibri" panose="020F0502020204030204" pitchFamily="34" charset="0"/>
              </a:endParaRPr>
            </a:p>
          </p:txBody>
        </p:sp>
      </p:grpSp>
      <p:sp>
        <p:nvSpPr>
          <p:cNvPr id="90"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399" i="1" dirty="0">
                <a:latin typeface="Calibri" panose="020F0502020204030204" pitchFamily="34" charset="0"/>
                <a:cs typeface="Calibri" panose="020F0502020204030204" pitchFamily="34" charset="0"/>
              </a:rPr>
              <a:t>Flussi migratori in Europa ed il fenomeno delle frodi</a:t>
            </a:r>
            <a:endParaRPr lang="it-IT" sz="2399" dirty="0">
              <a:latin typeface="Calibri" panose="020F0502020204030204" pitchFamily="34" charset="0"/>
              <a:cs typeface="Calibri" panose="020F0502020204030204" pitchFamily="34" charset="0"/>
            </a:endParaRPr>
          </a:p>
        </p:txBody>
      </p:sp>
      <p:sp>
        <p:nvSpPr>
          <p:cNvPr id="100" name="Rectangle 35"/>
          <p:cNvSpPr>
            <a:spLocks noChangeArrowheads="1"/>
          </p:cNvSpPr>
          <p:nvPr/>
        </p:nvSpPr>
        <p:spPr bwMode="auto">
          <a:xfrm>
            <a:off x="630855" y="994831"/>
            <a:ext cx="10937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algn="just">
              <a:lnSpc>
                <a:spcPct val="100000"/>
              </a:lnSpc>
              <a:spcBef>
                <a:spcPts val="0"/>
              </a:spcBef>
              <a:buNone/>
            </a:pPr>
            <a:r>
              <a:rPr lang="it-IT" sz="1600" dirty="0">
                <a:latin typeface="Calibri" panose="020F0502020204030204" pitchFamily="34" charset="0"/>
                <a:ea typeface="Calibri" panose="020F0502020204030204" pitchFamily="34" charset="0"/>
                <a:cs typeface="Calibri" panose="020F0502020204030204" pitchFamily="34" charset="0"/>
              </a:rPr>
              <a:t>I flussi migratori nei Paesi dell’UE hanno raggiunto volumi rilevanti. Tali flussi riguardano cittadini europei e non, che ricercano occupazione ed opportunità per stabilirsi in uno Stato europeo. In tale contesto, la normativa consente ai cittadini dell’UE di richiedere il trasferimento delle prestazioni previdenziali/assistenziali dallo Stato di origine a quello nel quale si sono trasferiti.</a:t>
            </a:r>
          </a:p>
        </p:txBody>
      </p:sp>
      <p:grpSp>
        <p:nvGrpSpPr>
          <p:cNvPr id="2" name="Group 1"/>
          <p:cNvGrpSpPr/>
          <p:nvPr/>
        </p:nvGrpSpPr>
        <p:grpSpPr>
          <a:xfrm>
            <a:off x="633224" y="2249298"/>
            <a:ext cx="7151909" cy="3470185"/>
            <a:chOff x="633224" y="1925638"/>
            <a:chExt cx="7151909" cy="3470185"/>
          </a:xfrm>
        </p:grpSpPr>
        <p:sp>
          <p:nvSpPr>
            <p:cNvPr id="162" name="Rectangle 161"/>
            <p:cNvSpPr/>
            <p:nvPr/>
          </p:nvSpPr>
          <p:spPr>
            <a:xfrm>
              <a:off x="633224" y="1925638"/>
              <a:ext cx="7151909" cy="65417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it-IT" sz="1600" b="1" dirty="0">
                  <a:solidFill>
                    <a:schemeClr val="bg1"/>
                  </a:solidFill>
                  <a:latin typeface="Calibri" panose="020F0502020204030204" pitchFamily="34" charset="0"/>
                  <a:cs typeface="Calibri" panose="020F0502020204030204" pitchFamily="34" charset="0"/>
                </a:rPr>
                <a:t>Problema della duplicazione di identità e </a:t>
              </a:r>
            </a:p>
            <a:p>
              <a:pPr algn="ctr"/>
              <a:r>
                <a:rPr lang="it-IT" sz="1600" b="1" dirty="0">
                  <a:solidFill>
                    <a:schemeClr val="bg1"/>
                  </a:solidFill>
                  <a:latin typeface="Calibri" panose="020F0502020204030204" pitchFamily="34" charset="0"/>
                  <a:cs typeface="Calibri" panose="020F0502020204030204" pitchFamily="34" charset="0"/>
                </a:rPr>
                <a:t>difficoltà a ricondurle ad un codice univoco</a:t>
              </a:r>
            </a:p>
          </p:txBody>
        </p:sp>
        <p:sp>
          <p:nvSpPr>
            <p:cNvPr id="172" name="Rectangle 171"/>
            <p:cNvSpPr/>
            <p:nvPr/>
          </p:nvSpPr>
          <p:spPr>
            <a:xfrm>
              <a:off x="633224" y="2621078"/>
              <a:ext cx="7151909" cy="2774745"/>
            </a:xfrm>
            <a:prstGeom prst="rect">
              <a:avLst/>
            </a:prstGeom>
            <a:noFill/>
            <a:ln w="19050">
              <a:solidFill>
                <a:srgbClr val="5B9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it-IT" sz="1600" dirty="0">
                  <a:solidFill>
                    <a:schemeClr val="tx1"/>
                  </a:solidFill>
                  <a:latin typeface="Calibri" panose="020F0502020204030204" pitchFamily="34" charset="0"/>
                  <a:cs typeface="Calibri" panose="020F0502020204030204" pitchFamily="34" charset="0"/>
                </a:rPr>
                <a:t>In Italia, ciascuna PA i identifica univocamente il cittadino grazie al suo Codice Fiscale (CF)</a:t>
              </a:r>
              <a:r>
                <a:rPr lang="it-IT" sz="1600" b="1" i="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Tale codice è assegnato al cittadino alla nascita e rimane il medesimo per tutta la vita. Tuttavia, </a:t>
              </a:r>
              <a:r>
                <a:rPr lang="it-IT" sz="1600" b="1" dirty="0">
                  <a:solidFill>
                    <a:schemeClr val="tx1"/>
                  </a:solidFill>
                  <a:latin typeface="Calibri" panose="020F0502020204030204" pitchFamily="34" charset="0"/>
                  <a:cs typeface="Calibri" panose="020F0502020204030204" pitchFamily="34" charset="0"/>
                </a:rPr>
                <a:t>fuori dall’Italia</a:t>
              </a:r>
              <a:r>
                <a:rPr lang="it-IT" sz="1600" dirty="0">
                  <a:solidFill>
                    <a:schemeClr val="tx1"/>
                  </a:solidFill>
                  <a:latin typeface="Calibri" panose="020F0502020204030204" pitchFamily="34" charset="0"/>
                  <a:cs typeface="Calibri" panose="020F0502020204030204" pitchFamily="34" charset="0"/>
                </a:rPr>
                <a:t>, le amministrazioni estere </a:t>
              </a:r>
              <a:r>
                <a:rPr lang="it-IT" sz="1600" b="1" dirty="0">
                  <a:solidFill>
                    <a:schemeClr val="tx1"/>
                  </a:solidFill>
                  <a:latin typeface="Calibri" panose="020F0502020204030204" pitchFamily="34" charset="0"/>
                  <a:cs typeface="Calibri" panose="020F0502020204030204" pitchFamily="34" charset="0"/>
                </a:rPr>
                <a:t>non possono verificare la correttezza o veridicità del CF</a:t>
              </a:r>
              <a:r>
                <a:rPr lang="it-IT" sz="1600" dirty="0">
                  <a:solidFill>
                    <a:schemeClr val="tx1"/>
                  </a:solidFill>
                  <a:latin typeface="Calibri" panose="020F0502020204030204" pitchFamily="34" charset="0"/>
                  <a:cs typeface="Calibri" panose="020F0502020204030204" pitchFamily="34" charset="0"/>
                </a:rPr>
                <a:t>,</a:t>
              </a:r>
              <a:r>
                <a:rPr lang="it-IT" sz="1600" b="1" dirty="0">
                  <a:solidFill>
                    <a:schemeClr val="tx1"/>
                  </a:solidFill>
                  <a:latin typeface="Calibri" panose="020F0502020204030204" pitchFamily="34" charset="0"/>
                  <a:cs typeface="Calibri" panose="020F0502020204030204" pitchFamily="34" charset="0"/>
                </a:rPr>
                <a:t> </a:t>
              </a:r>
              <a:r>
                <a:rPr lang="it-IT" sz="1600" dirty="0">
                  <a:solidFill>
                    <a:schemeClr val="tx1"/>
                  </a:solidFill>
                  <a:latin typeface="Calibri" panose="020F0502020204030204" pitchFamily="34" charset="0"/>
                  <a:cs typeface="Calibri" panose="020F0502020204030204" pitchFamily="34" charset="0"/>
                </a:rPr>
                <a:t>aumentando la possibilità di </a:t>
              </a:r>
              <a:r>
                <a:rPr lang="it-IT" sz="1600" b="1" dirty="0">
                  <a:solidFill>
                    <a:schemeClr val="tx1"/>
                  </a:solidFill>
                  <a:latin typeface="Calibri" panose="020F0502020204030204" pitchFamily="34" charset="0"/>
                  <a:cs typeface="Calibri" panose="020F0502020204030204" pitchFamily="34" charset="0"/>
                </a:rPr>
                <a:t>frodi</a:t>
              </a:r>
              <a:r>
                <a:rPr lang="it-IT" sz="1600" dirty="0">
                  <a:solidFill>
                    <a:schemeClr val="tx1"/>
                  </a:solidFill>
                  <a:latin typeface="Calibri" panose="020F0502020204030204" pitchFamily="34" charset="0"/>
                  <a:cs typeface="Calibri" panose="020F0502020204030204" pitchFamily="34" charset="0"/>
                </a:rPr>
                <a:t> utilizzando false identità. </a:t>
              </a:r>
            </a:p>
            <a:p>
              <a:pPr algn="ctr"/>
              <a:r>
                <a:rPr lang="it-IT" sz="1600" dirty="0">
                  <a:solidFill>
                    <a:schemeClr val="tx1"/>
                  </a:solidFill>
                  <a:latin typeface="Calibri" panose="020F0502020204030204" pitchFamily="34" charset="0"/>
                  <a:cs typeface="Calibri" panose="020F0502020204030204" pitchFamily="34" charset="0"/>
                </a:rPr>
                <a:t>Ad esempio, il </a:t>
              </a:r>
              <a:r>
                <a:rPr lang="it-IT" sz="1600" b="1" dirty="0">
                  <a:solidFill>
                    <a:schemeClr val="tx1"/>
                  </a:solidFill>
                  <a:latin typeface="Calibri" panose="020F0502020204030204" pitchFamily="34" charset="0"/>
                  <a:cs typeface="Calibri" panose="020F0502020204030204" pitchFamily="34" charset="0"/>
                </a:rPr>
                <a:t>cittadino può richiedere una prestazione</a:t>
              </a:r>
              <a:r>
                <a:rPr lang="it-IT" sz="1600" dirty="0">
                  <a:solidFill>
                    <a:schemeClr val="tx1"/>
                  </a:solidFill>
                  <a:latin typeface="Calibri" panose="020F0502020204030204" pitchFamily="34" charset="0"/>
                  <a:cs typeface="Calibri" panose="020F0502020204030204" pitchFamily="34" charset="0"/>
                </a:rPr>
                <a:t> ad un </a:t>
              </a:r>
              <a:r>
                <a:rPr lang="it-IT" sz="1600" b="1" dirty="0">
                  <a:solidFill>
                    <a:schemeClr val="tx1"/>
                  </a:solidFill>
                  <a:latin typeface="Calibri" panose="020F0502020204030204" pitchFamily="34" charset="0"/>
                  <a:cs typeface="Calibri" panose="020F0502020204030204" pitchFamily="34" charset="0"/>
                </a:rPr>
                <a:t>Istituto straniero</a:t>
              </a:r>
              <a:r>
                <a:rPr lang="it-IT" sz="1600" dirty="0">
                  <a:solidFill>
                    <a:schemeClr val="tx1"/>
                  </a:solidFill>
                  <a:latin typeface="Calibri" panose="020F0502020204030204" pitchFamily="34" charset="0"/>
                  <a:cs typeface="Calibri" panose="020F0502020204030204" pitchFamily="34" charset="0"/>
                </a:rPr>
                <a:t>, che, non avendo accesso ai suoi dati, </a:t>
              </a:r>
              <a:r>
                <a:rPr lang="it-IT" sz="1600" b="1" dirty="0">
                  <a:solidFill>
                    <a:schemeClr val="tx1"/>
                  </a:solidFill>
                  <a:latin typeface="Calibri" panose="020F0502020204030204" pitchFamily="34" charset="0"/>
                  <a:cs typeface="Calibri" panose="020F0502020204030204" pitchFamily="34" charset="0"/>
                </a:rPr>
                <a:t>non è in grado di stabilire se ne abbia diritto.</a:t>
              </a:r>
              <a:r>
                <a:rPr lang="it-IT" sz="1600" dirty="0">
                  <a:solidFill>
                    <a:schemeClr val="tx1"/>
                  </a:solidFill>
                  <a:latin typeface="Calibri" panose="020F0502020204030204" pitchFamily="34" charset="0"/>
                  <a:cs typeface="Calibri" panose="020F0502020204030204" pitchFamily="34" charset="0"/>
                </a:rPr>
                <a:t> Pertanto, l’Istituto potrebbe erogare la prestazione nonostante non abbia la possibilità di identificare correttamente il cittadino.</a:t>
              </a:r>
            </a:p>
          </p:txBody>
        </p:sp>
        <p:pic>
          <p:nvPicPr>
            <p:cNvPr id="87" name="Picture 86"/>
            <p:cNvPicPr>
              <a:picLocks noChangeAspect="1"/>
            </p:cNvPicPr>
            <p:nvPr/>
          </p:nvPicPr>
          <p:blipFill>
            <a:blip r:embed="rId15">
              <a:clrChange>
                <a:clrFrom>
                  <a:srgbClr val="FFFFFF"/>
                </a:clrFrom>
                <a:clrTo>
                  <a:srgbClr val="FFFFFF">
                    <a:alpha val="0"/>
                  </a:srgbClr>
                </a:clrTo>
              </a:clrChange>
            </a:blip>
            <a:stretch>
              <a:fillRect/>
            </a:stretch>
          </p:blipFill>
          <p:spPr>
            <a:xfrm>
              <a:off x="1764943" y="1974588"/>
              <a:ext cx="585063" cy="585059"/>
            </a:xfrm>
            <a:prstGeom prst="rect">
              <a:avLst/>
            </a:prstGeom>
          </p:spPr>
        </p:pic>
      </p:grpSp>
    </p:spTree>
    <p:extLst>
      <p:ext uri="{BB962C8B-B14F-4D97-AF65-F5344CB8AC3E}">
        <p14:creationId xmlns:p14="http://schemas.microsoft.com/office/powerpoint/2010/main" val="382618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630855" y="1937791"/>
            <a:ext cx="530045" cy="3956759"/>
            <a:chOff x="464223" y="3360918"/>
            <a:chExt cx="329116" cy="2456836"/>
          </a:xfrm>
        </p:grpSpPr>
        <p:cxnSp>
          <p:nvCxnSpPr>
            <p:cNvPr id="25" name="Straight Connector 24"/>
            <p:cNvCxnSpPr/>
            <p:nvPr/>
          </p:nvCxnSpPr>
          <p:spPr>
            <a:xfrm>
              <a:off x="628780" y="3455909"/>
              <a:ext cx="0" cy="2232000"/>
            </a:xfrm>
            <a:prstGeom prst="line">
              <a:avLst/>
            </a:prstGeom>
            <a:noFill/>
            <a:ln w="38100" cap="flat" cmpd="sng" algn="ctr">
              <a:solidFill>
                <a:srgbClr val="6E6F73"/>
              </a:solidFill>
              <a:prstDash val="solid"/>
              <a:round/>
              <a:headEnd type="none" w="med" len="med"/>
              <a:tailEnd type="none" w="med" len="med"/>
            </a:ln>
            <a:effectLst/>
          </p:spPr>
        </p:cxnSp>
        <p:sp>
          <p:nvSpPr>
            <p:cNvPr id="26" name="Oval 25"/>
            <p:cNvSpPr/>
            <p:nvPr/>
          </p:nvSpPr>
          <p:spPr>
            <a:xfrm>
              <a:off x="464223" y="3360918"/>
              <a:ext cx="329116" cy="329116"/>
            </a:xfrm>
            <a:prstGeom prst="ellipse">
              <a:avLst/>
            </a:prstGeom>
            <a:solidFill>
              <a:srgbClr val="5B9BD5"/>
            </a:solidFill>
            <a:ln w="28575" cap="flat" cmpd="sng" algn="ctr">
              <a:solidFill>
                <a:srgbClr val="5B9BD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1</a:t>
              </a:r>
            </a:p>
          </p:txBody>
        </p:sp>
        <p:sp>
          <p:nvSpPr>
            <p:cNvPr id="27" name="Oval 26"/>
            <p:cNvSpPr/>
            <p:nvPr/>
          </p:nvSpPr>
          <p:spPr>
            <a:xfrm>
              <a:off x="464223" y="3892848"/>
              <a:ext cx="329116" cy="329116"/>
            </a:xfrm>
            <a:prstGeom prst="ellipse">
              <a:avLst/>
            </a:prstGeom>
            <a:solidFill>
              <a:srgbClr val="5B9BD5"/>
            </a:solidFill>
            <a:ln w="28575" cap="flat" cmpd="sng" algn="ctr">
              <a:solidFill>
                <a:srgbClr val="5B9BD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a:t>
              </a:r>
            </a:p>
          </p:txBody>
        </p:sp>
        <p:sp>
          <p:nvSpPr>
            <p:cNvPr id="28" name="Oval 27"/>
            <p:cNvSpPr/>
            <p:nvPr/>
          </p:nvSpPr>
          <p:spPr>
            <a:xfrm>
              <a:off x="464223" y="4424778"/>
              <a:ext cx="329116" cy="329116"/>
            </a:xfrm>
            <a:prstGeom prst="ellipse">
              <a:avLst/>
            </a:prstGeom>
            <a:solidFill>
              <a:srgbClr val="5B9BD5"/>
            </a:solidFill>
            <a:ln w="28575" cap="flat" cmpd="sng" algn="ctr">
              <a:solidFill>
                <a:srgbClr val="5B9BD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3</a:t>
              </a:r>
            </a:p>
          </p:txBody>
        </p:sp>
        <p:sp>
          <p:nvSpPr>
            <p:cNvPr id="29" name="Oval 28"/>
            <p:cNvSpPr/>
            <p:nvPr/>
          </p:nvSpPr>
          <p:spPr>
            <a:xfrm>
              <a:off x="464223" y="4956708"/>
              <a:ext cx="329116" cy="329116"/>
            </a:xfrm>
            <a:prstGeom prst="ellipse">
              <a:avLst/>
            </a:prstGeom>
            <a:solidFill>
              <a:srgbClr val="5B9BD5"/>
            </a:solidFill>
            <a:ln w="28575" cap="flat" cmpd="sng" algn="ctr">
              <a:solidFill>
                <a:srgbClr val="5B9BD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4</a:t>
              </a:r>
            </a:p>
          </p:txBody>
        </p:sp>
        <p:sp>
          <p:nvSpPr>
            <p:cNvPr id="30" name="Oval 29"/>
            <p:cNvSpPr/>
            <p:nvPr/>
          </p:nvSpPr>
          <p:spPr>
            <a:xfrm>
              <a:off x="464223" y="5488638"/>
              <a:ext cx="329116" cy="329116"/>
            </a:xfrm>
            <a:prstGeom prst="ellipse">
              <a:avLst/>
            </a:prstGeom>
            <a:solidFill>
              <a:srgbClr val="5B9BD5"/>
            </a:solidFill>
            <a:ln w="28575" cap="flat" cmpd="sng" algn="ctr">
              <a:solidFill>
                <a:srgbClr val="5B9BD5"/>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5</a:t>
              </a:r>
            </a:p>
          </p:txBody>
        </p:sp>
      </p:grpSp>
      <p:sp>
        <p:nvSpPr>
          <p:cNvPr id="11"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399" i="1" dirty="0">
                <a:latin typeface="Calibri" panose="020F0502020204030204" pitchFamily="34" charset="0"/>
                <a:cs typeface="Calibri" panose="020F0502020204030204" pitchFamily="34" charset="0"/>
              </a:rPr>
              <a:t>ESSN è la soluzione migliore ma occorre considerare alcuni aspetti</a:t>
            </a:r>
            <a:endParaRPr lang="it-IT" sz="2399" dirty="0">
              <a:latin typeface="Calibri" panose="020F0502020204030204" pitchFamily="34" charset="0"/>
              <a:cs typeface="Calibri" panose="020F0502020204030204" pitchFamily="34" charset="0"/>
            </a:endParaRPr>
          </a:p>
        </p:txBody>
      </p:sp>
      <p:sp>
        <p:nvSpPr>
          <p:cNvPr id="12" name="Rectangle 35"/>
          <p:cNvSpPr>
            <a:spLocks noChangeArrowheads="1"/>
          </p:cNvSpPr>
          <p:nvPr/>
        </p:nvSpPr>
        <p:spPr bwMode="auto">
          <a:xfrm>
            <a:off x="630855" y="994831"/>
            <a:ext cx="10937257"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Lato Light"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Lato Light"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Lato Light"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Lato Light"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Lato Light"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Lato Light" pitchFamily="34" charset="0"/>
              </a:defRPr>
            </a:lvl9pPr>
          </a:lstStyle>
          <a:p>
            <a:pPr lvl="0" algn="just">
              <a:buNone/>
              <a:defRPr/>
            </a:pPr>
            <a:r>
              <a:rPr lang="it-IT" sz="1600" kern="0" dirty="0">
                <a:latin typeface="Calibri" panose="020F0502020204030204" pitchFamily="34" charset="0"/>
                <a:ea typeface="Calibri" panose="020F0502020204030204" pitchFamily="34" charset="0"/>
                <a:cs typeface="Calibri" panose="020F0502020204030204" pitchFamily="34" charset="0"/>
              </a:rPr>
              <a:t>Al fine di risolvere le problematiche relative all’identificazione univoca del cittadino che si sposta tra più Stati, è necessario definire un </a:t>
            </a:r>
            <a:r>
              <a:rPr lang="it-IT" sz="1600" b="1" kern="0" dirty="0">
                <a:latin typeface="Calibri" panose="020F0502020204030204" pitchFamily="34" charset="0"/>
                <a:ea typeface="Calibri" panose="020F0502020204030204" pitchFamily="34" charset="0"/>
                <a:cs typeface="Calibri" panose="020F0502020204030204" pitchFamily="34" charset="0"/>
              </a:rPr>
              <a:t>numero identificativo unico a livello europeo, cosiddetto ESSN </a:t>
            </a:r>
            <a:r>
              <a:rPr lang="it-IT" sz="1600" kern="0" dirty="0">
                <a:latin typeface="Calibri" panose="020F0502020204030204" pitchFamily="34" charset="0"/>
                <a:ea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European Social Security </a:t>
            </a:r>
            <a:r>
              <a:rPr lang="en-US" sz="1600" b="1" kern="0" dirty="0">
                <a:latin typeface="Calibri" panose="020F0502020204030204" pitchFamily="34" charset="0"/>
                <a:ea typeface="Calibri" panose="020F0502020204030204" pitchFamily="34" charset="0"/>
                <a:cs typeface="Calibri" panose="020F0502020204030204" pitchFamily="34" charset="0"/>
              </a:rPr>
              <a:t>Number</a:t>
            </a:r>
            <a:r>
              <a:rPr lang="it-IT" sz="1600" kern="0" dirty="0">
                <a:latin typeface="Calibri" panose="020F0502020204030204" pitchFamily="34" charset="0"/>
                <a:ea typeface="Calibri" panose="020F0502020204030204" pitchFamily="34" charset="0"/>
                <a:cs typeface="Calibri" panose="020F0502020204030204" pitchFamily="34" charset="0"/>
              </a:rPr>
              <a:t>». Tuttavia, è necessario che siano presi in considerazione i seguenti aspetti:</a:t>
            </a:r>
          </a:p>
        </p:txBody>
      </p:sp>
      <p:sp>
        <p:nvSpPr>
          <p:cNvPr id="5" name="Rectangle 4"/>
          <p:cNvSpPr/>
          <p:nvPr/>
        </p:nvSpPr>
        <p:spPr>
          <a:xfrm>
            <a:off x="1425921" y="1926216"/>
            <a:ext cx="10142191" cy="584775"/>
          </a:xfrm>
          <a:prstGeom prst="rect">
            <a:avLst/>
          </a:prstGeom>
        </p:spPr>
        <p:txBody>
          <a:bodyPr wrap="square">
            <a:spAutoFit/>
          </a:bodyPr>
          <a:lstStyle/>
          <a:p>
            <a:pPr lvl="0">
              <a:spcBef>
                <a:spcPts val="600"/>
              </a:spcBef>
              <a:spcAft>
                <a:spcPts val="600"/>
              </a:spcAft>
              <a:defRPr/>
            </a:pPr>
            <a:r>
              <a:rPr lang="it-IT" sz="1600" kern="0" dirty="0">
                <a:latin typeface="Calibri" panose="020F0502020204030204" pitchFamily="34" charset="0"/>
                <a:ea typeface="Calibri" panose="020F0502020204030204" pitchFamily="34" charset="0"/>
                <a:cs typeface="Calibri" panose="020F0502020204030204" pitchFamily="34" charset="0"/>
              </a:rPr>
              <a:t>Possibilità di definire un </a:t>
            </a:r>
            <a:r>
              <a:rPr lang="it-IT" sz="1600" b="1" kern="0" dirty="0">
                <a:latin typeface="Calibri" panose="020F0502020204030204" pitchFamily="34" charset="0"/>
                <a:ea typeface="Calibri" panose="020F0502020204030204" pitchFamily="34" charset="0"/>
                <a:cs typeface="Calibri" panose="020F0502020204030204" pitchFamily="34" charset="0"/>
              </a:rPr>
              <a:t>nuovo codice identificativo</a:t>
            </a:r>
            <a:r>
              <a:rPr lang="it-IT" sz="1600" kern="0" dirty="0">
                <a:latin typeface="Calibri" panose="020F0502020204030204" pitchFamily="34" charset="0"/>
                <a:ea typeface="Calibri" panose="020F0502020204030204" pitchFamily="34" charset="0"/>
                <a:cs typeface="Calibri" panose="020F0502020204030204" pitchFamily="34" charset="0"/>
              </a:rPr>
              <a:t> da applicare a ciascun cittadino europeo, </a:t>
            </a:r>
            <a:r>
              <a:rPr lang="it-IT" sz="1600" b="1" kern="0" dirty="0">
                <a:latin typeface="Calibri" panose="020F0502020204030204" pitchFamily="34" charset="0"/>
                <a:ea typeface="Calibri" panose="020F0502020204030204" pitchFamily="34" charset="0"/>
                <a:cs typeface="Calibri" panose="020F0502020204030204" pitchFamily="34" charset="0"/>
              </a:rPr>
              <a:t>in aggiunta a quelli già esistenti </a:t>
            </a:r>
            <a:r>
              <a:rPr lang="it-IT" sz="1600" kern="0" dirty="0">
                <a:latin typeface="Calibri" panose="020F0502020204030204" pitchFamily="34" charset="0"/>
                <a:ea typeface="Calibri" panose="020F0502020204030204" pitchFamily="34" charset="0"/>
                <a:cs typeface="Calibri" panose="020F0502020204030204" pitchFamily="34" charset="0"/>
              </a:rPr>
              <a:t>a livello nazionale</a:t>
            </a:r>
          </a:p>
        </p:txBody>
      </p:sp>
      <p:sp>
        <p:nvSpPr>
          <p:cNvPr id="6" name="Rectangle 5"/>
          <p:cNvSpPr/>
          <p:nvPr/>
        </p:nvSpPr>
        <p:spPr>
          <a:xfrm>
            <a:off x="1425921" y="2877079"/>
            <a:ext cx="10142192" cy="338554"/>
          </a:xfrm>
          <a:prstGeom prst="rect">
            <a:avLst/>
          </a:prstGeom>
        </p:spPr>
        <p:txBody>
          <a:bodyPr wrap="square">
            <a:spAutoFit/>
          </a:bodyPr>
          <a:lstStyle/>
          <a:p>
            <a:pPr lvl="0">
              <a:spcBef>
                <a:spcPts val="600"/>
              </a:spcBef>
              <a:spcAft>
                <a:spcPts val="600"/>
              </a:spcAft>
              <a:defRPr/>
            </a:pPr>
            <a:r>
              <a:rPr lang="it-IT" sz="1600" kern="0" dirty="0">
                <a:latin typeface="Calibri" panose="020F0502020204030204" pitchFamily="34" charset="0"/>
                <a:ea typeface="Calibri" panose="020F0502020204030204" pitchFamily="34" charset="0"/>
                <a:cs typeface="Calibri" panose="020F0502020204030204" pitchFamily="34" charset="0"/>
              </a:rPr>
              <a:t>Elaborazione di una </a:t>
            </a:r>
            <a:r>
              <a:rPr lang="it-IT" sz="1600" b="1" kern="0" dirty="0">
                <a:latin typeface="Calibri" panose="020F0502020204030204" pitchFamily="34" charset="0"/>
                <a:ea typeface="Calibri" panose="020F0502020204030204" pitchFamily="34" charset="0"/>
                <a:cs typeface="Calibri" panose="020F0502020204030204" pitchFamily="34" charset="0"/>
              </a:rPr>
              <a:t>normativa adeguata </a:t>
            </a:r>
            <a:r>
              <a:rPr lang="it-IT" sz="1600" kern="0" dirty="0">
                <a:latin typeface="Calibri" panose="020F0502020204030204" pitchFamily="34" charset="0"/>
                <a:ea typeface="Calibri" panose="020F0502020204030204" pitchFamily="34" charset="0"/>
                <a:cs typeface="Calibri" panose="020F0502020204030204" pitchFamily="34" charset="0"/>
              </a:rPr>
              <a:t>che regoli la sua implementazione a livello europeo </a:t>
            </a:r>
          </a:p>
        </p:txBody>
      </p:sp>
      <p:sp>
        <p:nvSpPr>
          <p:cNvPr id="7" name="Rectangle 6"/>
          <p:cNvSpPr/>
          <p:nvPr/>
        </p:nvSpPr>
        <p:spPr>
          <a:xfrm>
            <a:off x="1425921" y="3722051"/>
            <a:ext cx="10142192" cy="338554"/>
          </a:xfrm>
          <a:prstGeom prst="rect">
            <a:avLst/>
          </a:prstGeom>
        </p:spPr>
        <p:txBody>
          <a:bodyPr wrap="square">
            <a:spAutoFit/>
          </a:bodyPr>
          <a:lstStyle/>
          <a:p>
            <a:pPr lvl="0">
              <a:spcBef>
                <a:spcPts val="600"/>
              </a:spcBef>
              <a:spcAft>
                <a:spcPts val="600"/>
              </a:spcAft>
              <a:defRPr/>
            </a:pPr>
            <a:r>
              <a:rPr lang="it-IT" sz="1600" b="1" kern="0" dirty="0">
                <a:latin typeface="Calibri" panose="020F0502020204030204" pitchFamily="34" charset="0"/>
                <a:ea typeface="Calibri" panose="020F0502020204030204" pitchFamily="34" charset="0"/>
                <a:cs typeface="Calibri" panose="020F0502020204030204" pitchFamily="34" charset="0"/>
              </a:rPr>
              <a:t>Superamento </a:t>
            </a:r>
            <a:r>
              <a:rPr lang="it-IT" sz="1600" kern="0" dirty="0">
                <a:latin typeface="Calibri" panose="020F0502020204030204" pitchFamily="34" charset="0"/>
                <a:ea typeface="Calibri" panose="020F0502020204030204" pitchFamily="34" charset="0"/>
                <a:cs typeface="Calibri" panose="020F0502020204030204" pitchFamily="34" charset="0"/>
              </a:rPr>
              <a:t>per ciascuno Stato di </a:t>
            </a:r>
            <a:r>
              <a:rPr lang="it-IT" sz="1600" b="1" kern="0" dirty="0">
                <a:latin typeface="Calibri" panose="020F0502020204030204" pitchFamily="34" charset="0"/>
                <a:ea typeface="Calibri" panose="020F0502020204030204" pitchFamily="34" charset="0"/>
                <a:cs typeface="Calibri" panose="020F0502020204030204" pitchFamily="34" charset="0"/>
              </a:rPr>
              <a:t>ogni possibile vincolo normativo </a:t>
            </a:r>
            <a:r>
              <a:rPr lang="it-IT" sz="1600" kern="0" dirty="0">
                <a:latin typeface="Calibri" panose="020F0502020204030204" pitchFamily="34" charset="0"/>
                <a:ea typeface="Calibri" panose="020F0502020204030204" pitchFamily="34" charset="0"/>
                <a:cs typeface="Calibri" panose="020F0502020204030204" pitchFamily="34" charset="0"/>
              </a:rPr>
              <a:t>a livello nazionale</a:t>
            </a:r>
          </a:p>
        </p:txBody>
      </p:sp>
      <p:sp>
        <p:nvSpPr>
          <p:cNvPr id="8" name="Rectangle 7"/>
          <p:cNvSpPr/>
          <p:nvPr/>
        </p:nvSpPr>
        <p:spPr>
          <a:xfrm>
            <a:off x="1425921" y="4584015"/>
            <a:ext cx="10142190" cy="338554"/>
          </a:xfrm>
          <a:prstGeom prst="rect">
            <a:avLst/>
          </a:prstGeom>
        </p:spPr>
        <p:txBody>
          <a:bodyPr wrap="square">
            <a:spAutoFit/>
          </a:bodyPr>
          <a:lstStyle/>
          <a:p>
            <a:pPr lvl="0">
              <a:spcBef>
                <a:spcPts val="600"/>
              </a:spcBef>
              <a:spcAft>
                <a:spcPts val="600"/>
              </a:spcAft>
              <a:defRPr/>
            </a:pPr>
            <a:r>
              <a:rPr lang="it-IT" sz="1600" b="1" kern="0" dirty="0">
                <a:latin typeface="Calibri" panose="020F0502020204030204" pitchFamily="34" charset="0"/>
                <a:ea typeface="Calibri" panose="020F0502020204030204" pitchFamily="34" charset="0"/>
                <a:cs typeface="Calibri" panose="020F0502020204030204" pitchFamily="34" charset="0"/>
              </a:rPr>
              <a:t>Valutazione di una soluzione </a:t>
            </a:r>
            <a:r>
              <a:rPr lang="it-IT" sz="1600" kern="0" dirty="0">
                <a:latin typeface="Calibri" panose="020F0502020204030204" pitchFamily="34" charset="0"/>
                <a:ea typeface="Calibri" panose="020F0502020204030204" pitchFamily="34" charset="0"/>
                <a:cs typeface="Calibri" panose="020F0502020204030204" pitchFamily="34" charset="0"/>
              </a:rPr>
              <a:t>che consenta di chiarire la </a:t>
            </a:r>
            <a:r>
              <a:rPr lang="it-IT" sz="1600" b="1" kern="0" dirty="0">
                <a:latin typeface="Calibri" panose="020F0502020204030204" pitchFamily="34" charset="0"/>
                <a:ea typeface="Calibri" panose="020F0502020204030204" pitchFamily="34" charset="0"/>
                <a:cs typeface="Calibri" panose="020F0502020204030204" pitchFamily="34" charset="0"/>
              </a:rPr>
              <a:t>fattibilità tecnica </a:t>
            </a:r>
            <a:r>
              <a:rPr lang="it-IT" sz="1600" kern="0" dirty="0">
                <a:latin typeface="Calibri" panose="020F0502020204030204" pitchFamily="34" charset="0"/>
                <a:ea typeface="Calibri" panose="020F0502020204030204" pitchFamily="34" charset="0"/>
                <a:cs typeface="Calibri" panose="020F0502020204030204" pitchFamily="34" charset="0"/>
              </a:rPr>
              <a:t>del progetto </a:t>
            </a:r>
          </a:p>
        </p:txBody>
      </p:sp>
      <p:sp>
        <p:nvSpPr>
          <p:cNvPr id="9" name="Rectangle 8"/>
          <p:cNvSpPr/>
          <p:nvPr/>
        </p:nvSpPr>
        <p:spPr>
          <a:xfrm>
            <a:off x="1425921" y="5364505"/>
            <a:ext cx="10142191" cy="584775"/>
          </a:xfrm>
          <a:prstGeom prst="rect">
            <a:avLst/>
          </a:prstGeom>
        </p:spPr>
        <p:txBody>
          <a:bodyPr wrap="square">
            <a:spAutoFit/>
          </a:bodyPr>
          <a:lstStyle/>
          <a:p>
            <a:pPr lvl="0">
              <a:spcBef>
                <a:spcPts val="600"/>
              </a:spcBef>
              <a:spcAft>
                <a:spcPts val="600"/>
              </a:spcAft>
              <a:defRPr/>
            </a:pPr>
            <a:r>
              <a:rPr lang="it-IT" sz="1600" kern="0" dirty="0">
                <a:latin typeface="Calibri" panose="020F0502020204030204" pitchFamily="34" charset="0"/>
                <a:ea typeface="Calibri" panose="020F0502020204030204" pitchFamily="34" charset="0"/>
                <a:cs typeface="Calibri" panose="020F0502020204030204" pitchFamily="34" charset="0"/>
              </a:rPr>
              <a:t>Adozione di una </a:t>
            </a:r>
            <a:r>
              <a:rPr lang="it-IT" sz="1600" b="1" kern="0" dirty="0">
                <a:latin typeface="Calibri" panose="020F0502020204030204" pitchFamily="34" charset="0"/>
                <a:ea typeface="Calibri" panose="020F0502020204030204" pitchFamily="34" charset="0"/>
                <a:cs typeface="Calibri" panose="020F0502020204030204" pitchFamily="34" charset="0"/>
              </a:rPr>
              <a:t>soluzione tecnica</a:t>
            </a:r>
            <a:r>
              <a:rPr lang="it-IT" sz="1600" kern="0" dirty="0">
                <a:latin typeface="Calibri" panose="020F0502020204030204" pitchFamily="34" charset="0"/>
                <a:ea typeface="Calibri" panose="020F0502020204030204" pitchFamily="34" charset="0"/>
                <a:cs typeface="Calibri" panose="020F0502020204030204" pitchFamily="34" charset="0"/>
              </a:rPr>
              <a:t> </a:t>
            </a:r>
            <a:r>
              <a:rPr lang="it-IT" sz="1600" b="1" kern="0" dirty="0">
                <a:latin typeface="Calibri" panose="020F0502020204030204" pitchFamily="34" charset="0"/>
                <a:ea typeface="Calibri" panose="020F0502020204030204" pitchFamily="34" charset="0"/>
                <a:cs typeface="Calibri" panose="020F0502020204030204" pitchFamily="34" charset="0"/>
              </a:rPr>
              <a:t>che rispetti la sovranità </a:t>
            </a:r>
            <a:r>
              <a:rPr lang="it-IT" sz="1600" kern="0" dirty="0">
                <a:latin typeface="Calibri" panose="020F0502020204030204" pitchFamily="34" charset="0"/>
                <a:ea typeface="Calibri" panose="020F0502020204030204" pitchFamily="34" charset="0"/>
                <a:cs typeface="Calibri" panose="020F0502020204030204" pitchFamily="34" charset="0"/>
              </a:rPr>
              <a:t>di ciascuno Stato Membro e che garantisca la </a:t>
            </a:r>
            <a:r>
              <a:rPr lang="it-IT" sz="1600" b="1" kern="0" dirty="0">
                <a:latin typeface="Calibri" panose="020F0502020204030204" pitchFamily="34" charset="0"/>
                <a:ea typeface="Calibri" panose="020F0502020204030204" pitchFamily="34" charset="0"/>
                <a:cs typeface="Calibri" panose="020F0502020204030204" pitchFamily="34" charset="0"/>
              </a:rPr>
              <a:t>tutela della privacy</a:t>
            </a:r>
            <a:r>
              <a:rPr lang="it-IT" sz="1600" kern="0" dirty="0">
                <a:latin typeface="Calibri" panose="020F0502020204030204" pitchFamily="34" charset="0"/>
                <a:ea typeface="Calibri" panose="020F0502020204030204" pitchFamily="34" charset="0"/>
                <a:cs typeface="Calibri" panose="020F0502020204030204" pitchFamily="34" charset="0"/>
              </a:rPr>
              <a:t> dei cittadini</a:t>
            </a:r>
          </a:p>
        </p:txBody>
      </p:sp>
    </p:spTree>
    <p:extLst>
      <p:ext uri="{BB962C8B-B14F-4D97-AF65-F5344CB8AC3E}">
        <p14:creationId xmlns:p14="http://schemas.microsoft.com/office/powerpoint/2010/main" val="81147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a:xfrm>
            <a:off x="623888" y="1001595"/>
            <a:ext cx="1577299" cy="5163710"/>
          </a:xfrm>
          <a:prstGeom prst="rect">
            <a:avLst/>
          </a:prstGeom>
          <a:solidFill>
            <a:srgbClr val="5B9BD5"/>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kern="0" dirty="0">
                <a:solidFill>
                  <a:schemeClr val="bg1"/>
                </a:solidFill>
                <a:latin typeface="Calibri" panose="020F0502020204030204" pitchFamily="34" charset="0"/>
                <a:cs typeface="Calibri" panose="020F0502020204030204" pitchFamily="34" charset="0"/>
              </a:rPr>
              <a:t>Il Sig</a:t>
            </a:r>
            <a:r>
              <a:rPr kumimoji="0" lang="it-IT"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Rossi è nato in Italia. Si </a:t>
            </a:r>
            <a:r>
              <a:rPr lang="it-IT" sz="1600" b="1" kern="0" dirty="0">
                <a:solidFill>
                  <a:schemeClr val="bg1"/>
                </a:solidFill>
                <a:latin typeface="Calibri" panose="020F0502020204030204" pitchFamily="34" charset="0"/>
                <a:cs typeface="Calibri" panose="020F0502020204030204" pitchFamily="34" charset="0"/>
              </a:rPr>
              <a:t>trasferisce prima in Francia e poi in Germania</a:t>
            </a:r>
            <a:endParaRPr kumimoji="0" lang="it-IT"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5" name="Group 4"/>
          <p:cNvGrpSpPr/>
          <p:nvPr/>
        </p:nvGrpSpPr>
        <p:grpSpPr>
          <a:xfrm>
            <a:off x="724067" y="2249055"/>
            <a:ext cx="1376939" cy="3780000"/>
            <a:chOff x="508168" y="2548401"/>
            <a:chExt cx="1376939" cy="3276000"/>
          </a:xfrm>
        </p:grpSpPr>
        <p:sp>
          <p:nvSpPr>
            <p:cNvPr id="168" name="Rectangle 167"/>
            <p:cNvSpPr/>
            <p:nvPr/>
          </p:nvSpPr>
          <p:spPr>
            <a:xfrm>
              <a:off x="508168" y="2548401"/>
              <a:ext cx="1376939" cy="3276000"/>
            </a:xfrm>
            <a:prstGeom prst="rect">
              <a:avLst/>
            </a:prstGeom>
            <a:solidFill>
              <a:sysClr val="window" lastClr="FFFFFF"/>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pSp>
          <p:nvGrpSpPr>
            <p:cNvPr id="200" name="Group 199"/>
            <p:cNvGrpSpPr/>
            <p:nvPr/>
          </p:nvGrpSpPr>
          <p:grpSpPr>
            <a:xfrm>
              <a:off x="726121" y="2757772"/>
              <a:ext cx="941033" cy="2857260"/>
              <a:chOff x="734755" y="2683534"/>
              <a:chExt cx="941033" cy="3506073"/>
            </a:xfrm>
          </p:grpSpPr>
          <p:grpSp>
            <p:nvGrpSpPr>
              <p:cNvPr id="201" name="Group 200"/>
              <p:cNvGrpSpPr/>
              <p:nvPr/>
            </p:nvGrpSpPr>
            <p:grpSpPr>
              <a:xfrm>
                <a:off x="809122" y="2683534"/>
                <a:ext cx="792299" cy="699681"/>
                <a:chOff x="862561" y="2633394"/>
                <a:chExt cx="792299" cy="699681"/>
              </a:xfrm>
            </p:grpSpPr>
            <p:sp>
              <p:nvSpPr>
                <p:cNvPr id="217" name="Oval 216"/>
                <p:cNvSpPr>
                  <a:spLocks noChangeAspect="1"/>
                </p:cNvSpPr>
                <p:nvPr/>
              </p:nvSpPr>
              <p:spPr>
                <a:xfrm>
                  <a:off x="862561" y="2633394"/>
                  <a:ext cx="446540" cy="446540"/>
                </a:xfrm>
                <a:prstGeom prst="ellipse">
                  <a:avLst/>
                </a:prstGeom>
                <a:blipFill>
                  <a:blip r:embed="rId3">
                    <a:extLst>
                      <a:ext uri="{96DAC541-7B7A-43D3-8B79-37D633B846F1}">
                        <asvg:svgBlip xmlns:asvg="http://schemas.microsoft.com/office/drawing/2016/SVG/main" xmlns="" r:embed="rId4"/>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pic>
              <p:nvPicPr>
                <p:cNvPr id="218" name="Picture 217"/>
                <p:cNvPicPr>
                  <a:picLocks noChangeAspect="1"/>
                </p:cNvPicPr>
                <p:nvPr/>
              </p:nvPicPr>
              <p:blipFill>
                <a:blip r:embed="rId5">
                  <a:clrChange>
                    <a:clrFrom>
                      <a:srgbClr val="FFFFFF"/>
                    </a:clrFrom>
                    <a:clrTo>
                      <a:srgbClr val="FFFFFF">
                        <a:alpha val="0"/>
                      </a:srgbClr>
                    </a:clrTo>
                  </a:clrChange>
                </a:blip>
                <a:stretch>
                  <a:fillRect/>
                </a:stretch>
              </p:blipFill>
              <p:spPr>
                <a:xfrm>
                  <a:off x="1021136" y="2701089"/>
                  <a:ext cx="633724" cy="631986"/>
                </a:xfrm>
                <a:prstGeom prst="rect">
                  <a:avLst/>
                </a:prstGeom>
              </p:spPr>
            </p:pic>
          </p:grpSp>
          <p:grpSp>
            <p:nvGrpSpPr>
              <p:cNvPr id="202" name="Group 201"/>
              <p:cNvGrpSpPr/>
              <p:nvPr/>
            </p:nvGrpSpPr>
            <p:grpSpPr>
              <a:xfrm>
                <a:off x="809122" y="4084560"/>
                <a:ext cx="792299" cy="702808"/>
                <a:chOff x="862561" y="3922353"/>
                <a:chExt cx="792299" cy="702808"/>
              </a:xfrm>
            </p:grpSpPr>
            <p:sp>
              <p:nvSpPr>
                <p:cNvPr id="215" name="Oval 214"/>
                <p:cNvSpPr/>
                <p:nvPr/>
              </p:nvSpPr>
              <p:spPr>
                <a:xfrm>
                  <a:off x="862561" y="3922353"/>
                  <a:ext cx="446540" cy="446540"/>
                </a:xfrm>
                <a:prstGeom prst="ellipse">
                  <a:avLst/>
                </a:prstGeom>
                <a:blipFill>
                  <a:blip r:embed="rId6"/>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pic>
              <p:nvPicPr>
                <p:cNvPr id="216" name="Picture 215"/>
                <p:cNvPicPr>
                  <a:picLocks noChangeAspect="1"/>
                </p:cNvPicPr>
                <p:nvPr/>
              </p:nvPicPr>
              <p:blipFill>
                <a:blip r:embed="rId5">
                  <a:clrChange>
                    <a:clrFrom>
                      <a:srgbClr val="FFFFFF"/>
                    </a:clrFrom>
                    <a:clrTo>
                      <a:srgbClr val="FFFFFF">
                        <a:alpha val="0"/>
                      </a:srgbClr>
                    </a:clrTo>
                  </a:clrChange>
                </a:blip>
                <a:stretch>
                  <a:fillRect/>
                </a:stretch>
              </p:blipFill>
              <p:spPr>
                <a:xfrm>
                  <a:off x="1021136" y="3993175"/>
                  <a:ext cx="633724" cy="631986"/>
                </a:xfrm>
                <a:prstGeom prst="rect">
                  <a:avLst/>
                </a:prstGeom>
              </p:spPr>
            </p:pic>
          </p:grpSp>
          <p:grpSp>
            <p:nvGrpSpPr>
              <p:cNvPr id="210" name="Group 209"/>
              <p:cNvGrpSpPr/>
              <p:nvPr/>
            </p:nvGrpSpPr>
            <p:grpSpPr>
              <a:xfrm>
                <a:off x="809122" y="5488713"/>
                <a:ext cx="792299" cy="700894"/>
                <a:chOff x="862561" y="5559212"/>
                <a:chExt cx="792299" cy="700894"/>
              </a:xfrm>
            </p:grpSpPr>
            <p:pic>
              <p:nvPicPr>
                <p:cNvPr id="213" name="Picture 2" descr="Risultati immagini per germania"/>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561" y="5559212"/>
                  <a:ext cx="446540" cy="446540"/>
                </a:xfrm>
                <a:prstGeom prst="ellipse">
                  <a:avLst/>
                </a:prstGeom>
                <a:noFill/>
                <a:extLst>
                  <a:ext uri="{909E8E84-426E-40DD-AFC4-6F175D3DCCD1}">
                    <a14:hiddenFill xmlns:a14="http://schemas.microsoft.com/office/drawing/2010/main">
                      <a:solidFill>
                        <a:srgbClr val="FFFFFF"/>
                      </a:solidFill>
                    </a14:hiddenFill>
                  </a:ext>
                </a:extLst>
              </p:spPr>
            </p:pic>
            <p:pic>
              <p:nvPicPr>
                <p:cNvPr id="214" name="Picture 213"/>
                <p:cNvPicPr>
                  <a:picLocks noChangeAspect="1"/>
                </p:cNvPicPr>
                <p:nvPr/>
              </p:nvPicPr>
              <p:blipFill>
                <a:blip r:embed="rId5">
                  <a:clrChange>
                    <a:clrFrom>
                      <a:srgbClr val="FFFFFF"/>
                    </a:clrFrom>
                    <a:clrTo>
                      <a:srgbClr val="FFFFFF">
                        <a:alpha val="0"/>
                      </a:srgbClr>
                    </a:clrTo>
                  </a:clrChange>
                </a:blip>
                <a:stretch>
                  <a:fillRect/>
                </a:stretch>
              </p:blipFill>
              <p:spPr>
                <a:xfrm>
                  <a:off x="1021136" y="5628120"/>
                  <a:ext cx="633724" cy="631986"/>
                </a:xfrm>
                <a:prstGeom prst="rect">
                  <a:avLst/>
                </a:prstGeom>
              </p:spPr>
            </p:pic>
          </p:grpSp>
          <p:sp>
            <p:nvSpPr>
              <p:cNvPr id="211" name="Isosceles Triangle 210"/>
              <p:cNvSpPr/>
              <p:nvPr/>
            </p:nvSpPr>
            <p:spPr>
              <a:xfrm flipH="1" flipV="1">
                <a:off x="734755" y="3683105"/>
                <a:ext cx="941033" cy="101565"/>
              </a:xfrm>
              <a:prstGeom prst="triangle">
                <a:avLst/>
              </a:prstGeom>
              <a:solidFill>
                <a:srgbClr val="5B9BD5">
                  <a:lumMod val="40000"/>
                  <a:lumOff val="60000"/>
                </a:srgb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212" name="Isosceles Triangle 211"/>
              <p:cNvSpPr/>
              <p:nvPr/>
            </p:nvSpPr>
            <p:spPr>
              <a:xfrm flipH="1" flipV="1">
                <a:off x="734755" y="5087258"/>
                <a:ext cx="941033" cy="101565"/>
              </a:xfrm>
              <a:prstGeom prst="triangle">
                <a:avLst/>
              </a:prstGeom>
              <a:solidFill>
                <a:srgbClr val="5B9BD5">
                  <a:lumMod val="40000"/>
                  <a:lumOff val="60000"/>
                </a:srgb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pSp>
      </p:grpSp>
      <p:sp>
        <p:nvSpPr>
          <p:cNvPr id="108"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399" i="1" dirty="0">
                <a:latin typeface="Calibri" panose="020F0502020204030204" pitchFamily="34" charset="0"/>
                <a:cs typeface="Calibri" panose="020F0502020204030204" pitchFamily="34" charset="0"/>
              </a:rPr>
              <a:t>Ipotesi di gestione del numero identificativo</a:t>
            </a:r>
          </a:p>
        </p:txBody>
      </p:sp>
      <p:grpSp>
        <p:nvGrpSpPr>
          <p:cNvPr id="116" name="Group 115"/>
          <p:cNvGrpSpPr>
            <a:grpSpLocks noChangeAspect="1"/>
          </p:cNvGrpSpPr>
          <p:nvPr/>
        </p:nvGrpSpPr>
        <p:grpSpPr>
          <a:xfrm>
            <a:off x="8064545" y="996862"/>
            <a:ext cx="3503730" cy="3713034"/>
            <a:chOff x="8965740" y="1132887"/>
            <a:chExt cx="3227764" cy="3420583"/>
          </a:xfrm>
        </p:grpSpPr>
        <p:grpSp>
          <p:nvGrpSpPr>
            <p:cNvPr id="117" name="Group 116"/>
            <p:cNvGrpSpPr/>
            <p:nvPr/>
          </p:nvGrpSpPr>
          <p:grpSpPr>
            <a:xfrm>
              <a:off x="8965740" y="1132887"/>
              <a:ext cx="3227764" cy="3420583"/>
              <a:chOff x="8965740" y="2009726"/>
              <a:chExt cx="3227764" cy="3420583"/>
            </a:xfrm>
          </p:grpSpPr>
          <p:grpSp>
            <p:nvGrpSpPr>
              <p:cNvPr id="119" name="Group 118"/>
              <p:cNvGrpSpPr>
                <a:grpSpLocks noChangeAspect="1"/>
              </p:cNvGrpSpPr>
              <p:nvPr/>
            </p:nvGrpSpPr>
            <p:grpSpPr>
              <a:xfrm>
                <a:off x="8965740" y="2242939"/>
                <a:ext cx="3200676" cy="3187370"/>
                <a:chOff x="5301787" y="1383244"/>
                <a:chExt cx="4868657" cy="4848418"/>
              </a:xfrm>
            </p:grpSpPr>
            <p:grpSp>
              <p:nvGrpSpPr>
                <p:cNvPr id="122" name="Shape 2012"/>
                <p:cNvGrpSpPr/>
                <p:nvPr/>
              </p:nvGrpSpPr>
              <p:grpSpPr>
                <a:xfrm>
                  <a:off x="5301787" y="1383244"/>
                  <a:ext cx="4868657" cy="4848418"/>
                  <a:chOff x="3117355" y="235947"/>
                  <a:chExt cx="4298771" cy="4279785"/>
                </a:xfrm>
                <a:solidFill>
                  <a:sysClr val="window" lastClr="FFFFFF">
                    <a:lumMod val="85000"/>
                  </a:sysClr>
                </a:solidFill>
              </p:grpSpPr>
              <p:sp>
                <p:nvSpPr>
                  <p:cNvPr id="138"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39"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0"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1"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2"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3"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4"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5"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6"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4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3"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4"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5"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6"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9"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0"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1"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2"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3"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4"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5"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6"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71"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72"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84"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85"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86"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87"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88"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90"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93"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94"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grpSp>
            <p:sp>
              <p:nvSpPr>
                <p:cNvPr id="123" name="Freeform: Shape 62"/>
                <p:cNvSpPr/>
                <p:nvPr/>
              </p:nvSpPr>
              <p:spPr>
                <a:xfrm rot="7481213">
                  <a:off x="7051354" y="4420823"/>
                  <a:ext cx="193354" cy="1287556"/>
                </a:xfrm>
                <a:custGeom>
                  <a:avLst/>
                  <a:gdLst>
                    <a:gd name="connsiteX0" fmla="*/ 95250 w 629306"/>
                    <a:gd name="connsiteY0" fmla="*/ 0 h 2328863"/>
                    <a:gd name="connsiteX1" fmla="*/ 628650 w 629306"/>
                    <a:gd name="connsiteY1" fmla="*/ 966788 h 2328863"/>
                    <a:gd name="connsiteX2" fmla="*/ 0 w 629306"/>
                    <a:gd name="connsiteY2" fmla="*/ 2328863 h 2328863"/>
                  </a:gdLst>
                  <a:ahLst/>
                  <a:cxnLst>
                    <a:cxn ang="0">
                      <a:pos x="connsiteX0" y="connsiteY0"/>
                    </a:cxn>
                    <a:cxn ang="0">
                      <a:pos x="connsiteX1" y="connsiteY1"/>
                    </a:cxn>
                    <a:cxn ang="0">
                      <a:pos x="connsiteX2" y="connsiteY2"/>
                    </a:cxn>
                  </a:cxnLst>
                  <a:rect l="l" t="t" r="r" b="b"/>
                  <a:pathLst>
                    <a:path w="629306" h="2328863">
                      <a:moveTo>
                        <a:pt x="95250" y="0"/>
                      </a:moveTo>
                      <a:cubicBezTo>
                        <a:pt x="369887" y="289322"/>
                        <a:pt x="644525" y="578644"/>
                        <a:pt x="628650" y="966788"/>
                      </a:cubicBezTo>
                      <a:cubicBezTo>
                        <a:pt x="612775" y="1354932"/>
                        <a:pt x="306387" y="1841897"/>
                        <a:pt x="0" y="2328863"/>
                      </a:cubicBezTo>
                    </a:path>
                  </a:pathLst>
                </a:custGeom>
                <a:noFill/>
                <a:ln w="12700" cap="flat" cmpd="sng" algn="ctr">
                  <a:solidFill>
                    <a:srgbClr val="A5A5A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24" name="Freeform: Shape 267"/>
                <p:cNvSpPr/>
                <p:nvPr/>
              </p:nvSpPr>
              <p:spPr>
                <a:xfrm>
                  <a:off x="6696077" y="4056695"/>
                  <a:ext cx="994350" cy="581978"/>
                </a:xfrm>
                <a:custGeom>
                  <a:avLst/>
                  <a:gdLst>
                    <a:gd name="connsiteX0" fmla="*/ 0 w 3176588"/>
                    <a:gd name="connsiteY0" fmla="*/ 1781175 h 1781175"/>
                    <a:gd name="connsiteX1" fmla="*/ 2605088 w 3176588"/>
                    <a:gd name="connsiteY1" fmla="*/ 952500 h 1781175"/>
                    <a:gd name="connsiteX2" fmla="*/ 3176588 w 3176588"/>
                    <a:gd name="connsiteY2" fmla="*/ 0 h 1781175"/>
                  </a:gdLst>
                  <a:ahLst/>
                  <a:cxnLst>
                    <a:cxn ang="0">
                      <a:pos x="connsiteX0" y="connsiteY0"/>
                    </a:cxn>
                    <a:cxn ang="0">
                      <a:pos x="connsiteX1" y="connsiteY1"/>
                    </a:cxn>
                    <a:cxn ang="0">
                      <a:pos x="connsiteX2" y="connsiteY2"/>
                    </a:cxn>
                  </a:cxnLst>
                  <a:rect l="l" t="t" r="r" b="b"/>
                  <a:pathLst>
                    <a:path w="3176588" h="1781175">
                      <a:moveTo>
                        <a:pt x="0" y="1781175"/>
                      </a:moveTo>
                      <a:cubicBezTo>
                        <a:pt x="1037828" y="1515268"/>
                        <a:pt x="2075657" y="1249362"/>
                        <a:pt x="2605088" y="952500"/>
                      </a:cubicBezTo>
                      <a:cubicBezTo>
                        <a:pt x="3134519" y="655637"/>
                        <a:pt x="3155553" y="327818"/>
                        <a:pt x="3176588" y="0"/>
                      </a:cubicBezTo>
                    </a:path>
                  </a:pathLst>
                </a:custGeom>
                <a:noFill/>
                <a:ln w="12700" cap="flat" cmpd="sng" algn="ctr">
                  <a:solidFill>
                    <a:srgbClr val="A5A5A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grpSp>
              <p:nvGrpSpPr>
                <p:cNvPr id="125" name="Group 124"/>
                <p:cNvGrpSpPr/>
                <p:nvPr/>
              </p:nvGrpSpPr>
              <p:grpSpPr>
                <a:xfrm>
                  <a:off x="6419844" y="3938392"/>
                  <a:ext cx="560521" cy="560521"/>
                  <a:chOff x="4821018" y="1941899"/>
                  <a:chExt cx="784660" cy="784660"/>
                </a:xfrm>
              </p:grpSpPr>
              <p:sp>
                <p:nvSpPr>
                  <p:cNvPr id="135" name="Teardrop 134"/>
                  <p:cNvSpPr/>
                  <p:nvPr/>
                </p:nvSpPr>
                <p:spPr>
                  <a:xfrm rot="8100000">
                    <a:off x="4821018" y="1941899"/>
                    <a:ext cx="784660" cy="784660"/>
                  </a:xfrm>
                  <a:prstGeom prst="teardrop">
                    <a:avLst>
                      <a:gd name="adj" fmla="val 117662"/>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6" name="Oval 135"/>
                  <p:cNvSpPr/>
                  <p:nvPr/>
                </p:nvSpPr>
                <p:spPr>
                  <a:xfrm>
                    <a:off x="4920232" y="2038351"/>
                    <a:ext cx="585216"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7" name="Oval 136"/>
                  <p:cNvSpPr/>
                  <p:nvPr/>
                </p:nvSpPr>
                <p:spPr>
                  <a:xfrm>
                    <a:off x="4952006" y="2070497"/>
                    <a:ext cx="521208" cy="521208"/>
                  </a:xfrm>
                  <a:prstGeom prst="ellipse">
                    <a:avLst/>
                  </a:prstGeom>
                  <a:blipFill>
                    <a:blip r:embed="rId6"/>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black"/>
                      </a:solidFill>
                      <a:effectLst/>
                      <a:uLnTx/>
                      <a:uFillTx/>
                    </a:endParaRPr>
                  </a:p>
                </p:txBody>
              </p:sp>
            </p:grpSp>
            <p:grpSp>
              <p:nvGrpSpPr>
                <p:cNvPr id="126" name="Group 125"/>
                <p:cNvGrpSpPr/>
                <p:nvPr/>
              </p:nvGrpSpPr>
              <p:grpSpPr>
                <a:xfrm>
                  <a:off x="7411410" y="3315321"/>
                  <a:ext cx="560521" cy="560521"/>
                  <a:chOff x="1770091" y="3584305"/>
                  <a:chExt cx="784660" cy="784660"/>
                </a:xfrm>
              </p:grpSpPr>
              <p:sp>
                <p:nvSpPr>
                  <p:cNvPr id="133" name="Teardrop 132"/>
                  <p:cNvSpPr/>
                  <p:nvPr/>
                </p:nvSpPr>
                <p:spPr>
                  <a:xfrm rot="8100000">
                    <a:off x="1770091" y="3584305"/>
                    <a:ext cx="784660" cy="784660"/>
                  </a:xfrm>
                  <a:prstGeom prst="teardrop">
                    <a:avLst>
                      <a:gd name="adj" fmla="val 117662"/>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4" name="Oval 133"/>
                  <p:cNvSpPr/>
                  <p:nvPr/>
                </p:nvSpPr>
                <p:spPr>
                  <a:xfrm>
                    <a:off x="1865707" y="3683624"/>
                    <a:ext cx="585217"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grpSp>
            <p:grpSp>
              <p:nvGrpSpPr>
                <p:cNvPr id="127" name="Group 126"/>
                <p:cNvGrpSpPr/>
                <p:nvPr/>
              </p:nvGrpSpPr>
              <p:grpSpPr>
                <a:xfrm>
                  <a:off x="7470439" y="4664765"/>
                  <a:ext cx="560521" cy="560521"/>
                  <a:chOff x="4821018" y="1941899"/>
                  <a:chExt cx="784660" cy="784660"/>
                </a:xfrm>
              </p:grpSpPr>
              <p:sp>
                <p:nvSpPr>
                  <p:cNvPr id="130" name="Teardrop 129"/>
                  <p:cNvSpPr/>
                  <p:nvPr/>
                </p:nvSpPr>
                <p:spPr>
                  <a:xfrm rot="8100000">
                    <a:off x="4821018" y="1941899"/>
                    <a:ext cx="784660" cy="784660"/>
                  </a:xfrm>
                  <a:prstGeom prst="teardrop">
                    <a:avLst>
                      <a:gd name="adj" fmla="val 117662"/>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1" name="Oval 130"/>
                  <p:cNvSpPr/>
                  <p:nvPr/>
                </p:nvSpPr>
                <p:spPr>
                  <a:xfrm>
                    <a:off x="4920232" y="2038351"/>
                    <a:ext cx="585216"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2" name="Oval 131"/>
                  <p:cNvSpPr/>
                  <p:nvPr/>
                </p:nvSpPr>
                <p:spPr>
                  <a:xfrm>
                    <a:off x="4952006" y="2070497"/>
                    <a:ext cx="521208" cy="521208"/>
                  </a:xfrm>
                  <a:prstGeom prst="ellipse">
                    <a:avLst/>
                  </a:prstGeom>
                  <a:blipFill>
                    <a:blip r:embed="rId3">
                      <a:extLst>
                        <a:ext uri="{96DAC541-7B7A-43D3-8B79-37D633B846F1}">
                          <asvg:svgBlip xmlns:asvg="http://schemas.microsoft.com/office/drawing/2016/SVG/main" xmlns="" r:embed="rId4"/>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black"/>
                      </a:solidFill>
                      <a:effectLst/>
                      <a:uLnTx/>
                      <a:uFillTx/>
                    </a:endParaRPr>
                  </a:p>
                </p:txBody>
              </p:sp>
            </p:grpSp>
            <p:sp>
              <p:nvSpPr>
                <p:cNvPr id="128" name="Freeform 454"/>
                <p:cNvSpPr/>
                <p:nvPr/>
              </p:nvSpPr>
              <p:spPr>
                <a:xfrm rot="905815">
                  <a:off x="7185508" y="4261475"/>
                  <a:ext cx="361014" cy="375459"/>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29" name="Freeform 454"/>
                <p:cNvSpPr/>
                <p:nvPr/>
              </p:nvSpPr>
              <p:spPr>
                <a:xfrm rot="15789198">
                  <a:off x="7039568" y="5020908"/>
                  <a:ext cx="361014" cy="37545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grpSp>
          <p:pic>
            <p:nvPicPr>
              <p:cNvPr id="120" name="Picture 119"/>
              <p:cNvPicPr>
                <a:picLocks noChangeAspect="1"/>
              </p:cNvPicPr>
              <p:nvPr/>
            </p:nvPicPr>
            <p:blipFill rotWithShape="1">
              <a:blip r:embed="rId8"/>
              <a:srcRect r="52291"/>
              <a:stretch/>
            </p:blipFill>
            <p:spPr>
              <a:xfrm>
                <a:off x="10970394" y="2009726"/>
                <a:ext cx="1221606" cy="2505673"/>
              </a:xfrm>
              <a:prstGeom prst="rect">
                <a:avLst/>
              </a:prstGeom>
              <a:grpFill/>
              <a:ln w="3175" cap="flat" cmpd="sng">
                <a:noFill/>
                <a:prstDash val="solid"/>
                <a:miter/>
                <a:headEnd type="none" w="med" len="med"/>
                <a:tailEnd type="none" w="med" len="med"/>
              </a:ln>
            </p:spPr>
          </p:pic>
          <p:sp>
            <p:nvSpPr>
              <p:cNvPr id="121" name="Rectangle 120"/>
              <p:cNvSpPr>
                <a:spLocks noChangeAspect="1"/>
              </p:cNvSpPr>
              <p:nvPr/>
            </p:nvSpPr>
            <p:spPr>
              <a:xfrm>
                <a:off x="11374517" y="2174457"/>
                <a:ext cx="818987" cy="547428"/>
              </a:xfrm>
              <a:prstGeom prst="rect">
                <a:avLst/>
              </a:prstGeom>
              <a:blipFill>
                <a:blip r:embed="rId9">
                  <a:extLst>
                    <a:ext uri="{96DAC541-7B7A-43D3-8B79-37D633B846F1}">
                      <asvg:svgBlip xmlns:asvg="http://schemas.microsoft.com/office/drawing/2016/SVG/main" xmlns="" r:embed="rId10"/>
                    </a:ext>
                  </a:extLst>
                </a:blip>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grpSp>
        <p:pic>
          <p:nvPicPr>
            <p:cNvPr id="118" name="Picture 2" descr="Risultati immagini per germania"/>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13711" y="2698292"/>
              <a:ext cx="244800" cy="244800"/>
            </a:xfrm>
            <a:prstGeom prst="ellipse">
              <a:avLst/>
            </a:prstGeom>
            <a:noFill/>
            <a:extLst>
              <a:ext uri="{909E8E84-426E-40DD-AFC4-6F175D3DCCD1}">
                <a14:hiddenFill xmlns:a14="http://schemas.microsoft.com/office/drawing/2010/main">
                  <a:solidFill>
                    <a:srgbClr val="FFFFFF"/>
                  </a:solidFill>
                </a14:hiddenFill>
              </a:ext>
            </a:extLst>
          </p:spPr>
        </p:pic>
      </p:grpSp>
      <p:sp>
        <p:nvSpPr>
          <p:cNvPr id="198" name="Rectangle 197"/>
          <p:cNvSpPr/>
          <p:nvPr/>
        </p:nvSpPr>
        <p:spPr>
          <a:xfrm>
            <a:off x="2301568" y="989448"/>
            <a:ext cx="5580000" cy="223918"/>
          </a:xfrm>
          <a:prstGeom prst="rect">
            <a:avLst/>
          </a:prstGeom>
          <a:solidFill>
            <a:sysClr val="windowText" lastClr="000000">
              <a:lumMod val="50000"/>
              <a:lumOff val="50000"/>
            </a:sysClr>
          </a:solidFill>
          <a:ln w="28575"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it-IT" sz="1600" b="1" kern="0" dirty="0">
                <a:solidFill>
                  <a:schemeClr val="bg1"/>
                </a:solidFill>
                <a:latin typeface="Calibri" panose="020F0502020204030204" pitchFamily="34" charset="0"/>
                <a:cs typeface="Calibri" panose="020F0502020204030204" pitchFamily="34" charset="0"/>
              </a:rPr>
              <a:t>Situazione corrente</a:t>
            </a:r>
            <a:endParaRPr kumimoji="0" lang="it-IT"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99" name="Rectangle 198"/>
          <p:cNvSpPr/>
          <p:nvPr/>
        </p:nvSpPr>
        <p:spPr>
          <a:xfrm>
            <a:off x="2256427" y="1199217"/>
            <a:ext cx="5613366" cy="1616657"/>
          </a:xfrm>
          <a:prstGeom prst="rect">
            <a:avLst/>
          </a:prstGeom>
          <a:noFill/>
          <a:ln w="12700" cap="flat" cmpd="sng" algn="ctr">
            <a:noFill/>
            <a:prstDash val="solid"/>
            <a:miter lim="800000"/>
          </a:ln>
          <a:effectLst/>
        </p:spPr>
        <p:txBody>
          <a:bodyPr lIns="36000" rIns="36000" rtlCol="0" anchor="t"/>
          <a:lstStyle/>
          <a:p>
            <a:pPr marL="0" marR="0" lvl="0" indent="0" algn="just" defTabSz="914400" eaLnBrk="1" fontAlgn="auto" latinLnBrk="0" hangingPunct="1">
              <a:buClrTx/>
              <a:buSzPct val="150000"/>
              <a:buFontTx/>
              <a:buNone/>
              <a:tabLst/>
              <a:defRPr/>
            </a:pPr>
            <a:r>
              <a:rPr kumimoji="0" lang="it-IT" sz="1500" b="1" i="0" u="none" strike="noStrike" kern="0" cap="none" spc="0" normalizeH="0" baseline="0" dirty="0">
                <a:ln>
                  <a:noFill/>
                </a:ln>
                <a:effectLst/>
                <a:uLnTx/>
                <a:uFillTx/>
                <a:latin typeface="Calibri" panose="020F0502020204030204" pitchFamily="34" charset="0"/>
                <a:cs typeface="Calibri" panose="020F0502020204030204" pitchFamily="34" charset="0"/>
              </a:rPr>
              <a:t>Il Sig. Rossi</a:t>
            </a:r>
            <a:r>
              <a:rPr kumimoji="0" lang="it-IT" sz="1500" b="1" i="0" u="none" strike="noStrike" kern="0" cap="none" spc="0" normalizeH="0" dirty="0">
                <a:ln>
                  <a:noFill/>
                </a:ln>
                <a:effectLst/>
                <a:uLnTx/>
                <a:uFillTx/>
                <a:latin typeface="Calibri" panose="020F0502020204030204" pitchFamily="34" charset="0"/>
                <a:cs typeface="Calibri" panose="020F0502020204030204" pitchFamily="34" charset="0"/>
              </a:rPr>
              <a:t> possiede il suo Codice Fiscale in Italia</a:t>
            </a:r>
            <a:r>
              <a:rPr kumimoji="0" lang="it-IT" sz="1500" b="1" i="0" u="none" strike="noStrike" kern="0" cap="none" spc="0" normalizeH="0" baseline="0" dirty="0">
                <a:ln>
                  <a:noFill/>
                </a:ln>
                <a:effectLst/>
                <a:uLnTx/>
                <a:uFillTx/>
                <a:latin typeface="Calibri" panose="020F0502020204030204" pitchFamily="34" charset="0"/>
                <a:cs typeface="Calibri" panose="020F0502020204030204" pitchFamily="34" charset="0"/>
              </a:rPr>
              <a:t>, quando</a:t>
            </a:r>
            <a:r>
              <a:rPr kumimoji="0" lang="it-IT" sz="1500" b="1" i="0" u="none" strike="noStrike" kern="0" cap="none" spc="0" normalizeH="0" dirty="0">
                <a:ln>
                  <a:noFill/>
                </a:ln>
                <a:effectLst/>
                <a:uLnTx/>
                <a:uFillTx/>
                <a:latin typeface="Calibri" panose="020F0502020204030204" pitchFamily="34" charset="0"/>
                <a:cs typeface="Calibri" panose="020F0502020204030204" pitchFamily="34" charset="0"/>
              </a:rPr>
              <a:t> si reca in Francia richiede un Codice Fiscale francese e poi fa la stessa cosa quando si reca in Germania.</a:t>
            </a:r>
          </a:p>
          <a:p>
            <a:pPr marL="171450" lvl="0" indent="-171450" algn="just">
              <a:buClr>
                <a:srgbClr val="5B9BD5"/>
              </a:buClr>
              <a:buSzPct val="100000"/>
              <a:buFont typeface="Arial" panose="020B0604020202020204" pitchFamily="34" charset="0"/>
              <a:buChar char="•"/>
              <a:defRPr/>
            </a:pPr>
            <a:r>
              <a:rPr kumimoji="0" lang="it-IT" sz="1500" b="1" i="1" u="none" strike="noStrike" kern="0" cap="none" spc="0" normalizeH="0" baseline="0" dirty="0">
                <a:ln>
                  <a:noFill/>
                </a:ln>
                <a:effectLst/>
                <a:uLnTx/>
                <a:uFillTx/>
                <a:latin typeface="Calibri" panose="020F0502020204030204" pitchFamily="34" charset="0"/>
                <a:cs typeface="Calibri" panose="020F0502020204030204" pitchFamily="34" charset="0"/>
              </a:rPr>
              <a:t>Ogni Stato possiede</a:t>
            </a:r>
            <a:r>
              <a:rPr kumimoji="0" lang="it-IT" sz="1500" b="1" i="1" u="none" strike="noStrike" kern="0" cap="none" spc="0" normalizeH="0" dirty="0">
                <a:ln>
                  <a:noFill/>
                </a:ln>
                <a:effectLst/>
                <a:uLnTx/>
                <a:uFillTx/>
                <a:latin typeface="Calibri" panose="020F0502020204030204" pitchFamily="34" charset="0"/>
                <a:cs typeface="Calibri" panose="020F0502020204030204" pitchFamily="34" charset="0"/>
              </a:rPr>
              <a:t> il proprio ID </a:t>
            </a:r>
            <a:r>
              <a:rPr kumimoji="0" lang="it-IT" sz="1500" i="1" u="none" strike="noStrike" kern="0" cap="none" spc="0" normalizeH="0" dirty="0">
                <a:ln>
                  <a:noFill/>
                </a:ln>
                <a:effectLst/>
                <a:uLnTx/>
                <a:uFillTx/>
                <a:latin typeface="Calibri" panose="020F0502020204030204" pitchFamily="34" charset="0"/>
                <a:cs typeface="Calibri" panose="020F0502020204030204" pitchFamily="34" charset="0"/>
              </a:rPr>
              <a:t>ed i loro sistemi non sono </a:t>
            </a:r>
            <a:r>
              <a:rPr lang="it-IT" sz="1500" i="1" kern="0" dirty="0">
                <a:latin typeface="Calibri" panose="020F0502020204030204" pitchFamily="34" charset="0"/>
                <a:cs typeface="Calibri" panose="020F0502020204030204" pitchFamily="34" charset="0"/>
              </a:rPr>
              <a:t>connessi fra loro </a:t>
            </a:r>
            <a:endParaRPr kumimoji="0" lang="it-IT" sz="1500" i="1" u="none" strike="noStrike" kern="0" cap="none" spc="0" normalizeH="0" baseline="0" dirty="0">
              <a:ln>
                <a:noFill/>
              </a:ln>
              <a:effectLst/>
              <a:uLnTx/>
              <a:uFillTx/>
              <a:latin typeface="Calibri" panose="020F0502020204030204" pitchFamily="34" charset="0"/>
              <a:cs typeface="Calibri" panose="020F0502020204030204" pitchFamily="34" charset="0"/>
            </a:endParaRPr>
          </a:p>
          <a:p>
            <a:pPr marL="171450" lvl="0" indent="-171450" algn="just">
              <a:buClr>
                <a:srgbClr val="5B9BD5"/>
              </a:buClr>
              <a:buSzPct val="100000"/>
              <a:buFont typeface="Arial" panose="020B0604020202020204" pitchFamily="34" charset="0"/>
              <a:buChar char="•"/>
              <a:defRPr/>
            </a:pPr>
            <a:r>
              <a:rPr lang="it-IT" sz="1500" b="1" i="1" kern="0" dirty="0">
                <a:latin typeface="Calibri" panose="020F0502020204030204" pitchFamily="34" charset="0"/>
                <a:cs typeface="Calibri" panose="020F0502020204030204" pitchFamily="34" charset="0"/>
              </a:rPr>
              <a:t>Il Sig. Rossi può commettere frodi </a:t>
            </a:r>
            <a:r>
              <a:rPr lang="it-IT" sz="1500" i="1" kern="0" dirty="0">
                <a:latin typeface="Calibri" panose="020F0502020204030204" pitchFamily="34" charset="0"/>
                <a:cs typeface="Calibri" panose="020F0502020204030204" pitchFamily="34" charset="0"/>
              </a:rPr>
              <a:t>per prestazioni indebite, evasione fiscale, ecc.</a:t>
            </a:r>
            <a:endParaRPr kumimoji="0" lang="it-IT" sz="1500" i="1"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205" name="Rectangle 204"/>
          <p:cNvSpPr/>
          <p:nvPr/>
        </p:nvSpPr>
        <p:spPr>
          <a:xfrm>
            <a:off x="2268638" y="3203348"/>
            <a:ext cx="5614647" cy="2957013"/>
          </a:xfrm>
          <a:prstGeom prst="rect">
            <a:avLst/>
          </a:prstGeom>
          <a:noFill/>
          <a:ln w="12700" cap="flat" cmpd="sng" algn="ctr">
            <a:noFill/>
            <a:prstDash val="solid"/>
            <a:miter lim="800000"/>
          </a:ln>
          <a:effectLst/>
        </p:spPr>
        <p:txBody>
          <a:bodyPr lIns="36000" rIns="36000" rtlCol="0" anchor="t"/>
          <a:lstStyle/>
          <a:p>
            <a:pPr marL="0" marR="0" lvl="0" indent="0" algn="just" defTabSz="914400" eaLnBrk="1" fontAlgn="auto" latinLnBrk="0" hangingPunct="1">
              <a:spcBef>
                <a:spcPts val="0"/>
              </a:spcBef>
              <a:spcAft>
                <a:spcPts val="0"/>
              </a:spcAft>
              <a:buClrTx/>
              <a:buSzPct val="150000"/>
              <a:buFontTx/>
              <a:buNone/>
              <a:tabLst/>
              <a:defRPr/>
            </a:pPr>
            <a:r>
              <a:rPr kumimoji="0" lang="it-IT" sz="1500" b="1" i="0" u="none" strike="noStrike" kern="0" cap="none" spc="0" normalizeH="0" baseline="0" dirty="0">
                <a:ln>
                  <a:noFill/>
                </a:ln>
                <a:effectLst/>
                <a:uLnTx/>
                <a:uFillTx/>
                <a:latin typeface="Calibri" panose="020F0502020204030204" pitchFamily="34" charset="0"/>
                <a:cs typeface="Calibri" panose="020F0502020204030204" pitchFamily="34" charset="0"/>
              </a:rPr>
              <a:t>Il Sig. Rossi possiede</a:t>
            </a:r>
            <a:r>
              <a:rPr kumimoji="0" lang="it-IT" sz="1500" b="1" i="0" u="none" strike="noStrike" kern="0" cap="none" spc="0" normalizeH="0" dirty="0">
                <a:ln>
                  <a:noFill/>
                </a:ln>
                <a:effectLst/>
                <a:uLnTx/>
                <a:uFillTx/>
                <a:latin typeface="Calibri" panose="020F0502020204030204" pitchFamily="34" charset="0"/>
                <a:cs typeface="Calibri" panose="020F0502020204030204" pitchFamily="34" charset="0"/>
              </a:rPr>
              <a:t> il suo Codice Fiscale in Italia ed in aggiunta ha un ID </a:t>
            </a:r>
            <a:r>
              <a:rPr lang="it-IT" sz="1500" b="1" kern="0" dirty="0">
                <a:latin typeface="Calibri" panose="020F0502020204030204" pitchFamily="34" charset="0"/>
                <a:cs typeface="Calibri" panose="020F0502020204030204" pitchFamily="34" charset="0"/>
              </a:rPr>
              <a:t>europeo</a:t>
            </a:r>
            <a:r>
              <a:rPr lang="it-IT" sz="1500" kern="0" dirty="0">
                <a:latin typeface="Calibri" panose="020F0502020204030204" pitchFamily="34" charset="0"/>
                <a:cs typeface="Calibri" panose="020F0502020204030204" pitchFamily="34" charset="0"/>
              </a:rPr>
              <a:t>.</a:t>
            </a:r>
            <a:endParaRPr kumimoji="0" lang="it-IT" sz="1500" b="1" i="0" u="none" strike="noStrike" kern="0" cap="none" spc="0" normalizeH="0" baseline="0" dirty="0">
              <a:ln>
                <a:noFill/>
              </a:ln>
              <a:effectLst/>
              <a:uLnTx/>
              <a:uFillTx/>
              <a:latin typeface="Calibri" panose="020F0502020204030204" pitchFamily="34" charset="0"/>
              <a:cs typeface="Calibri" panose="020F0502020204030204" pitchFamily="34" charset="0"/>
            </a:endParaRPr>
          </a:p>
          <a:p>
            <a:pPr marL="171450" marR="0" lvl="0" indent="-171450" algn="just" defTabSz="914400" eaLnBrk="1" fontAlgn="auto" latinLnBrk="0" hangingPunct="1">
              <a:spcBef>
                <a:spcPts val="0"/>
              </a:spcBef>
              <a:spcAft>
                <a:spcPts val="0"/>
              </a:spcAft>
              <a:buClr>
                <a:srgbClr val="5B9BD5"/>
              </a:buClr>
              <a:buSzPct val="100000"/>
              <a:buFont typeface="Arial" panose="020B0604020202020204" pitchFamily="34" charset="0"/>
              <a:buChar char="•"/>
              <a:tabLst/>
              <a:defRPr/>
            </a:pPr>
            <a:r>
              <a:rPr kumimoji="0" lang="it-IT" sz="1500" b="1" i="1" u="none" strike="noStrike" kern="0" cap="none" spc="0" normalizeH="0" baseline="0" dirty="0">
                <a:ln>
                  <a:noFill/>
                </a:ln>
                <a:effectLst/>
                <a:uLnTx/>
                <a:uFillTx/>
                <a:latin typeface="Calibri" panose="020F0502020204030204" pitchFamily="34" charset="0"/>
                <a:cs typeface="Calibri" panose="020F0502020204030204" pitchFamily="34" charset="0"/>
              </a:rPr>
              <a:t>L’</a:t>
            </a:r>
            <a:r>
              <a:rPr lang="it-IT" sz="1500" b="1" i="1" kern="0" dirty="0">
                <a:latin typeface="Calibri" panose="020F0502020204030204" pitchFamily="34" charset="0"/>
                <a:cs typeface="Calibri" panose="020F0502020204030204" pitchFamily="34" charset="0"/>
              </a:rPr>
              <a:t>Italia, essendo lo Stato di origine, fornisce il Codice Fiscale </a:t>
            </a:r>
            <a:r>
              <a:rPr lang="it-IT" sz="1500" i="1" kern="0" dirty="0">
                <a:latin typeface="Calibri" panose="020F0502020204030204" pitchFamily="34" charset="0"/>
                <a:cs typeface="Calibri" panose="020F0502020204030204" pitchFamily="34" charset="0"/>
              </a:rPr>
              <a:t>al Sig. Rossi</a:t>
            </a:r>
            <a:r>
              <a:rPr lang="it-IT" sz="1500" b="1" i="1" kern="0" dirty="0">
                <a:latin typeface="Calibri" panose="020F0502020204030204" pitchFamily="34" charset="0"/>
                <a:cs typeface="Calibri" panose="020F0502020204030204" pitchFamily="34" charset="0"/>
              </a:rPr>
              <a:t>. </a:t>
            </a:r>
            <a:r>
              <a:rPr lang="it-IT" sz="1500" i="1" kern="0" dirty="0">
                <a:latin typeface="Calibri" panose="020F0502020204030204" pitchFamily="34" charset="0"/>
                <a:cs typeface="Calibri" panose="020F0502020204030204" pitchFamily="34" charset="0"/>
              </a:rPr>
              <a:t>Quando il Sig. Rossi decide di recarsi in Francia, può utilizzare solamente il suo ID europeo</a:t>
            </a:r>
          </a:p>
          <a:p>
            <a:pPr marL="171450" marR="0" lvl="0" indent="-171450" algn="just" defTabSz="914400" eaLnBrk="1" fontAlgn="auto" latinLnBrk="0" hangingPunct="1">
              <a:spcBef>
                <a:spcPts val="0"/>
              </a:spcBef>
              <a:spcAft>
                <a:spcPts val="0"/>
              </a:spcAft>
              <a:buClr>
                <a:srgbClr val="5B9BD5"/>
              </a:buClr>
              <a:buSzPct val="100000"/>
              <a:buFont typeface="Arial" panose="020B0604020202020204" pitchFamily="34" charset="0"/>
              <a:buChar char="•"/>
              <a:tabLst/>
              <a:defRPr/>
            </a:pPr>
            <a:r>
              <a:rPr kumimoji="0" lang="it-IT" sz="1500" b="0" i="1" u="none" strike="noStrike" kern="0" cap="none" spc="0" normalizeH="0" baseline="0" dirty="0">
                <a:ln>
                  <a:noFill/>
                </a:ln>
                <a:effectLst/>
                <a:uLnTx/>
                <a:uFillTx/>
                <a:latin typeface="Calibri" panose="020F0502020204030204" pitchFamily="34" charset="0"/>
                <a:cs typeface="Calibri" panose="020F0502020204030204" pitchFamily="34" charset="0"/>
              </a:rPr>
              <a:t>Il Sig. Rossi è </a:t>
            </a:r>
            <a:r>
              <a:rPr kumimoji="0" lang="it-IT" sz="1500" b="1" i="1" u="none" strike="noStrike" kern="0" cap="none" spc="0" normalizeH="0" baseline="0" dirty="0">
                <a:ln>
                  <a:noFill/>
                </a:ln>
                <a:effectLst/>
                <a:uLnTx/>
                <a:uFillTx/>
                <a:latin typeface="Calibri" panose="020F0502020204030204" pitchFamily="34" charset="0"/>
                <a:cs typeface="Calibri" panose="020F0502020204030204" pitchFamily="34" charset="0"/>
              </a:rPr>
              <a:t>identificato univocamente</a:t>
            </a:r>
            <a:r>
              <a:rPr kumimoji="0" lang="it-IT" sz="1500" b="0" i="1" u="none" strike="noStrike" kern="0" cap="none" spc="0" normalizeH="0" baseline="0" dirty="0">
                <a:ln>
                  <a:noFill/>
                </a:ln>
                <a:effectLst/>
                <a:uLnTx/>
                <a:uFillTx/>
                <a:latin typeface="Calibri" panose="020F0502020204030204" pitchFamily="34" charset="0"/>
                <a:cs typeface="Calibri" panose="020F0502020204030204" pitchFamily="34" charset="0"/>
              </a:rPr>
              <a:t> dai 3 </a:t>
            </a:r>
            <a:r>
              <a:rPr lang="it-IT" sz="1500" i="1" kern="0" dirty="0">
                <a:latin typeface="Calibri" panose="020F0502020204030204" pitchFamily="34" charset="0"/>
                <a:cs typeface="Calibri" panose="020F0502020204030204" pitchFamily="34" charset="0"/>
              </a:rPr>
              <a:t>Stati e non può commettere frodi</a:t>
            </a:r>
          </a:p>
          <a:p>
            <a:pPr marL="171450" lvl="0" indent="-171450" algn="just">
              <a:buClr>
                <a:srgbClr val="5B9BD5"/>
              </a:buClr>
              <a:buSzPct val="100000"/>
              <a:buFont typeface="Arial" panose="020B0604020202020204" pitchFamily="34" charset="0"/>
              <a:buChar char="•"/>
              <a:defRPr/>
            </a:pPr>
            <a:r>
              <a:rPr lang="it-IT" sz="1500" i="1" kern="0" dirty="0">
                <a:latin typeface="Calibri" panose="020F0502020204030204" pitchFamily="34" charset="0"/>
                <a:cs typeface="Calibri" panose="020F0502020204030204" pitchFamily="34" charset="0"/>
              </a:rPr>
              <a:t>L'introduzione del codice UE oltre a quello creato nel Paese di origine può far fronte ai seguenti oneri: </a:t>
            </a:r>
            <a:r>
              <a:rPr lang="it-IT" sz="1500" b="1" i="1" kern="0" dirty="0">
                <a:latin typeface="Calibri" panose="020F0502020204030204" pitchFamily="34" charset="0"/>
                <a:cs typeface="Calibri" panose="020F0502020204030204" pitchFamily="34" charset="0"/>
              </a:rPr>
              <a:t>a)</a:t>
            </a:r>
            <a:r>
              <a:rPr lang="it-IT" sz="1500" i="1" kern="0" dirty="0">
                <a:latin typeface="Calibri" panose="020F0502020204030204" pitchFamily="34" charset="0"/>
                <a:cs typeface="Calibri" panose="020F0502020204030204" pitchFamily="34" charset="0"/>
              </a:rPr>
              <a:t> creazione di un </a:t>
            </a:r>
            <a:r>
              <a:rPr lang="it-IT" sz="1500" b="1" i="1" kern="0" dirty="0">
                <a:latin typeface="Calibri" panose="020F0502020204030204" pitchFamily="34" charset="0"/>
                <a:cs typeface="Calibri" panose="020F0502020204030204" pitchFamily="34" charset="0"/>
              </a:rPr>
              <a:t>doppio sistema di ID</a:t>
            </a:r>
            <a:r>
              <a:rPr lang="it-IT" sz="1500" i="1" kern="0" dirty="0">
                <a:latin typeface="Calibri" panose="020F0502020204030204" pitchFamily="34" charset="0"/>
                <a:cs typeface="Calibri" panose="020F0502020204030204" pitchFamily="34" charset="0"/>
              </a:rPr>
              <a:t> ed integrazione tra loro dei «sistemi in uscita»; </a:t>
            </a:r>
            <a:r>
              <a:rPr lang="it-IT" sz="1500" b="1" i="1" kern="0" dirty="0">
                <a:latin typeface="Calibri" panose="020F0502020204030204" pitchFamily="34" charset="0"/>
                <a:cs typeface="Calibri" panose="020F0502020204030204" pitchFamily="34" charset="0"/>
              </a:rPr>
              <a:t>b)</a:t>
            </a:r>
            <a:r>
              <a:rPr lang="it-IT" sz="1500" i="1" kern="0" dirty="0">
                <a:latin typeface="Calibri" panose="020F0502020204030204" pitchFamily="34" charset="0"/>
                <a:cs typeface="Calibri" panose="020F0502020204030204" pitchFamily="34" charset="0"/>
              </a:rPr>
              <a:t> </a:t>
            </a:r>
            <a:r>
              <a:rPr lang="it-IT" sz="1500" b="1" i="1" kern="0" dirty="0">
                <a:latin typeface="Calibri" panose="020F0502020204030204" pitchFamily="34" charset="0"/>
                <a:cs typeface="Calibri" panose="020F0502020204030204" pitchFamily="34" charset="0"/>
              </a:rPr>
              <a:t>limiti normativi alla condivisione dei dati</a:t>
            </a:r>
            <a:r>
              <a:rPr lang="it-IT" sz="1500" i="1" kern="0" dirty="0">
                <a:latin typeface="Calibri" panose="020F0502020204030204" pitchFamily="34" charset="0"/>
                <a:cs typeface="Calibri" panose="020F0502020204030204" pitchFamily="34" charset="0"/>
              </a:rPr>
              <a:t>; </a:t>
            </a:r>
            <a:r>
              <a:rPr lang="it-IT" sz="1500" b="1" i="1" kern="0" dirty="0">
                <a:latin typeface="Calibri" panose="020F0502020204030204" pitchFamily="34" charset="0"/>
                <a:cs typeface="Calibri" panose="020F0502020204030204" pitchFamily="34" charset="0"/>
              </a:rPr>
              <a:t>c)</a:t>
            </a:r>
            <a:r>
              <a:rPr lang="it-IT" sz="1500" i="1" kern="0" dirty="0">
                <a:latin typeface="Calibri" panose="020F0502020204030204" pitchFamily="34" charset="0"/>
                <a:cs typeface="Calibri" panose="020F0502020204030204" pitchFamily="34" charset="0"/>
              </a:rPr>
              <a:t> </a:t>
            </a:r>
            <a:r>
              <a:rPr lang="it-IT" sz="1500" b="1" i="1" kern="0" dirty="0">
                <a:latin typeface="Calibri" panose="020F0502020204030204" pitchFamily="34" charset="0"/>
                <a:cs typeface="Calibri" panose="020F0502020204030204" pitchFamily="34" charset="0"/>
              </a:rPr>
              <a:t>sicurezza della rete</a:t>
            </a:r>
            <a:r>
              <a:rPr lang="it-IT" sz="1500" i="1" kern="0" dirty="0">
                <a:latin typeface="Calibri" panose="020F0502020204030204" pitchFamily="34" charset="0"/>
                <a:cs typeface="Calibri" panose="020F0502020204030204" pitchFamily="34" charset="0"/>
              </a:rPr>
              <a:t>; </a:t>
            </a:r>
            <a:r>
              <a:rPr lang="it-IT" sz="1500" b="1" i="1" kern="0" dirty="0">
                <a:latin typeface="Calibri" panose="020F0502020204030204" pitchFamily="34" charset="0"/>
                <a:cs typeface="Calibri" panose="020F0502020204030204" pitchFamily="34" charset="0"/>
              </a:rPr>
              <a:t>d)</a:t>
            </a:r>
            <a:r>
              <a:rPr lang="it-IT" sz="1500" i="1" kern="0" dirty="0">
                <a:latin typeface="Calibri" panose="020F0502020204030204" pitchFamily="34" charset="0"/>
                <a:cs typeface="Calibri" panose="020F0502020204030204" pitchFamily="34" charset="0"/>
              </a:rPr>
              <a:t> le informazioni nei 3 sistemi </a:t>
            </a:r>
            <a:r>
              <a:rPr lang="it-IT" sz="1500" b="1" i="1" kern="0" dirty="0">
                <a:latin typeface="Calibri" panose="020F0502020204030204" pitchFamily="34" charset="0"/>
                <a:cs typeface="Calibri" panose="020F0502020204030204" pitchFamily="34" charset="0"/>
              </a:rPr>
              <a:t>non sono aggiornate simultaneamente</a:t>
            </a:r>
            <a:endParaRPr kumimoji="0" lang="it-IT" sz="1500" b="1" i="1"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206" name="Rectangle 205"/>
          <p:cNvSpPr/>
          <p:nvPr/>
        </p:nvSpPr>
        <p:spPr>
          <a:xfrm>
            <a:off x="2301568" y="2994583"/>
            <a:ext cx="5580000" cy="223918"/>
          </a:xfrm>
          <a:prstGeom prst="rect">
            <a:avLst/>
          </a:prstGeom>
          <a:solidFill>
            <a:sysClr val="window" lastClr="FFFFFF">
              <a:lumMod val="50000"/>
            </a:sysClr>
          </a:solidFill>
          <a:ln w="28575"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Codice nazionale e codice europeo</a:t>
            </a:r>
          </a:p>
        </p:txBody>
      </p:sp>
    </p:spTree>
    <p:extLst>
      <p:ext uri="{BB962C8B-B14F-4D97-AF65-F5344CB8AC3E}">
        <p14:creationId xmlns:p14="http://schemas.microsoft.com/office/powerpoint/2010/main" val="28799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2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
          <p:cNvGrpSpPr>
            <a:grpSpLocks noChangeAspect="1"/>
          </p:cNvGrpSpPr>
          <p:nvPr/>
        </p:nvGrpSpPr>
        <p:grpSpPr>
          <a:xfrm>
            <a:off x="606963" y="4231867"/>
            <a:ext cx="10978073" cy="1923605"/>
            <a:chOff x="407987" y="4135738"/>
            <a:chExt cx="11376025" cy="1993336"/>
          </a:xfrm>
        </p:grpSpPr>
        <p:sp>
          <p:nvSpPr>
            <p:cNvPr id="166" name="Rectangle 165"/>
            <p:cNvSpPr/>
            <p:nvPr/>
          </p:nvSpPr>
          <p:spPr>
            <a:xfrm>
              <a:off x="407987" y="4135738"/>
              <a:ext cx="11376025" cy="252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it-IT" sz="1600" b="1" dirty="0">
                  <a:solidFill>
                    <a:schemeClr val="bg1"/>
                  </a:solidFill>
                  <a:latin typeface="Calibri" panose="020F0502020204030204" pitchFamily="34" charset="0"/>
                  <a:cs typeface="Calibri" panose="020F0502020204030204" pitchFamily="34" charset="0"/>
                </a:rPr>
                <a:t>Il progetto ESSN, realizzato con la tecnologia Blockchain, potrebbe portare diversi vantaggi</a:t>
              </a:r>
            </a:p>
          </p:txBody>
        </p:sp>
        <p:sp>
          <p:nvSpPr>
            <p:cNvPr id="2" name="Rectangle 1"/>
            <p:cNvSpPr/>
            <p:nvPr/>
          </p:nvSpPr>
          <p:spPr>
            <a:xfrm>
              <a:off x="407987" y="4479746"/>
              <a:ext cx="2086637" cy="16493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6000" rIns="0" bIns="0" rtlCol="0" anchor="t"/>
            <a:lstStyle/>
            <a:p>
              <a:pPr algn="ctr"/>
              <a:r>
                <a:rPr lang="it-IT" sz="1600" dirty="0">
                  <a:solidFill>
                    <a:schemeClr val="tx1"/>
                  </a:solidFill>
                  <a:latin typeface="Calibri" panose="020F0502020204030204" pitchFamily="34" charset="0"/>
                  <a:ea typeface="Calibri" panose="020F0502020204030204" pitchFamily="34" charset="0"/>
                  <a:cs typeface="Calibri" panose="020F0502020204030204" pitchFamily="34" charset="0"/>
                </a:rPr>
                <a:t>Un unico standard </a:t>
              </a:r>
            </a:p>
            <a:p>
              <a:pPr algn="ctr"/>
              <a:r>
                <a:rPr lang="it-IT" sz="1600" dirty="0">
                  <a:solidFill>
                    <a:schemeClr val="tx1"/>
                  </a:solidFill>
                  <a:latin typeface="Calibri" panose="020F0502020204030204" pitchFamily="34" charset="0"/>
                  <a:cs typeface="Calibri" panose="020F0502020204030204" pitchFamily="34" charset="0"/>
                </a:rPr>
                <a:t>per il sistema di identificazione fiscale</a:t>
              </a:r>
            </a:p>
          </p:txBody>
        </p:sp>
        <p:sp>
          <p:nvSpPr>
            <p:cNvPr id="5" name="Rectangle 4"/>
            <p:cNvSpPr/>
            <p:nvPr/>
          </p:nvSpPr>
          <p:spPr>
            <a:xfrm>
              <a:off x="587485" y="4550899"/>
              <a:ext cx="1727641" cy="63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2924" r="15526"/>
            <a:stretch/>
          </p:blipFill>
          <p:spPr>
            <a:xfrm>
              <a:off x="1121250" y="4622339"/>
              <a:ext cx="660111" cy="489602"/>
            </a:xfrm>
            <a:prstGeom prst="rect">
              <a:avLst/>
            </a:prstGeom>
          </p:spPr>
        </p:pic>
        <p:sp>
          <p:nvSpPr>
            <p:cNvPr id="169" name="Rectangle 168"/>
            <p:cNvSpPr/>
            <p:nvPr/>
          </p:nvSpPr>
          <p:spPr>
            <a:xfrm>
              <a:off x="5052681" y="4479746"/>
              <a:ext cx="2086637" cy="16493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6000" rIns="0" bIns="0" rtlCol="0" anchor="t"/>
            <a:lstStyle/>
            <a:p>
              <a:pPr algn="ctr"/>
              <a:r>
                <a:rPr lang="it-IT" sz="1600" dirty="0">
                  <a:solidFill>
                    <a:schemeClr val="tx1"/>
                  </a:solidFill>
                  <a:latin typeface="Calibri" panose="020F0502020204030204" pitchFamily="34" charset="0"/>
                  <a:cs typeface="Calibri" panose="020F0502020204030204" pitchFamily="34" charset="0"/>
                </a:rPr>
                <a:t>Archivio distribuito e interoperabilità dei dati fiscali</a:t>
              </a:r>
            </a:p>
          </p:txBody>
        </p:sp>
        <p:sp>
          <p:nvSpPr>
            <p:cNvPr id="174" name="Rectangle 173"/>
            <p:cNvSpPr/>
            <p:nvPr/>
          </p:nvSpPr>
          <p:spPr>
            <a:xfrm>
              <a:off x="5232179" y="4550899"/>
              <a:ext cx="1727641" cy="63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pic>
          <p:nvPicPr>
            <p:cNvPr id="18" name="Picture 17"/>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66744" y="4597399"/>
              <a:ext cx="858511" cy="539482"/>
            </a:xfrm>
            <a:prstGeom prst="rect">
              <a:avLst/>
            </a:prstGeom>
          </p:spPr>
        </p:pic>
        <p:sp>
          <p:nvSpPr>
            <p:cNvPr id="170" name="Rectangle 169"/>
            <p:cNvSpPr/>
            <p:nvPr/>
          </p:nvSpPr>
          <p:spPr>
            <a:xfrm>
              <a:off x="7375028" y="4479746"/>
              <a:ext cx="2086637" cy="16493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6000" rIns="0" bIns="0" rtlCol="0" anchor="t"/>
            <a:lstStyle/>
            <a:p>
              <a:pPr algn="ctr"/>
              <a:r>
                <a:rPr lang="it-IT" sz="1600" dirty="0">
                  <a:solidFill>
                    <a:schemeClr val="tx1"/>
                  </a:solidFill>
                  <a:latin typeface="Calibri" panose="020F0502020204030204" pitchFamily="34" charset="0"/>
                  <a:cs typeface="Calibri" panose="020F0502020204030204" pitchFamily="34" charset="0"/>
                </a:rPr>
                <a:t>Protezione della privacy del cittadino grazie alla crittografia</a:t>
              </a:r>
            </a:p>
          </p:txBody>
        </p:sp>
        <p:sp>
          <p:nvSpPr>
            <p:cNvPr id="175" name="Rectangle 174"/>
            <p:cNvSpPr/>
            <p:nvPr/>
          </p:nvSpPr>
          <p:spPr>
            <a:xfrm>
              <a:off x="7554526" y="4550899"/>
              <a:ext cx="1727641" cy="63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0319" y="4603621"/>
              <a:ext cx="536056" cy="527038"/>
            </a:xfrm>
            <a:prstGeom prst="rect">
              <a:avLst/>
            </a:prstGeom>
          </p:spPr>
        </p:pic>
        <p:sp>
          <p:nvSpPr>
            <p:cNvPr id="171" name="Rectangle 170"/>
            <p:cNvSpPr/>
            <p:nvPr/>
          </p:nvSpPr>
          <p:spPr>
            <a:xfrm>
              <a:off x="9697375" y="4479746"/>
              <a:ext cx="2086637" cy="16493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6000" rIns="0" bIns="0" rtlCol="0" anchor="t"/>
            <a:lstStyle/>
            <a:p>
              <a:pPr algn="ctr"/>
              <a:r>
                <a:rPr lang="it-IT" sz="1600" dirty="0">
                  <a:solidFill>
                    <a:schemeClr val="tx1"/>
                  </a:solidFill>
                  <a:latin typeface="Calibri" panose="020F0502020204030204" pitchFamily="34" charset="0"/>
                  <a:cs typeface="Calibri" panose="020F0502020204030204" pitchFamily="34" charset="0"/>
                </a:rPr>
                <a:t>Recupero delle sole informazioni di interesse</a:t>
              </a:r>
            </a:p>
          </p:txBody>
        </p:sp>
        <p:sp>
          <p:nvSpPr>
            <p:cNvPr id="176" name="Rectangle 175"/>
            <p:cNvSpPr/>
            <p:nvPr/>
          </p:nvSpPr>
          <p:spPr>
            <a:xfrm>
              <a:off x="9876873" y="4550899"/>
              <a:ext cx="1727641" cy="63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7277" y="4617986"/>
              <a:ext cx="506834" cy="498308"/>
            </a:xfrm>
            <a:prstGeom prst="rect">
              <a:avLst/>
            </a:prstGeom>
          </p:spPr>
        </p:pic>
        <p:sp>
          <p:nvSpPr>
            <p:cNvPr id="163" name="Rectangle 162"/>
            <p:cNvSpPr/>
            <p:nvPr/>
          </p:nvSpPr>
          <p:spPr>
            <a:xfrm>
              <a:off x="2730334" y="4479746"/>
              <a:ext cx="2086637" cy="16493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56000" rIns="0" bIns="0" rtlCol="0" anchor="t"/>
            <a:lstStyle/>
            <a:p>
              <a:pPr algn="ctr"/>
              <a:r>
                <a:rPr lang="it-IT" sz="1600" dirty="0">
                  <a:solidFill>
                    <a:schemeClr val="tx1"/>
                  </a:solidFill>
                  <a:latin typeface="Calibri" panose="020F0502020204030204" pitchFamily="34" charset="0"/>
                  <a:cs typeface="Calibri" panose="020F0502020204030204" pitchFamily="34" charset="0"/>
                </a:rPr>
                <a:t>Nessuna modifica sui sistemi IT esistenti e per i Codici Fiscali</a:t>
              </a:r>
            </a:p>
          </p:txBody>
        </p:sp>
        <p:sp>
          <p:nvSpPr>
            <p:cNvPr id="173" name="Rectangle 172"/>
            <p:cNvSpPr/>
            <p:nvPr/>
          </p:nvSpPr>
          <p:spPr>
            <a:xfrm>
              <a:off x="2909832" y="4550899"/>
              <a:ext cx="1727641" cy="632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it-IT" sz="1200" b="1" dirty="0">
                <a:solidFill>
                  <a:schemeClr val="tx1"/>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2103" y="4649317"/>
              <a:ext cx="443100" cy="435646"/>
            </a:xfrm>
            <a:prstGeom prst="rect">
              <a:avLst/>
            </a:prstGeom>
          </p:spPr>
        </p:pic>
      </p:grpSp>
      <p:grpSp>
        <p:nvGrpSpPr>
          <p:cNvPr id="6" name="Group 5"/>
          <p:cNvGrpSpPr/>
          <p:nvPr/>
        </p:nvGrpSpPr>
        <p:grpSpPr>
          <a:xfrm>
            <a:off x="631010" y="1026599"/>
            <a:ext cx="8205982" cy="2659361"/>
            <a:chOff x="631010" y="1129679"/>
            <a:chExt cx="8205982" cy="2659361"/>
          </a:xfrm>
        </p:grpSpPr>
        <p:sp>
          <p:nvSpPr>
            <p:cNvPr id="45" name="Rectangle 44"/>
            <p:cNvSpPr/>
            <p:nvPr/>
          </p:nvSpPr>
          <p:spPr>
            <a:xfrm>
              <a:off x="4005846" y="1433359"/>
              <a:ext cx="4831146" cy="2052000"/>
            </a:xfrm>
            <a:prstGeom prst="rect">
              <a:avLst/>
            </a:prstGeom>
            <a:no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just">
                <a:lnSpc>
                  <a:spcPct val="102000"/>
                </a:lnSpc>
              </a:pPr>
              <a:r>
                <a:rPr lang="it-IT" sz="1600" b="1" dirty="0">
                  <a:solidFill>
                    <a:schemeClr val="tx1"/>
                  </a:solidFill>
                  <a:latin typeface="Calibri" panose="020F0502020204030204" pitchFamily="34" charset="0"/>
                  <a:ea typeface="Calibri" panose="020F0502020204030204" pitchFamily="34" charset="0"/>
                  <a:cs typeface="Calibri" panose="020F0502020204030204" pitchFamily="34" charset="0"/>
                </a:rPr>
                <a:t>La tecnologia Blockchain </a:t>
              </a:r>
              <a:r>
                <a:rPr lang="it-IT" sz="1600" dirty="0">
                  <a:solidFill>
                    <a:schemeClr val="tx1"/>
                  </a:solidFill>
                  <a:latin typeface="Calibri" panose="020F0502020204030204" pitchFamily="34" charset="0"/>
                  <a:ea typeface="Calibri" panose="020F0502020204030204" pitchFamily="34" charset="0"/>
                  <a:cs typeface="Calibri" panose="020F0502020204030204" pitchFamily="34" charset="0"/>
                </a:rPr>
                <a:t>è stata identificata come il mezzo per facilitare l’adozione di ESSN, dal momento che rappresenta la </a:t>
              </a:r>
              <a:r>
                <a:rPr lang="it-IT" sz="1600" b="1" dirty="0">
                  <a:solidFill>
                    <a:schemeClr val="tx1"/>
                  </a:solidFill>
                  <a:latin typeface="Calibri" panose="020F0502020204030204" pitchFamily="34" charset="0"/>
                  <a:ea typeface="Calibri" panose="020F0502020204030204" pitchFamily="34" charset="0"/>
                  <a:cs typeface="Calibri" panose="020F0502020204030204" pitchFamily="34" charset="0"/>
                </a:rPr>
                <a:t>risposta più concreta ai problemi di interoperabilità, sicurezza, trasparenza, sovranità e privacy</a:t>
              </a:r>
              <a:r>
                <a:rPr lang="it-IT" sz="1600" dirty="0">
                  <a:solidFill>
                    <a:schemeClr val="tx1"/>
                  </a:solidFill>
                  <a:latin typeface="Calibri" panose="020F0502020204030204" pitchFamily="34" charset="0"/>
                  <a:ea typeface="Calibri" panose="020F0502020204030204" pitchFamily="34" charset="0"/>
                  <a:cs typeface="Calibri" panose="020F0502020204030204" pitchFamily="34" charset="0"/>
                </a:rPr>
                <a:t>. Questa soluzione consente di identificare univocamente il cittadino tra gli Stati, riducendo pertanto eventuali fenomeni fraudolenti.</a:t>
              </a:r>
            </a:p>
          </p:txBody>
        </p:sp>
        <p:grpSp>
          <p:nvGrpSpPr>
            <p:cNvPr id="114" name="Group 47"/>
            <p:cNvGrpSpPr>
              <a:grpSpLocks noChangeAspect="1"/>
            </p:cNvGrpSpPr>
            <p:nvPr/>
          </p:nvGrpSpPr>
          <p:grpSpPr>
            <a:xfrm>
              <a:off x="631010" y="1129679"/>
              <a:ext cx="2983505" cy="2659361"/>
              <a:chOff x="1549761" y="2873914"/>
              <a:chExt cx="2968192" cy="2642664"/>
            </a:xfrm>
          </p:grpSpPr>
          <p:pic>
            <p:nvPicPr>
              <p:cNvPr id="115" name="Shape 338" descr="Compute-Engine_256px.png"/>
              <p:cNvPicPr preferRelativeResize="0">
                <a:picLocks noChangeAspect="1"/>
              </p:cNvPicPr>
              <p:nvPr/>
            </p:nvPicPr>
            <p:blipFill rotWithShape="1">
              <a:blip r:embed="rId11">
                <a:alphaModFix/>
              </a:blip>
              <a:srcRect t="5092" b="5092"/>
              <a:stretch/>
            </p:blipFill>
            <p:spPr>
              <a:xfrm>
                <a:off x="2813994" y="2873914"/>
                <a:ext cx="436025" cy="358059"/>
              </a:xfrm>
              <a:prstGeom prst="rect">
                <a:avLst/>
              </a:prstGeom>
              <a:noFill/>
              <a:ln>
                <a:noFill/>
              </a:ln>
            </p:spPr>
          </p:pic>
          <p:pic>
            <p:nvPicPr>
              <p:cNvPr id="116" name="Shape 338" descr="Compute-Engine_256px.png"/>
              <p:cNvPicPr preferRelativeResize="0">
                <a:picLocks noChangeAspect="1"/>
              </p:cNvPicPr>
              <p:nvPr/>
            </p:nvPicPr>
            <p:blipFill rotWithShape="1">
              <a:blip r:embed="rId11">
                <a:alphaModFix/>
              </a:blip>
              <a:srcRect t="5092" b="5092"/>
              <a:stretch/>
            </p:blipFill>
            <p:spPr>
              <a:xfrm>
                <a:off x="3897849" y="3447293"/>
                <a:ext cx="436025" cy="358059"/>
              </a:xfrm>
              <a:prstGeom prst="rect">
                <a:avLst/>
              </a:prstGeom>
              <a:noFill/>
              <a:ln>
                <a:noFill/>
              </a:ln>
            </p:spPr>
          </p:pic>
          <p:cxnSp>
            <p:nvCxnSpPr>
              <p:cNvPr id="117" name="Straight Connector 116"/>
              <p:cNvCxnSpPr>
                <a:stCxn id="181" idx="3"/>
                <a:endCxn id="115" idx="2"/>
              </p:cNvCxnSpPr>
              <p:nvPr/>
            </p:nvCxnSpPr>
            <p:spPr>
              <a:xfrm flipV="1">
                <a:off x="2156009" y="3231973"/>
                <a:ext cx="875998" cy="393638"/>
              </a:xfrm>
              <a:prstGeom prst="line">
                <a:avLst/>
              </a:prstGeom>
              <a:noFill/>
              <a:ln w="12700" cap="flat" cmpd="sng" algn="ctr">
                <a:solidFill>
                  <a:schemeClr val="tx1"/>
                </a:solidFill>
                <a:prstDash val="solid"/>
                <a:miter lim="800000"/>
              </a:ln>
              <a:effectLst/>
            </p:spPr>
          </p:cxnSp>
          <p:cxnSp>
            <p:nvCxnSpPr>
              <p:cNvPr id="118" name="Straight Connector 117"/>
              <p:cNvCxnSpPr>
                <a:stCxn id="181" idx="3"/>
                <a:endCxn id="180" idx="3"/>
              </p:cNvCxnSpPr>
              <p:nvPr/>
            </p:nvCxnSpPr>
            <p:spPr>
              <a:xfrm flipH="1">
                <a:off x="1985786" y="3625611"/>
                <a:ext cx="170223" cy="872186"/>
              </a:xfrm>
              <a:prstGeom prst="line">
                <a:avLst/>
              </a:prstGeom>
              <a:noFill/>
              <a:ln w="12700" cap="flat" cmpd="sng" algn="ctr">
                <a:solidFill>
                  <a:schemeClr val="tx1"/>
                </a:solidFill>
                <a:prstDash val="solid"/>
                <a:miter lim="800000"/>
              </a:ln>
              <a:effectLst/>
            </p:spPr>
          </p:cxnSp>
          <p:cxnSp>
            <p:nvCxnSpPr>
              <p:cNvPr id="119" name="Straight Connector 118"/>
              <p:cNvCxnSpPr>
                <a:stCxn id="180" idx="3"/>
                <a:endCxn id="177" idx="0"/>
              </p:cNvCxnSpPr>
              <p:nvPr/>
            </p:nvCxnSpPr>
            <p:spPr>
              <a:xfrm>
                <a:off x="1985786" y="4497797"/>
                <a:ext cx="536452" cy="660722"/>
              </a:xfrm>
              <a:prstGeom prst="line">
                <a:avLst/>
              </a:prstGeom>
              <a:noFill/>
              <a:ln w="12700" cap="flat" cmpd="sng" algn="ctr">
                <a:solidFill>
                  <a:schemeClr val="tx1"/>
                </a:solidFill>
                <a:prstDash val="solid"/>
                <a:miter lim="800000"/>
              </a:ln>
              <a:effectLst/>
            </p:spPr>
          </p:cxnSp>
          <p:cxnSp>
            <p:nvCxnSpPr>
              <p:cNvPr id="120" name="Straight Connector 119"/>
              <p:cNvCxnSpPr>
                <a:stCxn id="177" idx="0"/>
                <a:endCxn id="178" idx="0"/>
              </p:cNvCxnSpPr>
              <p:nvPr/>
            </p:nvCxnSpPr>
            <p:spPr>
              <a:xfrm flipV="1">
                <a:off x="2522238" y="5156428"/>
                <a:ext cx="1071600" cy="2091"/>
              </a:xfrm>
              <a:prstGeom prst="line">
                <a:avLst/>
              </a:prstGeom>
              <a:noFill/>
              <a:ln w="12700" cap="flat" cmpd="sng" algn="ctr">
                <a:solidFill>
                  <a:schemeClr val="tx1"/>
                </a:solidFill>
                <a:prstDash val="solid"/>
                <a:miter lim="800000"/>
              </a:ln>
              <a:effectLst/>
            </p:spPr>
          </p:cxnSp>
          <p:cxnSp>
            <p:nvCxnSpPr>
              <p:cNvPr id="121" name="Straight Connector 120"/>
              <p:cNvCxnSpPr>
                <a:stCxn id="178" idx="0"/>
                <a:endCxn id="179" idx="1"/>
              </p:cNvCxnSpPr>
              <p:nvPr/>
            </p:nvCxnSpPr>
            <p:spPr>
              <a:xfrm flipV="1">
                <a:off x="3593838" y="4508981"/>
                <a:ext cx="488090" cy="647447"/>
              </a:xfrm>
              <a:prstGeom prst="line">
                <a:avLst/>
              </a:prstGeom>
              <a:noFill/>
              <a:ln w="12700" cap="flat" cmpd="sng" algn="ctr">
                <a:solidFill>
                  <a:schemeClr val="tx1"/>
                </a:solidFill>
                <a:prstDash val="solid"/>
                <a:miter lim="800000"/>
              </a:ln>
              <a:effectLst/>
            </p:spPr>
          </p:cxnSp>
          <p:cxnSp>
            <p:nvCxnSpPr>
              <p:cNvPr id="122" name="Straight Connector 121"/>
              <p:cNvCxnSpPr>
                <a:stCxn id="116" idx="1"/>
                <a:endCxn id="179" idx="1"/>
              </p:cNvCxnSpPr>
              <p:nvPr/>
            </p:nvCxnSpPr>
            <p:spPr>
              <a:xfrm>
                <a:off x="3897849" y="3626323"/>
                <a:ext cx="184079" cy="882658"/>
              </a:xfrm>
              <a:prstGeom prst="line">
                <a:avLst/>
              </a:prstGeom>
              <a:noFill/>
              <a:ln w="12700" cap="flat" cmpd="sng" algn="ctr">
                <a:solidFill>
                  <a:schemeClr val="tx1"/>
                </a:solidFill>
                <a:prstDash val="solid"/>
                <a:miter lim="800000"/>
              </a:ln>
              <a:effectLst/>
            </p:spPr>
          </p:cxnSp>
          <p:cxnSp>
            <p:nvCxnSpPr>
              <p:cNvPr id="123" name="Straight Connector 122"/>
              <p:cNvCxnSpPr>
                <a:stCxn id="115" idx="2"/>
                <a:endCxn id="116" idx="1"/>
              </p:cNvCxnSpPr>
              <p:nvPr/>
            </p:nvCxnSpPr>
            <p:spPr>
              <a:xfrm>
                <a:off x="3032007" y="3231973"/>
                <a:ext cx="865842" cy="394349"/>
              </a:xfrm>
              <a:prstGeom prst="line">
                <a:avLst/>
              </a:prstGeom>
              <a:noFill/>
              <a:ln w="12700" cap="flat" cmpd="sng" algn="ctr">
                <a:solidFill>
                  <a:schemeClr val="tx1"/>
                </a:solidFill>
                <a:prstDash val="solid"/>
                <a:miter lim="800000"/>
              </a:ln>
              <a:effectLst/>
            </p:spPr>
          </p:cxnSp>
          <p:cxnSp>
            <p:nvCxnSpPr>
              <p:cNvPr id="124" name="Straight Connector 123"/>
              <p:cNvCxnSpPr>
                <a:endCxn id="116" idx="1"/>
              </p:cNvCxnSpPr>
              <p:nvPr/>
            </p:nvCxnSpPr>
            <p:spPr>
              <a:xfrm>
                <a:off x="2153864" y="3626322"/>
                <a:ext cx="1743985" cy="0"/>
              </a:xfrm>
              <a:prstGeom prst="line">
                <a:avLst/>
              </a:prstGeom>
              <a:noFill/>
              <a:ln w="12700" cap="flat" cmpd="sng" algn="ctr">
                <a:solidFill>
                  <a:schemeClr val="tx1"/>
                </a:solidFill>
                <a:prstDash val="solid"/>
                <a:miter lim="800000"/>
              </a:ln>
              <a:effectLst/>
            </p:spPr>
          </p:cxnSp>
          <p:cxnSp>
            <p:nvCxnSpPr>
              <p:cNvPr id="125" name="Straight Connector 124"/>
              <p:cNvCxnSpPr>
                <a:stCxn id="181" idx="3"/>
                <a:endCxn id="177" idx="0"/>
              </p:cNvCxnSpPr>
              <p:nvPr/>
            </p:nvCxnSpPr>
            <p:spPr>
              <a:xfrm>
                <a:off x="2156009" y="3625611"/>
                <a:ext cx="366229" cy="1532908"/>
              </a:xfrm>
              <a:prstGeom prst="line">
                <a:avLst/>
              </a:prstGeom>
              <a:noFill/>
              <a:ln w="12700" cap="flat" cmpd="sng" algn="ctr">
                <a:solidFill>
                  <a:schemeClr val="tx1"/>
                </a:solidFill>
                <a:prstDash val="solid"/>
                <a:miter lim="800000"/>
              </a:ln>
              <a:effectLst/>
            </p:spPr>
          </p:cxnSp>
          <p:cxnSp>
            <p:nvCxnSpPr>
              <p:cNvPr id="126" name="Straight Connector 125"/>
              <p:cNvCxnSpPr>
                <a:stCxn id="177" idx="0"/>
                <a:endCxn id="179" idx="1"/>
              </p:cNvCxnSpPr>
              <p:nvPr/>
            </p:nvCxnSpPr>
            <p:spPr>
              <a:xfrm flipV="1">
                <a:off x="2522238" y="4508981"/>
                <a:ext cx="1559690" cy="649538"/>
              </a:xfrm>
              <a:prstGeom prst="line">
                <a:avLst/>
              </a:prstGeom>
              <a:noFill/>
              <a:ln w="12700" cap="flat" cmpd="sng" algn="ctr">
                <a:solidFill>
                  <a:schemeClr val="tx1"/>
                </a:solidFill>
                <a:prstDash val="solid"/>
                <a:miter lim="800000"/>
              </a:ln>
              <a:effectLst/>
            </p:spPr>
          </p:cxnSp>
          <p:cxnSp>
            <p:nvCxnSpPr>
              <p:cNvPr id="127" name="Straight Connector 126"/>
              <p:cNvCxnSpPr>
                <a:stCxn id="179" idx="1"/>
                <a:endCxn id="115" idx="2"/>
              </p:cNvCxnSpPr>
              <p:nvPr/>
            </p:nvCxnSpPr>
            <p:spPr>
              <a:xfrm flipH="1" flipV="1">
                <a:off x="3032007" y="3231973"/>
                <a:ext cx="1049921" cy="1277008"/>
              </a:xfrm>
              <a:prstGeom prst="line">
                <a:avLst/>
              </a:prstGeom>
              <a:noFill/>
              <a:ln w="12700" cap="flat" cmpd="sng" algn="ctr">
                <a:solidFill>
                  <a:schemeClr val="tx1"/>
                </a:solidFill>
                <a:prstDash val="solid"/>
                <a:miter lim="800000"/>
              </a:ln>
              <a:effectLst/>
            </p:spPr>
          </p:cxnSp>
          <p:cxnSp>
            <p:nvCxnSpPr>
              <p:cNvPr id="128" name="Straight Connector 127"/>
              <p:cNvCxnSpPr>
                <a:stCxn id="115" idx="2"/>
                <a:endCxn id="180" idx="3"/>
              </p:cNvCxnSpPr>
              <p:nvPr/>
            </p:nvCxnSpPr>
            <p:spPr>
              <a:xfrm flipH="1">
                <a:off x="1985786" y="3231973"/>
                <a:ext cx="1046221" cy="1265824"/>
              </a:xfrm>
              <a:prstGeom prst="line">
                <a:avLst/>
              </a:prstGeom>
              <a:noFill/>
              <a:ln w="12700" cap="flat" cmpd="sng" algn="ctr">
                <a:solidFill>
                  <a:schemeClr val="tx1"/>
                </a:solidFill>
                <a:prstDash val="solid"/>
                <a:miter lim="800000"/>
              </a:ln>
              <a:effectLst/>
            </p:spPr>
          </p:cxnSp>
          <p:cxnSp>
            <p:nvCxnSpPr>
              <p:cNvPr id="129" name="Straight Connector 128"/>
              <p:cNvCxnSpPr>
                <a:stCxn id="180" idx="3"/>
                <a:endCxn id="178" idx="0"/>
              </p:cNvCxnSpPr>
              <p:nvPr/>
            </p:nvCxnSpPr>
            <p:spPr>
              <a:xfrm>
                <a:off x="1985786" y="4497797"/>
                <a:ext cx="1608052" cy="658631"/>
              </a:xfrm>
              <a:prstGeom prst="line">
                <a:avLst/>
              </a:prstGeom>
              <a:noFill/>
              <a:ln w="12700" cap="flat" cmpd="sng" algn="ctr">
                <a:solidFill>
                  <a:schemeClr val="tx1"/>
                </a:solidFill>
                <a:prstDash val="solid"/>
                <a:miter lim="800000"/>
              </a:ln>
              <a:effectLst/>
            </p:spPr>
          </p:cxnSp>
          <p:cxnSp>
            <p:nvCxnSpPr>
              <p:cNvPr id="130" name="Straight Connector 129"/>
              <p:cNvCxnSpPr>
                <a:stCxn id="178" idx="0"/>
                <a:endCxn id="116" idx="1"/>
              </p:cNvCxnSpPr>
              <p:nvPr/>
            </p:nvCxnSpPr>
            <p:spPr>
              <a:xfrm flipV="1">
                <a:off x="3593838" y="3626323"/>
                <a:ext cx="304011" cy="1530105"/>
              </a:xfrm>
              <a:prstGeom prst="line">
                <a:avLst/>
              </a:prstGeom>
              <a:noFill/>
              <a:ln w="12700" cap="flat" cmpd="sng" algn="ctr">
                <a:solidFill>
                  <a:schemeClr val="tx1"/>
                </a:solidFill>
                <a:prstDash val="solid"/>
                <a:miter lim="800000"/>
              </a:ln>
              <a:effectLst/>
            </p:spPr>
          </p:cxnSp>
          <p:cxnSp>
            <p:nvCxnSpPr>
              <p:cNvPr id="131" name="Straight Connector 130"/>
              <p:cNvCxnSpPr>
                <a:stCxn id="181" idx="3"/>
                <a:endCxn id="179" idx="1"/>
              </p:cNvCxnSpPr>
              <p:nvPr/>
            </p:nvCxnSpPr>
            <p:spPr>
              <a:xfrm>
                <a:off x="2156009" y="3625611"/>
                <a:ext cx="1925919" cy="883370"/>
              </a:xfrm>
              <a:prstGeom prst="line">
                <a:avLst/>
              </a:prstGeom>
              <a:noFill/>
              <a:ln w="12700" cap="flat" cmpd="sng" algn="ctr">
                <a:solidFill>
                  <a:schemeClr val="tx1"/>
                </a:solidFill>
                <a:prstDash val="solid"/>
                <a:miter lim="800000"/>
              </a:ln>
              <a:effectLst/>
            </p:spPr>
          </p:cxnSp>
          <p:cxnSp>
            <p:nvCxnSpPr>
              <p:cNvPr id="132" name="Straight Connector 131"/>
              <p:cNvCxnSpPr>
                <a:stCxn id="179" idx="1"/>
                <a:endCxn id="180" idx="3"/>
              </p:cNvCxnSpPr>
              <p:nvPr/>
            </p:nvCxnSpPr>
            <p:spPr>
              <a:xfrm flipH="1" flipV="1">
                <a:off x="1985786" y="4497797"/>
                <a:ext cx="2096142" cy="11184"/>
              </a:xfrm>
              <a:prstGeom prst="line">
                <a:avLst/>
              </a:prstGeom>
              <a:noFill/>
              <a:ln w="12700" cap="flat" cmpd="sng" algn="ctr">
                <a:solidFill>
                  <a:schemeClr val="tx1"/>
                </a:solidFill>
                <a:prstDash val="solid"/>
                <a:miter lim="800000"/>
              </a:ln>
              <a:effectLst/>
            </p:spPr>
          </p:cxnSp>
          <p:cxnSp>
            <p:nvCxnSpPr>
              <p:cNvPr id="162" name="Straight Connector 161"/>
              <p:cNvCxnSpPr>
                <a:stCxn id="180" idx="3"/>
                <a:endCxn id="116" idx="1"/>
              </p:cNvCxnSpPr>
              <p:nvPr/>
            </p:nvCxnSpPr>
            <p:spPr>
              <a:xfrm flipV="1">
                <a:off x="1985786" y="3626323"/>
                <a:ext cx="1912063" cy="871474"/>
              </a:xfrm>
              <a:prstGeom prst="line">
                <a:avLst/>
              </a:prstGeom>
              <a:noFill/>
              <a:ln w="12700" cap="flat" cmpd="sng" algn="ctr">
                <a:solidFill>
                  <a:schemeClr val="tx1"/>
                </a:solidFill>
                <a:prstDash val="solid"/>
                <a:miter lim="800000"/>
              </a:ln>
              <a:effectLst/>
            </p:spPr>
          </p:cxnSp>
          <p:cxnSp>
            <p:nvCxnSpPr>
              <p:cNvPr id="164" name="Straight Connector 163"/>
              <p:cNvCxnSpPr>
                <a:stCxn id="116" idx="1"/>
                <a:endCxn id="177" idx="0"/>
              </p:cNvCxnSpPr>
              <p:nvPr/>
            </p:nvCxnSpPr>
            <p:spPr>
              <a:xfrm flipH="1">
                <a:off x="2522238" y="3626323"/>
                <a:ext cx="1375611" cy="1532196"/>
              </a:xfrm>
              <a:prstGeom prst="line">
                <a:avLst/>
              </a:prstGeom>
              <a:noFill/>
              <a:ln w="12700" cap="flat" cmpd="sng" algn="ctr">
                <a:solidFill>
                  <a:schemeClr val="tx1"/>
                </a:solidFill>
                <a:prstDash val="solid"/>
                <a:miter lim="800000"/>
              </a:ln>
              <a:effectLst/>
            </p:spPr>
          </p:cxnSp>
          <p:cxnSp>
            <p:nvCxnSpPr>
              <p:cNvPr id="165" name="Straight Connector 164"/>
              <p:cNvCxnSpPr>
                <a:stCxn id="177" idx="0"/>
                <a:endCxn id="115" idx="2"/>
              </p:cNvCxnSpPr>
              <p:nvPr/>
            </p:nvCxnSpPr>
            <p:spPr>
              <a:xfrm flipV="1">
                <a:off x="2522238" y="3231973"/>
                <a:ext cx="509769" cy="1926546"/>
              </a:xfrm>
              <a:prstGeom prst="line">
                <a:avLst/>
              </a:prstGeom>
              <a:noFill/>
              <a:ln w="12700" cap="flat" cmpd="sng" algn="ctr">
                <a:solidFill>
                  <a:schemeClr val="tx1"/>
                </a:solidFill>
                <a:prstDash val="solid"/>
                <a:miter lim="800000"/>
              </a:ln>
              <a:effectLst/>
            </p:spPr>
          </p:cxnSp>
          <p:cxnSp>
            <p:nvCxnSpPr>
              <p:cNvPr id="168" name="Straight Connector 167"/>
              <p:cNvCxnSpPr>
                <a:stCxn id="115" idx="2"/>
                <a:endCxn id="178" idx="0"/>
              </p:cNvCxnSpPr>
              <p:nvPr/>
            </p:nvCxnSpPr>
            <p:spPr>
              <a:xfrm>
                <a:off x="3032007" y="3231973"/>
                <a:ext cx="561831" cy="1924455"/>
              </a:xfrm>
              <a:prstGeom prst="line">
                <a:avLst/>
              </a:prstGeom>
              <a:noFill/>
              <a:ln w="12700" cap="flat" cmpd="sng" algn="ctr">
                <a:solidFill>
                  <a:schemeClr val="tx1"/>
                </a:solidFill>
                <a:prstDash val="solid"/>
                <a:miter lim="800000"/>
              </a:ln>
              <a:effectLst/>
            </p:spPr>
          </p:cxnSp>
          <p:cxnSp>
            <p:nvCxnSpPr>
              <p:cNvPr id="172" name="Straight Connector 171"/>
              <p:cNvCxnSpPr>
                <a:stCxn id="178" idx="0"/>
                <a:endCxn id="181" idx="3"/>
              </p:cNvCxnSpPr>
              <p:nvPr/>
            </p:nvCxnSpPr>
            <p:spPr>
              <a:xfrm flipH="1" flipV="1">
                <a:off x="2156009" y="3625611"/>
                <a:ext cx="1437829" cy="1530817"/>
              </a:xfrm>
              <a:prstGeom prst="line">
                <a:avLst/>
              </a:prstGeom>
              <a:noFill/>
              <a:ln w="12700" cap="flat" cmpd="sng" algn="ctr">
                <a:solidFill>
                  <a:schemeClr val="tx1"/>
                </a:solidFill>
                <a:prstDash val="solid"/>
                <a:miter lim="800000"/>
              </a:ln>
              <a:effectLst/>
            </p:spPr>
          </p:cxnSp>
          <p:pic>
            <p:nvPicPr>
              <p:cNvPr id="177" name="Shape 338" descr="Compute-Engine_256px.png"/>
              <p:cNvPicPr preferRelativeResize="0">
                <a:picLocks noChangeAspect="1"/>
              </p:cNvPicPr>
              <p:nvPr/>
            </p:nvPicPr>
            <p:blipFill rotWithShape="1">
              <a:blip r:embed="rId11">
                <a:alphaModFix/>
              </a:blip>
              <a:srcRect t="5092" b="5092"/>
              <a:stretch/>
            </p:blipFill>
            <p:spPr>
              <a:xfrm>
                <a:off x="2304225" y="5158519"/>
                <a:ext cx="436025" cy="358059"/>
              </a:xfrm>
              <a:prstGeom prst="rect">
                <a:avLst/>
              </a:prstGeom>
              <a:noFill/>
              <a:ln>
                <a:noFill/>
              </a:ln>
            </p:spPr>
          </p:pic>
          <p:pic>
            <p:nvPicPr>
              <p:cNvPr id="178" name="Shape 338" descr="Compute-Engine_256px.png"/>
              <p:cNvPicPr preferRelativeResize="0">
                <a:picLocks noChangeAspect="1"/>
              </p:cNvPicPr>
              <p:nvPr/>
            </p:nvPicPr>
            <p:blipFill rotWithShape="1">
              <a:blip r:embed="rId11">
                <a:alphaModFix/>
              </a:blip>
              <a:srcRect t="5092" b="5092"/>
              <a:stretch/>
            </p:blipFill>
            <p:spPr>
              <a:xfrm>
                <a:off x="3375825" y="5156428"/>
                <a:ext cx="436025" cy="358059"/>
              </a:xfrm>
              <a:prstGeom prst="rect">
                <a:avLst/>
              </a:prstGeom>
              <a:noFill/>
              <a:ln>
                <a:noFill/>
              </a:ln>
            </p:spPr>
          </p:pic>
          <p:pic>
            <p:nvPicPr>
              <p:cNvPr id="179" name="Shape 338" descr="Compute-Engine_256px.png"/>
              <p:cNvPicPr preferRelativeResize="0">
                <a:picLocks noChangeAspect="1"/>
              </p:cNvPicPr>
              <p:nvPr/>
            </p:nvPicPr>
            <p:blipFill rotWithShape="1">
              <a:blip r:embed="rId11">
                <a:alphaModFix/>
              </a:blip>
              <a:srcRect t="5092" b="5092"/>
              <a:stretch/>
            </p:blipFill>
            <p:spPr>
              <a:xfrm>
                <a:off x="4081928" y="4329951"/>
                <a:ext cx="436025" cy="358059"/>
              </a:xfrm>
              <a:prstGeom prst="rect">
                <a:avLst/>
              </a:prstGeom>
              <a:noFill/>
              <a:ln>
                <a:noFill/>
              </a:ln>
            </p:spPr>
          </p:pic>
          <p:pic>
            <p:nvPicPr>
              <p:cNvPr id="180" name="Shape 338" descr="Compute-Engine_256px.png"/>
              <p:cNvPicPr preferRelativeResize="0">
                <a:picLocks noChangeAspect="1"/>
              </p:cNvPicPr>
              <p:nvPr/>
            </p:nvPicPr>
            <p:blipFill rotWithShape="1">
              <a:blip r:embed="rId11">
                <a:alphaModFix/>
              </a:blip>
              <a:srcRect t="5092" b="5092"/>
              <a:stretch/>
            </p:blipFill>
            <p:spPr>
              <a:xfrm>
                <a:off x="1549761" y="4318767"/>
                <a:ext cx="436025" cy="358059"/>
              </a:xfrm>
              <a:prstGeom prst="rect">
                <a:avLst/>
              </a:prstGeom>
              <a:noFill/>
              <a:ln>
                <a:noFill/>
              </a:ln>
            </p:spPr>
          </p:pic>
          <p:pic>
            <p:nvPicPr>
              <p:cNvPr id="181" name="Shape 338" descr="Compute-Engine_256px.png"/>
              <p:cNvPicPr preferRelativeResize="0">
                <a:picLocks noChangeAspect="1"/>
              </p:cNvPicPr>
              <p:nvPr/>
            </p:nvPicPr>
            <p:blipFill rotWithShape="1">
              <a:blip r:embed="rId11">
                <a:alphaModFix/>
              </a:blip>
              <a:srcRect t="5092" b="5092"/>
              <a:stretch/>
            </p:blipFill>
            <p:spPr>
              <a:xfrm>
                <a:off x="1719984" y="3446581"/>
                <a:ext cx="436025" cy="358059"/>
              </a:xfrm>
              <a:prstGeom prst="rect">
                <a:avLst/>
              </a:prstGeom>
              <a:noFill/>
              <a:ln>
                <a:noFill/>
              </a:ln>
            </p:spPr>
          </p:pic>
        </p:grpSp>
        <p:sp>
          <p:nvSpPr>
            <p:cNvPr id="182" name="Rectangle 87"/>
            <p:cNvSpPr/>
            <p:nvPr/>
          </p:nvSpPr>
          <p:spPr>
            <a:xfrm>
              <a:off x="1487980" y="2115575"/>
              <a:ext cx="1322820" cy="6262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it-IT" b="1" dirty="0">
                  <a:solidFill>
                    <a:srgbClr val="4485F5"/>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Blockchain ESSN </a:t>
              </a:r>
            </a:p>
          </p:txBody>
        </p:sp>
        <p:cxnSp>
          <p:nvCxnSpPr>
            <p:cNvPr id="22" name="Straight Connector 21"/>
            <p:cNvCxnSpPr/>
            <p:nvPr/>
          </p:nvCxnSpPr>
          <p:spPr>
            <a:xfrm>
              <a:off x="3922301" y="1379359"/>
              <a:ext cx="0" cy="2160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1" name="Group 110"/>
          <p:cNvGrpSpPr>
            <a:grpSpLocks noChangeAspect="1"/>
          </p:cNvGrpSpPr>
          <p:nvPr/>
        </p:nvGrpSpPr>
        <p:grpSpPr>
          <a:xfrm>
            <a:off x="8652424" y="960803"/>
            <a:ext cx="2934331" cy="3109621"/>
            <a:chOff x="8965740" y="1132887"/>
            <a:chExt cx="3227764" cy="3420583"/>
          </a:xfrm>
        </p:grpSpPr>
        <p:grpSp>
          <p:nvGrpSpPr>
            <p:cNvPr id="112" name="Group 111"/>
            <p:cNvGrpSpPr/>
            <p:nvPr/>
          </p:nvGrpSpPr>
          <p:grpSpPr>
            <a:xfrm>
              <a:off x="8965740" y="1132887"/>
              <a:ext cx="3227764" cy="3420583"/>
              <a:chOff x="8965740" y="2009726"/>
              <a:chExt cx="3227764" cy="3420583"/>
            </a:xfrm>
          </p:grpSpPr>
          <p:grpSp>
            <p:nvGrpSpPr>
              <p:cNvPr id="134" name="Group 133"/>
              <p:cNvGrpSpPr>
                <a:grpSpLocks noChangeAspect="1"/>
              </p:cNvGrpSpPr>
              <p:nvPr/>
            </p:nvGrpSpPr>
            <p:grpSpPr>
              <a:xfrm>
                <a:off x="8965740" y="2242939"/>
                <a:ext cx="3200676" cy="3187370"/>
                <a:chOff x="5301787" y="1383244"/>
                <a:chExt cx="4868657" cy="4848418"/>
              </a:xfrm>
            </p:grpSpPr>
            <p:grpSp>
              <p:nvGrpSpPr>
                <p:cNvPr id="137" name="Shape 2012"/>
                <p:cNvGrpSpPr/>
                <p:nvPr/>
              </p:nvGrpSpPr>
              <p:grpSpPr>
                <a:xfrm>
                  <a:off x="5301787" y="1383244"/>
                  <a:ext cx="4868657" cy="4848418"/>
                  <a:chOff x="3117355" y="235947"/>
                  <a:chExt cx="4298771" cy="4279785"/>
                </a:xfrm>
                <a:solidFill>
                  <a:sysClr val="window" lastClr="FFFFFF">
                    <a:lumMod val="85000"/>
                  </a:sysClr>
                </a:solidFill>
              </p:grpSpPr>
              <p:sp>
                <p:nvSpPr>
                  <p:cNvPr id="153"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4"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5"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6"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7"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8"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59"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0"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1"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16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2"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3"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4"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5"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6"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7"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8"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49"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0"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1"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2"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3"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4"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5"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6"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5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ysClr val="window" lastClr="FFFFFF">
                      <a:lumMod val="75000"/>
                    </a:sys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6"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7"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8"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sp>
                <p:nvSpPr>
                  <p:cNvPr id="269"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srgbClr val="7F7F7F"/>
                      </a:solidFill>
                      <a:effectLst/>
                      <a:uLnTx/>
                      <a:uFillTx/>
                      <a:ea typeface="Source Sans Pro"/>
                      <a:cs typeface="Calibri" panose="020F0502020204030204" pitchFamily="34" charset="0"/>
                      <a:sym typeface="Source Sans Pro"/>
                    </a:endParaRPr>
                  </a:p>
                </p:txBody>
              </p:sp>
            </p:grpSp>
            <p:sp>
              <p:nvSpPr>
                <p:cNvPr id="138" name="Freeform: Shape 62"/>
                <p:cNvSpPr/>
                <p:nvPr/>
              </p:nvSpPr>
              <p:spPr>
                <a:xfrm rot="7481213">
                  <a:off x="7051354" y="4420823"/>
                  <a:ext cx="193354" cy="1287556"/>
                </a:xfrm>
                <a:custGeom>
                  <a:avLst/>
                  <a:gdLst>
                    <a:gd name="connsiteX0" fmla="*/ 95250 w 629306"/>
                    <a:gd name="connsiteY0" fmla="*/ 0 h 2328863"/>
                    <a:gd name="connsiteX1" fmla="*/ 628650 w 629306"/>
                    <a:gd name="connsiteY1" fmla="*/ 966788 h 2328863"/>
                    <a:gd name="connsiteX2" fmla="*/ 0 w 629306"/>
                    <a:gd name="connsiteY2" fmla="*/ 2328863 h 2328863"/>
                  </a:gdLst>
                  <a:ahLst/>
                  <a:cxnLst>
                    <a:cxn ang="0">
                      <a:pos x="connsiteX0" y="connsiteY0"/>
                    </a:cxn>
                    <a:cxn ang="0">
                      <a:pos x="connsiteX1" y="connsiteY1"/>
                    </a:cxn>
                    <a:cxn ang="0">
                      <a:pos x="connsiteX2" y="connsiteY2"/>
                    </a:cxn>
                  </a:cxnLst>
                  <a:rect l="l" t="t" r="r" b="b"/>
                  <a:pathLst>
                    <a:path w="629306" h="2328863">
                      <a:moveTo>
                        <a:pt x="95250" y="0"/>
                      </a:moveTo>
                      <a:cubicBezTo>
                        <a:pt x="369887" y="289322"/>
                        <a:pt x="644525" y="578644"/>
                        <a:pt x="628650" y="966788"/>
                      </a:cubicBezTo>
                      <a:cubicBezTo>
                        <a:pt x="612775" y="1354932"/>
                        <a:pt x="306387" y="1841897"/>
                        <a:pt x="0" y="2328863"/>
                      </a:cubicBezTo>
                    </a:path>
                  </a:pathLst>
                </a:custGeom>
                <a:noFill/>
                <a:ln w="12700" cap="flat" cmpd="sng" algn="ctr">
                  <a:solidFill>
                    <a:srgbClr val="A5A5A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39" name="Freeform: Shape 267"/>
                <p:cNvSpPr/>
                <p:nvPr/>
              </p:nvSpPr>
              <p:spPr>
                <a:xfrm>
                  <a:off x="6696077" y="4056695"/>
                  <a:ext cx="994350" cy="581978"/>
                </a:xfrm>
                <a:custGeom>
                  <a:avLst/>
                  <a:gdLst>
                    <a:gd name="connsiteX0" fmla="*/ 0 w 3176588"/>
                    <a:gd name="connsiteY0" fmla="*/ 1781175 h 1781175"/>
                    <a:gd name="connsiteX1" fmla="*/ 2605088 w 3176588"/>
                    <a:gd name="connsiteY1" fmla="*/ 952500 h 1781175"/>
                    <a:gd name="connsiteX2" fmla="*/ 3176588 w 3176588"/>
                    <a:gd name="connsiteY2" fmla="*/ 0 h 1781175"/>
                  </a:gdLst>
                  <a:ahLst/>
                  <a:cxnLst>
                    <a:cxn ang="0">
                      <a:pos x="connsiteX0" y="connsiteY0"/>
                    </a:cxn>
                    <a:cxn ang="0">
                      <a:pos x="connsiteX1" y="connsiteY1"/>
                    </a:cxn>
                    <a:cxn ang="0">
                      <a:pos x="connsiteX2" y="connsiteY2"/>
                    </a:cxn>
                  </a:cxnLst>
                  <a:rect l="l" t="t" r="r" b="b"/>
                  <a:pathLst>
                    <a:path w="3176588" h="1781175">
                      <a:moveTo>
                        <a:pt x="0" y="1781175"/>
                      </a:moveTo>
                      <a:cubicBezTo>
                        <a:pt x="1037828" y="1515268"/>
                        <a:pt x="2075657" y="1249362"/>
                        <a:pt x="2605088" y="952500"/>
                      </a:cubicBezTo>
                      <a:cubicBezTo>
                        <a:pt x="3134519" y="655637"/>
                        <a:pt x="3155553" y="327818"/>
                        <a:pt x="3176588" y="0"/>
                      </a:cubicBezTo>
                    </a:path>
                  </a:pathLst>
                </a:custGeom>
                <a:noFill/>
                <a:ln w="12700" cap="flat" cmpd="sng" algn="ctr">
                  <a:solidFill>
                    <a:srgbClr val="A5A5A5"/>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grpSp>
              <p:nvGrpSpPr>
                <p:cNvPr id="140" name="Group 139"/>
                <p:cNvGrpSpPr/>
                <p:nvPr/>
              </p:nvGrpSpPr>
              <p:grpSpPr>
                <a:xfrm>
                  <a:off x="6419844" y="3938392"/>
                  <a:ext cx="560521" cy="560521"/>
                  <a:chOff x="4821018" y="1941899"/>
                  <a:chExt cx="784660" cy="784660"/>
                </a:xfrm>
              </p:grpSpPr>
              <p:sp>
                <p:nvSpPr>
                  <p:cNvPr id="150" name="Teardrop 149"/>
                  <p:cNvSpPr/>
                  <p:nvPr/>
                </p:nvSpPr>
                <p:spPr>
                  <a:xfrm rot="8100000">
                    <a:off x="4821018" y="1941899"/>
                    <a:ext cx="784660" cy="784660"/>
                  </a:xfrm>
                  <a:prstGeom prst="teardrop">
                    <a:avLst>
                      <a:gd name="adj" fmla="val 117662"/>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51" name="Oval 150"/>
                  <p:cNvSpPr/>
                  <p:nvPr/>
                </p:nvSpPr>
                <p:spPr>
                  <a:xfrm>
                    <a:off x="4920232" y="2038351"/>
                    <a:ext cx="585216"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52" name="Oval 151"/>
                  <p:cNvSpPr/>
                  <p:nvPr/>
                </p:nvSpPr>
                <p:spPr>
                  <a:xfrm>
                    <a:off x="4952006" y="2070497"/>
                    <a:ext cx="521208" cy="521208"/>
                  </a:xfrm>
                  <a:prstGeom prst="ellipse">
                    <a:avLst/>
                  </a:prstGeom>
                  <a:blipFill>
                    <a:blip r:embed="rId12"/>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black"/>
                      </a:solidFill>
                      <a:effectLst/>
                      <a:uLnTx/>
                      <a:uFillTx/>
                    </a:endParaRPr>
                  </a:p>
                </p:txBody>
              </p:sp>
            </p:grpSp>
            <p:grpSp>
              <p:nvGrpSpPr>
                <p:cNvPr id="141" name="Group 140"/>
                <p:cNvGrpSpPr/>
                <p:nvPr/>
              </p:nvGrpSpPr>
              <p:grpSpPr>
                <a:xfrm>
                  <a:off x="7411410" y="3315321"/>
                  <a:ext cx="560521" cy="560521"/>
                  <a:chOff x="1770091" y="3584305"/>
                  <a:chExt cx="784660" cy="784660"/>
                </a:xfrm>
              </p:grpSpPr>
              <p:sp>
                <p:nvSpPr>
                  <p:cNvPr id="148" name="Teardrop 147"/>
                  <p:cNvSpPr/>
                  <p:nvPr/>
                </p:nvSpPr>
                <p:spPr>
                  <a:xfrm rot="8100000">
                    <a:off x="1770091" y="3584305"/>
                    <a:ext cx="784660" cy="784660"/>
                  </a:xfrm>
                  <a:prstGeom prst="teardrop">
                    <a:avLst>
                      <a:gd name="adj" fmla="val 117662"/>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49" name="Oval 148"/>
                  <p:cNvSpPr/>
                  <p:nvPr/>
                </p:nvSpPr>
                <p:spPr>
                  <a:xfrm>
                    <a:off x="1865707" y="3683624"/>
                    <a:ext cx="585217"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grpSp>
            <p:grpSp>
              <p:nvGrpSpPr>
                <p:cNvPr id="142" name="Group 141"/>
                <p:cNvGrpSpPr/>
                <p:nvPr/>
              </p:nvGrpSpPr>
              <p:grpSpPr>
                <a:xfrm>
                  <a:off x="7470439" y="4664765"/>
                  <a:ext cx="560521" cy="560521"/>
                  <a:chOff x="4821018" y="1941899"/>
                  <a:chExt cx="784660" cy="784660"/>
                </a:xfrm>
              </p:grpSpPr>
              <p:sp>
                <p:nvSpPr>
                  <p:cNvPr id="145" name="Teardrop 144"/>
                  <p:cNvSpPr/>
                  <p:nvPr/>
                </p:nvSpPr>
                <p:spPr>
                  <a:xfrm rot="8100000">
                    <a:off x="4821018" y="1941899"/>
                    <a:ext cx="784660" cy="784660"/>
                  </a:xfrm>
                  <a:prstGeom prst="teardrop">
                    <a:avLst>
                      <a:gd name="adj" fmla="val 117662"/>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46" name="Oval 145"/>
                  <p:cNvSpPr/>
                  <p:nvPr/>
                </p:nvSpPr>
                <p:spPr>
                  <a:xfrm>
                    <a:off x="4920232" y="2038351"/>
                    <a:ext cx="585216" cy="585216"/>
                  </a:xfrm>
                  <a:prstGeom prst="ellipse">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47" name="Oval 146"/>
                  <p:cNvSpPr/>
                  <p:nvPr/>
                </p:nvSpPr>
                <p:spPr>
                  <a:xfrm>
                    <a:off x="4952006" y="2070497"/>
                    <a:ext cx="521208" cy="521208"/>
                  </a:xfrm>
                  <a:prstGeom prst="ellipse">
                    <a:avLst/>
                  </a:prstGeom>
                  <a:blipFill>
                    <a:blip r:embed="rId13">
                      <a:extLst>
                        <a:ext uri="{96DAC541-7B7A-43D3-8B79-37D633B846F1}">
                          <asvg:svgBlip xmlns:asvg="http://schemas.microsoft.com/office/drawing/2016/SVG/main" xmlns="" r:embed="rId14"/>
                        </a:ext>
                      </a:extLst>
                    </a:blip>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solidFill>
                        <a:prstClr val="black"/>
                      </a:solidFill>
                      <a:effectLst/>
                      <a:uLnTx/>
                      <a:uFillTx/>
                    </a:endParaRPr>
                  </a:p>
                </p:txBody>
              </p:sp>
            </p:grpSp>
            <p:sp>
              <p:nvSpPr>
                <p:cNvPr id="143" name="Freeform 454"/>
                <p:cNvSpPr/>
                <p:nvPr/>
              </p:nvSpPr>
              <p:spPr>
                <a:xfrm rot="905815">
                  <a:off x="7185508" y="4261475"/>
                  <a:ext cx="361014" cy="375459"/>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sp>
              <p:nvSpPr>
                <p:cNvPr id="144" name="Freeform 454"/>
                <p:cNvSpPr/>
                <p:nvPr/>
              </p:nvSpPr>
              <p:spPr>
                <a:xfrm rot="15789198">
                  <a:off x="7039568" y="5020908"/>
                  <a:ext cx="361014" cy="375458"/>
                </a:xfrm>
                <a:custGeom>
                  <a:avLst/>
                  <a:gdLst/>
                  <a:ahLst/>
                  <a:cxnLst/>
                  <a:rect l="l" t="t" r="r" b="b"/>
                  <a:pathLst>
                    <a:path w="394835" h="394810">
                      <a:moveTo>
                        <a:pt x="369912" y="134"/>
                      </a:moveTo>
                      <a:cubicBezTo>
                        <a:pt x="376861" y="697"/>
                        <a:pt x="382776" y="3045"/>
                        <a:pt x="387659" y="7177"/>
                      </a:cubicBezTo>
                      <a:cubicBezTo>
                        <a:pt x="395923" y="16943"/>
                        <a:pt x="397050" y="30840"/>
                        <a:pt x="391040" y="48870"/>
                      </a:cubicBezTo>
                      <a:cubicBezTo>
                        <a:pt x="385030" y="66899"/>
                        <a:pt x="374889" y="83051"/>
                        <a:pt x="360615" y="97324"/>
                      </a:cubicBezTo>
                      <a:lnTo>
                        <a:pt x="315260" y="142679"/>
                      </a:lnTo>
                      <a:lnTo>
                        <a:pt x="360334" y="338750"/>
                      </a:lnTo>
                      <a:cubicBezTo>
                        <a:pt x="361273" y="342318"/>
                        <a:pt x="360146" y="345417"/>
                        <a:pt x="356953" y="348046"/>
                      </a:cubicBezTo>
                      <a:lnTo>
                        <a:pt x="320894" y="375090"/>
                      </a:lnTo>
                      <a:cubicBezTo>
                        <a:pt x="319580" y="376217"/>
                        <a:pt x="317795" y="376781"/>
                        <a:pt x="315542" y="376781"/>
                      </a:cubicBezTo>
                      <a:cubicBezTo>
                        <a:pt x="314791" y="376781"/>
                        <a:pt x="314133" y="376687"/>
                        <a:pt x="313570" y="376499"/>
                      </a:cubicBezTo>
                      <a:cubicBezTo>
                        <a:pt x="310752" y="375936"/>
                        <a:pt x="308780" y="374433"/>
                        <a:pt x="307654" y="371992"/>
                      </a:cubicBezTo>
                      <a:lnTo>
                        <a:pt x="229056" y="228883"/>
                      </a:lnTo>
                      <a:lnTo>
                        <a:pt x="156093" y="301846"/>
                      </a:lnTo>
                      <a:lnTo>
                        <a:pt x="171024" y="356498"/>
                      </a:lnTo>
                      <a:cubicBezTo>
                        <a:pt x="171963" y="359690"/>
                        <a:pt x="171211" y="362601"/>
                        <a:pt x="168770" y="365231"/>
                      </a:cubicBezTo>
                      <a:lnTo>
                        <a:pt x="141726" y="392275"/>
                      </a:lnTo>
                      <a:cubicBezTo>
                        <a:pt x="140036" y="393965"/>
                        <a:pt x="137876" y="394810"/>
                        <a:pt x="135247" y="394810"/>
                      </a:cubicBezTo>
                      <a:lnTo>
                        <a:pt x="134683" y="394810"/>
                      </a:lnTo>
                      <a:cubicBezTo>
                        <a:pt x="131866" y="394435"/>
                        <a:pt x="129613" y="393214"/>
                        <a:pt x="127922" y="391148"/>
                      </a:cubicBezTo>
                      <a:lnTo>
                        <a:pt x="74679" y="320157"/>
                      </a:lnTo>
                      <a:lnTo>
                        <a:pt x="3688" y="266914"/>
                      </a:lnTo>
                      <a:cubicBezTo>
                        <a:pt x="1622" y="265599"/>
                        <a:pt x="402" y="263439"/>
                        <a:pt x="26" y="260434"/>
                      </a:cubicBezTo>
                      <a:cubicBezTo>
                        <a:pt x="-162" y="257993"/>
                        <a:pt x="684" y="255645"/>
                        <a:pt x="2561" y="253392"/>
                      </a:cubicBezTo>
                      <a:lnTo>
                        <a:pt x="29606" y="226066"/>
                      </a:lnTo>
                      <a:cubicBezTo>
                        <a:pt x="31296" y="224375"/>
                        <a:pt x="33455" y="223530"/>
                        <a:pt x="36085" y="223530"/>
                      </a:cubicBezTo>
                      <a:cubicBezTo>
                        <a:pt x="37212" y="223530"/>
                        <a:pt x="37963" y="223624"/>
                        <a:pt x="38339" y="223812"/>
                      </a:cubicBezTo>
                      <a:lnTo>
                        <a:pt x="92990" y="238743"/>
                      </a:lnTo>
                      <a:lnTo>
                        <a:pt x="165953" y="165780"/>
                      </a:lnTo>
                      <a:lnTo>
                        <a:pt x="22844" y="87182"/>
                      </a:lnTo>
                      <a:cubicBezTo>
                        <a:pt x="20215" y="85680"/>
                        <a:pt x="18619" y="83426"/>
                        <a:pt x="18055" y="80421"/>
                      </a:cubicBezTo>
                      <a:cubicBezTo>
                        <a:pt x="17680" y="77417"/>
                        <a:pt x="18525" y="74881"/>
                        <a:pt x="20591" y="72815"/>
                      </a:cubicBezTo>
                      <a:lnTo>
                        <a:pt x="56650" y="36756"/>
                      </a:lnTo>
                      <a:cubicBezTo>
                        <a:pt x="59279" y="34315"/>
                        <a:pt x="62096" y="33563"/>
                        <a:pt x="65101" y="34503"/>
                      </a:cubicBezTo>
                      <a:lnTo>
                        <a:pt x="252439" y="79294"/>
                      </a:lnTo>
                      <a:lnTo>
                        <a:pt x="297512" y="34221"/>
                      </a:lnTo>
                      <a:cubicBezTo>
                        <a:pt x="311785" y="19947"/>
                        <a:pt x="327937" y="9806"/>
                        <a:pt x="345967" y="3796"/>
                      </a:cubicBezTo>
                      <a:cubicBezTo>
                        <a:pt x="354981" y="791"/>
                        <a:pt x="362963" y="-430"/>
                        <a:pt x="369912" y="134"/>
                      </a:cubicBezTo>
                      <a:close/>
                    </a:path>
                  </a:pathLst>
                </a:cu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grpSp>
          <p:pic>
            <p:nvPicPr>
              <p:cNvPr id="135" name="Picture 134"/>
              <p:cNvPicPr>
                <a:picLocks noChangeAspect="1"/>
              </p:cNvPicPr>
              <p:nvPr/>
            </p:nvPicPr>
            <p:blipFill rotWithShape="1">
              <a:blip r:embed="rId15"/>
              <a:srcRect r="52291"/>
              <a:stretch/>
            </p:blipFill>
            <p:spPr>
              <a:xfrm>
                <a:off x="10970394" y="2009726"/>
                <a:ext cx="1221606" cy="2505673"/>
              </a:xfrm>
              <a:prstGeom prst="rect">
                <a:avLst/>
              </a:prstGeom>
              <a:grpFill/>
              <a:ln w="3175" cap="flat" cmpd="sng">
                <a:noFill/>
                <a:prstDash val="solid"/>
                <a:miter/>
                <a:headEnd type="none" w="med" len="med"/>
                <a:tailEnd type="none" w="med" len="med"/>
              </a:ln>
            </p:spPr>
          </p:pic>
          <p:sp>
            <p:nvSpPr>
              <p:cNvPr id="136" name="Rectangle 135"/>
              <p:cNvSpPr>
                <a:spLocks noChangeAspect="1"/>
              </p:cNvSpPr>
              <p:nvPr/>
            </p:nvSpPr>
            <p:spPr>
              <a:xfrm>
                <a:off x="11374517" y="2174457"/>
                <a:ext cx="818987" cy="547428"/>
              </a:xfrm>
              <a:prstGeom prst="rect">
                <a:avLst/>
              </a:prstGeom>
              <a:blipFill>
                <a:blip r:embed="rId16">
                  <a:extLst>
                    <a:ext uri="{96DAC541-7B7A-43D3-8B79-37D633B846F1}">
                      <asvg:svgBlip xmlns:asvg="http://schemas.microsoft.com/office/drawing/2016/SVG/main" xmlns="" r:embed="rId17"/>
                    </a:ext>
                  </a:extLst>
                </a:blip>
                <a:stretch>
                  <a:fillRect/>
                </a:stretch>
              </a:blipFill>
              <a:ln w="571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dirty="0">
                  <a:ln>
                    <a:noFill/>
                  </a:ln>
                  <a:solidFill>
                    <a:prstClr val="white"/>
                  </a:solidFill>
                  <a:effectLst/>
                  <a:uLnTx/>
                  <a:uFillTx/>
                  <a:latin typeface="Calibri" panose="020F0502020204030204"/>
                  <a:ea typeface="+mn-ea"/>
                  <a:cs typeface="+mn-cs"/>
                </a:endParaRPr>
              </a:p>
            </p:txBody>
          </p:sp>
        </p:grpSp>
        <p:pic>
          <p:nvPicPr>
            <p:cNvPr id="133" name="Picture 2" descr="Risultati immagini per germania"/>
            <p:cNvPicPr preferRelativeResize="0">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413711" y="2698292"/>
              <a:ext cx="244800" cy="244800"/>
            </a:xfrm>
            <a:prstGeom prst="ellipse">
              <a:avLst/>
            </a:prstGeom>
            <a:noFill/>
            <a:extLst>
              <a:ext uri="{909E8E84-426E-40DD-AFC4-6F175D3DCCD1}">
                <a14:hiddenFill xmlns:a14="http://schemas.microsoft.com/office/drawing/2010/main">
                  <a:solidFill>
                    <a:srgbClr val="FFFFFF"/>
                  </a:solidFill>
                </a14:hiddenFill>
              </a:ext>
            </a:extLst>
          </p:spPr>
        </p:pic>
      </p:grpSp>
      <p:sp>
        <p:nvSpPr>
          <p:cNvPr id="183"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it-IT" sz="2800" b="1" dirty="0">
                <a:latin typeface="Calibri" panose="020F0502020204030204" pitchFamily="34" charset="0"/>
                <a:cs typeface="Calibri" panose="020F0502020204030204" pitchFamily="34" charset="0"/>
              </a:rPr>
              <a:t>Contesto di riferimento</a:t>
            </a:r>
          </a:p>
          <a:p>
            <a:r>
              <a:rPr lang="it-IT" sz="2399" i="1" dirty="0">
                <a:latin typeface="Calibri" panose="020F0502020204030204" pitchFamily="34" charset="0"/>
                <a:cs typeface="Calibri" panose="020F0502020204030204" pitchFamily="34" charset="0"/>
              </a:rPr>
              <a:t>Sistema Blockchain quale soluzione ottimale</a:t>
            </a:r>
            <a:endParaRPr lang="it-IT" sz="239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86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5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5" name="Rectangle 234"/>
          <p:cNvSpPr/>
          <p:nvPr/>
        </p:nvSpPr>
        <p:spPr>
          <a:xfrm>
            <a:off x="631254" y="1121877"/>
            <a:ext cx="6429667" cy="275364"/>
          </a:xfrm>
          <a:prstGeom prst="rect">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kern="0" dirty="0">
                <a:solidFill>
                  <a:prstClr val="black"/>
                </a:solidFill>
                <a:latin typeface="Calibri" panose="020F0502020204030204"/>
              </a:rPr>
              <a:t>Rete Blockchain</a:t>
            </a:r>
            <a:endParaRPr kumimoji="0" lang="it-IT" sz="1600" b="1" i="0" u="none" strike="noStrike" kern="0" cap="none" spc="0" normalizeH="0" baseline="0" dirty="0">
              <a:ln>
                <a:noFill/>
              </a:ln>
              <a:solidFill>
                <a:prstClr val="black"/>
              </a:solidFill>
              <a:effectLst/>
              <a:uLnTx/>
              <a:uFillTx/>
              <a:latin typeface="Calibri" panose="020F0502020204030204"/>
            </a:endParaRPr>
          </a:p>
        </p:txBody>
      </p:sp>
      <p:sp>
        <p:nvSpPr>
          <p:cNvPr id="236" name="Rectangle 235"/>
          <p:cNvSpPr/>
          <p:nvPr/>
        </p:nvSpPr>
        <p:spPr>
          <a:xfrm>
            <a:off x="7176120" y="1121877"/>
            <a:ext cx="4391256" cy="286264"/>
          </a:xfrm>
          <a:prstGeom prst="rect">
            <a:avLst/>
          </a:prstGeom>
          <a:solidFill>
            <a:srgbClr val="5B9BD5"/>
          </a:solid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solidFill>
                  <a:prstClr val="white"/>
                </a:solidFill>
                <a:effectLst/>
                <a:uLnTx/>
                <a:uFillTx/>
                <a:latin typeface="Calibri" panose="020F0502020204030204"/>
                <a:ea typeface="+mn-ea"/>
                <a:cs typeface="+mn-cs"/>
              </a:rPr>
              <a:t>Caratteristiche</a:t>
            </a:r>
          </a:p>
        </p:txBody>
      </p:sp>
      <p:sp>
        <p:nvSpPr>
          <p:cNvPr id="237" name="Rectangle 236"/>
          <p:cNvSpPr/>
          <p:nvPr/>
        </p:nvSpPr>
        <p:spPr>
          <a:xfrm>
            <a:off x="7176202" y="1492877"/>
            <a:ext cx="4380990" cy="912685"/>
          </a:xfrm>
          <a:prstGeom prst="rect">
            <a:avLst/>
          </a:prstGeom>
          <a:noFill/>
          <a:ln w="12700" cap="flat" cmpd="sng" algn="ctr">
            <a:solidFill>
              <a:srgbClr val="5B9BD5"/>
            </a:solidFill>
            <a:prstDash val="solid"/>
            <a:miter lim="800000"/>
          </a:ln>
          <a:effectLst/>
        </p:spPr>
        <p:txBody>
          <a:bodyPr rot="0" spcFirstLastPara="0" vertOverflow="overflow" horzOverflow="overflow" vert="horz" wrap="square" lIns="36000" tIns="36000" rIns="900000" bIns="36000" numCol="1" spcCol="0" rtlCol="0" fromWordArt="0" anchor="ctr" anchorCtr="0" forceAA="0" compatLnSpc="1">
            <a:prstTxWarp prst="textNoShape">
              <a:avLst/>
            </a:prstTxWarp>
            <a:noAutofit/>
          </a:bodyPr>
          <a:lstStyle/>
          <a:p>
            <a:pPr lvl="0">
              <a:defRPr/>
            </a:pPr>
            <a:r>
              <a:rPr lang="it-IT" sz="1400" kern="0" dirty="0"/>
              <a:t>Quando i Paesi inseriscono il codice fiscale del cittadino, il sistema Blockchain crea un </a:t>
            </a:r>
            <a:r>
              <a:rPr lang="it-IT" sz="1400" b="1" kern="0" dirty="0"/>
              <a:t>codice criptato </a:t>
            </a:r>
            <a:r>
              <a:rPr lang="it-IT" sz="1400" kern="0" dirty="0"/>
              <a:t>per ogni cittadino il quale abilita </a:t>
            </a:r>
            <a:r>
              <a:rPr lang="it-IT" sz="1400" b="1" kern="0" dirty="0"/>
              <a:t>uno standard di comunicazione unico </a:t>
            </a:r>
            <a:r>
              <a:rPr kumimoji="0" lang="it-IT" sz="1400" b="0" i="0" u="none" strike="noStrike" kern="0" cap="none" spc="0" normalizeH="0" baseline="0" dirty="0">
                <a:ln>
                  <a:noFill/>
                </a:ln>
                <a:effectLst/>
                <a:uLnTx/>
                <a:uFillTx/>
              </a:rPr>
              <a:t>(es. SHA 256) </a:t>
            </a:r>
          </a:p>
        </p:txBody>
      </p:sp>
      <p:sp>
        <p:nvSpPr>
          <p:cNvPr id="238" name="Rectangle 237"/>
          <p:cNvSpPr/>
          <p:nvPr/>
        </p:nvSpPr>
        <p:spPr>
          <a:xfrm>
            <a:off x="7175732" y="2476735"/>
            <a:ext cx="4381460" cy="912685"/>
          </a:xfrm>
          <a:prstGeom prst="rect">
            <a:avLst/>
          </a:prstGeom>
          <a:noFill/>
          <a:ln w="12700" cap="flat" cmpd="sng" algn="ctr">
            <a:solidFill>
              <a:srgbClr val="5B9BD5"/>
            </a:solidFill>
            <a:prstDash val="solid"/>
            <a:miter lim="800000"/>
          </a:ln>
          <a:effectLst/>
        </p:spPr>
        <p:txBody>
          <a:bodyPr rot="0" spcFirstLastPara="0" vertOverflow="overflow" horzOverflow="overflow" vert="horz" wrap="square" lIns="36000" tIns="36000" rIns="900000" bIns="36000" numCol="1" spcCol="0" rtlCol="0" fromWordArt="0" anchor="ctr" anchorCtr="0" forceAA="0" compatLnSpc="1">
            <a:prstTxWarp prst="textNoShape">
              <a:avLst/>
            </a:prstTxWarp>
            <a:noAutofit/>
          </a:bodyPr>
          <a:lstStyle/>
          <a:p>
            <a:pPr lvl="0">
              <a:defRPr/>
            </a:pPr>
            <a:r>
              <a:rPr kumimoji="0" lang="it-IT" sz="1400" b="0" i="0" u="none" strike="noStrike" kern="0" cap="none" spc="0" normalizeH="0" baseline="0" dirty="0">
                <a:ln>
                  <a:noFill/>
                </a:ln>
                <a:effectLst/>
                <a:uLnTx/>
                <a:uFillTx/>
              </a:rPr>
              <a:t>Non è necessario</a:t>
            </a:r>
            <a:r>
              <a:rPr lang="it-IT" sz="1400" kern="0" dirty="0"/>
              <a:t> inserire un </a:t>
            </a:r>
            <a:r>
              <a:rPr lang="it-IT" sz="1400" b="1" kern="0" dirty="0"/>
              <a:t>nuovo codice addizionale</a:t>
            </a:r>
            <a:r>
              <a:rPr lang="it-IT" sz="1400" kern="0" dirty="0"/>
              <a:t>. I dati di identificazione minimi per riconoscere il cittadino attraverso la Blockchain sono </a:t>
            </a:r>
            <a:r>
              <a:rPr lang="it-IT" sz="1400" b="1" kern="0" dirty="0"/>
              <a:t>nome, cognome, luogo e data di nascita*</a:t>
            </a:r>
            <a:endParaRPr kumimoji="0" lang="it-IT" sz="1400" b="1" i="0" u="none" strike="noStrike" kern="0" cap="none" spc="0" normalizeH="0" baseline="0" dirty="0">
              <a:ln>
                <a:noFill/>
              </a:ln>
              <a:effectLst/>
              <a:uLnTx/>
              <a:uFillTx/>
            </a:endParaRPr>
          </a:p>
        </p:txBody>
      </p:sp>
      <p:sp>
        <p:nvSpPr>
          <p:cNvPr id="239" name="Rectangle 238"/>
          <p:cNvSpPr/>
          <p:nvPr/>
        </p:nvSpPr>
        <p:spPr>
          <a:xfrm>
            <a:off x="7176120" y="3467860"/>
            <a:ext cx="4382832" cy="842168"/>
          </a:xfrm>
          <a:prstGeom prst="rect">
            <a:avLst/>
          </a:prstGeom>
          <a:noFill/>
          <a:ln w="12700" cap="flat" cmpd="sng" algn="ctr">
            <a:solidFill>
              <a:srgbClr val="5B9BD5"/>
            </a:solidFill>
            <a:prstDash val="solid"/>
            <a:miter lim="800000"/>
          </a:ln>
          <a:effectLst/>
        </p:spPr>
        <p:txBody>
          <a:bodyPr rot="0" spcFirstLastPara="0" vertOverflow="overflow" horzOverflow="overflow" vert="horz" wrap="square" lIns="36000" tIns="36000" rIns="1080000" bIns="36000" numCol="1" spcCol="0" rtlCol="0" fromWordArt="0" anchor="ctr" anchorCtr="0" forceAA="0" compatLnSpc="1">
            <a:prstTxWarp prst="textNoShape">
              <a:avLst/>
            </a:prstTxWarp>
            <a:noAutofit/>
          </a:bodyPr>
          <a:lstStyle/>
          <a:p>
            <a:pPr lvl="0">
              <a:defRPr/>
            </a:pPr>
            <a:r>
              <a:rPr lang="it-IT" sz="1400" kern="0" dirty="0"/>
              <a:t>Ogni cittadino continuerà </a:t>
            </a:r>
            <a:r>
              <a:rPr lang="it-IT" sz="1400" kern="0" dirty="0" err="1"/>
              <a:t>aD</a:t>
            </a:r>
            <a:r>
              <a:rPr lang="it-IT" sz="1400" kern="0" dirty="0"/>
              <a:t> utilizzare i propri dati di identificazione</a:t>
            </a:r>
            <a:endParaRPr kumimoji="0" lang="it-IT" sz="1400" b="0" i="0" u="none" strike="noStrike" kern="0" cap="none" spc="0" normalizeH="0" baseline="0" dirty="0">
              <a:ln>
                <a:noFill/>
              </a:ln>
              <a:effectLst/>
              <a:uLnTx/>
              <a:uFillTx/>
            </a:endParaRPr>
          </a:p>
        </p:txBody>
      </p:sp>
      <p:sp>
        <p:nvSpPr>
          <p:cNvPr id="240" name="Rectangle 239"/>
          <p:cNvSpPr/>
          <p:nvPr/>
        </p:nvSpPr>
        <p:spPr>
          <a:xfrm>
            <a:off x="7176120" y="4386312"/>
            <a:ext cx="4382833" cy="853447"/>
          </a:xfrm>
          <a:prstGeom prst="rect">
            <a:avLst/>
          </a:prstGeom>
          <a:noFill/>
          <a:ln w="12700" cap="flat" cmpd="sng" algn="ctr">
            <a:solidFill>
              <a:srgbClr val="5B9BD5"/>
            </a:solidFill>
            <a:prstDash val="solid"/>
            <a:miter lim="800000"/>
          </a:ln>
          <a:effectLst/>
        </p:spPr>
        <p:txBody>
          <a:bodyPr rot="0" spcFirstLastPara="0" vertOverflow="overflow" horzOverflow="overflow" vert="horz" wrap="square" lIns="36000" tIns="36000" rIns="1008000" bIns="36000" numCol="1" spcCol="0" rtlCol="0" fromWordArt="0" anchor="ctr" anchorCtr="0" forceAA="0" compatLnSpc="1">
            <a:prstTxWarp prst="textNoShape">
              <a:avLst/>
            </a:prstTxWarp>
            <a:noAutofit/>
          </a:bodyPr>
          <a:lstStyle/>
          <a:p>
            <a:pPr lvl="0">
              <a:defRPr/>
            </a:pPr>
            <a:r>
              <a:rPr lang="it-IT" sz="1400" kern="0" dirty="0"/>
              <a:t>Tutte le amministrazioni pubbliche condividono la stessa stringa alfanumerica che identifica chiaramente lo specifico cittadino</a:t>
            </a:r>
            <a:endParaRPr kumimoji="0" lang="it-IT" sz="1400" b="0" i="0" u="none" strike="noStrike" kern="0" cap="none" spc="0" normalizeH="0" baseline="0" dirty="0">
              <a:ln>
                <a:noFill/>
              </a:ln>
              <a:effectLst/>
              <a:uLnTx/>
              <a:uFillTx/>
            </a:endParaRPr>
          </a:p>
        </p:txBody>
      </p:sp>
      <p:grpSp>
        <p:nvGrpSpPr>
          <p:cNvPr id="283" name="Group 282"/>
          <p:cNvGrpSpPr>
            <a:grpSpLocks noChangeAspect="1"/>
          </p:cNvGrpSpPr>
          <p:nvPr/>
        </p:nvGrpSpPr>
        <p:grpSpPr>
          <a:xfrm>
            <a:off x="10903006" y="2701750"/>
            <a:ext cx="520065" cy="462654"/>
            <a:chOff x="8445655" y="1350959"/>
            <a:chExt cx="599419" cy="706661"/>
          </a:xfrm>
        </p:grpSpPr>
        <p:pic>
          <p:nvPicPr>
            <p:cNvPr id="284" name="Picture 283"/>
            <p:cNvPicPr>
              <a:picLocks noChangeAspect="1"/>
            </p:cNvPicPr>
            <p:nvPr/>
          </p:nvPicPr>
          <p:blipFill rotWithShape="1">
            <a:blip r:embed="rId6">
              <a:clrChange>
                <a:clrFrom>
                  <a:srgbClr val="FFFFFF"/>
                </a:clrFrom>
                <a:clrTo>
                  <a:srgbClr val="FFFFFF">
                    <a:alpha val="0"/>
                  </a:srgbClr>
                </a:clrTo>
              </a:clrChange>
            </a:blip>
            <a:srcRect l="19160" r="14687"/>
            <a:stretch/>
          </p:blipFill>
          <p:spPr>
            <a:xfrm>
              <a:off x="8541443" y="1350959"/>
              <a:ext cx="406313" cy="462776"/>
            </a:xfrm>
            <a:prstGeom prst="rect">
              <a:avLst/>
            </a:prstGeom>
          </p:spPr>
        </p:pic>
        <p:sp>
          <p:nvSpPr>
            <p:cNvPr id="285" name="Rectangle 284"/>
            <p:cNvSpPr/>
            <p:nvPr/>
          </p:nvSpPr>
          <p:spPr>
            <a:xfrm>
              <a:off x="8445655"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86" name="Rectangle 285"/>
            <p:cNvSpPr/>
            <p:nvPr/>
          </p:nvSpPr>
          <p:spPr>
            <a:xfrm>
              <a:off x="8503740"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87" name="Rectangle 286"/>
            <p:cNvSpPr/>
            <p:nvPr/>
          </p:nvSpPr>
          <p:spPr>
            <a:xfrm>
              <a:off x="8563524" y="183327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88" name="Rectangle 287"/>
            <p:cNvSpPr/>
            <p:nvPr/>
          </p:nvSpPr>
          <p:spPr>
            <a:xfrm>
              <a:off x="8621609"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89" name="Rectangle 288"/>
            <p:cNvSpPr/>
            <p:nvPr/>
          </p:nvSpPr>
          <p:spPr>
            <a:xfrm>
              <a:off x="8679694"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90" name="Rectangle 289"/>
            <p:cNvSpPr/>
            <p:nvPr/>
          </p:nvSpPr>
          <p:spPr>
            <a:xfrm>
              <a:off x="8737779"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91" name="Rectangle 290"/>
            <p:cNvSpPr/>
            <p:nvPr/>
          </p:nvSpPr>
          <p:spPr>
            <a:xfrm>
              <a:off x="8795864"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92" name="Rectangle 291"/>
            <p:cNvSpPr/>
            <p:nvPr/>
          </p:nvSpPr>
          <p:spPr>
            <a:xfrm>
              <a:off x="8858123"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93" name="Rectangle 292"/>
            <p:cNvSpPr/>
            <p:nvPr/>
          </p:nvSpPr>
          <p:spPr>
            <a:xfrm>
              <a:off x="8928739"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sp>
          <p:nvSpPr>
            <p:cNvPr id="294" name="Rectangle 293"/>
            <p:cNvSpPr/>
            <p:nvPr/>
          </p:nvSpPr>
          <p:spPr>
            <a:xfrm>
              <a:off x="8999355"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ea typeface="+mn-ea"/>
                <a:cs typeface="+mn-cs"/>
              </a:endParaRPr>
            </a:p>
          </p:txBody>
        </p:sp>
      </p:grpSp>
      <p:grpSp>
        <p:nvGrpSpPr>
          <p:cNvPr id="10" name="Group 9"/>
          <p:cNvGrpSpPr>
            <a:grpSpLocks noChangeAspect="1"/>
          </p:cNvGrpSpPr>
          <p:nvPr/>
        </p:nvGrpSpPr>
        <p:grpSpPr>
          <a:xfrm>
            <a:off x="10820378" y="3581553"/>
            <a:ext cx="604214" cy="639575"/>
            <a:chOff x="10539629" y="3522039"/>
            <a:chExt cx="884629" cy="936402"/>
          </a:xfrm>
        </p:grpSpPr>
        <p:pic>
          <p:nvPicPr>
            <p:cNvPr id="295" name="Picture 294"/>
            <p:cNvPicPr>
              <a:picLocks noChangeAspect="1"/>
            </p:cNvPicPr>
            <p:nvPr/>
          </p:nvPicPr>
          <p:blipFill>
            <a:blip r:embed="rId7">
              <a:clrChange>
                <a:clrFrom>
                  <a:srgbClr val="FFFFFF"/>
                </a:clrFrom>
                <a:clrTo>
                  <a:srgbClr val="FFFFFF">
                    <a:alpha val="0"/>
                  </a:srgbClr>
                </a:clrTo>
              </a:clrChange>
            </a:blip>
            <a:stretch>
              <a:fillRect/>
            </a:stretch>
          </p:blipFill>
          <p:spPr>
            <a:xfrm>
              <a:off x="10539629" y="3529120"/>
              <a:ext cx="455495" cy="454246"/>
            </a:xfrm>
            <a:prstGeom prst="rect">
              <a:avLst/>
            </a:prstGeom>
          </p:spPr>
        </p:pic>
        <p:grpSp>
          <p:nvGrpSpPr>
            <p:cNvPr id="296" name="Group 295"/>
            <p:cNvGrpSpPr>
              <a:grpSpLocks noChangeAspect="1"/>
            </p:cNvGrpSpPr>
            <p:nvPr/>
          </p:nvGrpSpPr>
          <p:grpSpPr>
            <a:xfrm>
              <a:off x="11065734" y="3772448"/>
              <a:ext cx="354995" cy="248032"/>
              <a:chOff x="644076" y="1654389"/>
              <a:chExt cx="507917" cy="354875"/>
            </a:xfrm>
          </p:grpSpPr>
          <p:pic>
            <p:nvPicPr>
              <p:cNvPr id="297" name="Picture 296"/>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298" name="Rectangle 297"/>
              <p:cNvSpPr/>
              <p:nvPr/>
            </p:nvSpPr>
            <p:spPr>
              <a:xfrm>
                <a:off x="644076" y="1752798"/>
                <a:ext cx="308500" cy="158056"/>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CF</a:t>
                </a:r>
                <a:endParaRPr kumimoji="0" lang="it-IT" sz="2800" b="0" i="0" u="none" strike="noStrike" kern="0" cap="none" spc="0" normalizeH="0" baseline="0" dirty="0">
                  <a:ln>
                    <a:noFill/>
                  </a:ln>
                  <a:effectLst/>
                  <a:uLnTx/>
                  <a:uFillTx/>
                  <a:ea typeface="+mn-ea"/>
                  <a:cs typeface="+mn-cs"/>
                </a:endParaRPr>
              </a:p>
            </p:txBody>
          </p:sp>
        </p:grpSp>
        <p:grpSp>
          <p:nvGrpSpPr>
            <p:cNvPr id="299" name="Group 298"/>
            <p:cNvGrpSpPr>
              <a:grpSpLocks noChangeAspect="1"/>
            </p:cNvGrpSpPr>
            <p:nvPr/>
          </p:nvGrpSpPr>
          <p:grpSpPr>
            <a:xfrm>
              <a:off x="11081133" y="3522039"/>
              <a:ext cx="343125" cy="248032"/>
              <a:chOff x="2448177" y="1674617"/>
              <a:chExt cx="490934" cy="354875"/>
            </a:xfrm>
          </p:grpSpPr>
          <p:pic>
            <p:nvPicPr>
              <p:cNvPr id="300" name="Picture 299"/>
              <p:cNvPicPr>
                <a:picLocks noChangeAspect="1"/>
              </p:cNvPicPr>
              <p:nvPr/>
            </p:nvPicPr>
            <p:blipFill>
              <a:blip r:embed="rId10">
                <a:clrChange>
                  <a:clrFrom>
                    <a:srgbClr val="FFFFFF"/>
                  </a:clrFrom>
                  <a:clrTo>
                    <a:srgbClr val="FFFFFF">
                      <a:alpha val="0"/>
                    </a:srgbClr>
                  </a:clrTo>
                </a:clrChange>
              </a:blip>
              <a:stretch>
                <a:fillRect/>
              </a:stretch>
            </p:blipFill>
            <p:spPr>
              <a:xfrm>
                <a:off x="2448177" y="1674617"/>
                <a:ext cx="490934" cy="354875"/>
              </a:xfrm>
              <a:prstGeom prst="rect">
                <a:avLst/>
              </a:prstGeom>
            </p:spPr>
          </p:pic>
          <p:pic>
            <p:nvPicPr>
              <p:cNvPr id="301" name="Picture 300"/>
              <p:cNvPicPr>
                <a:picLocks noChangeAspect="1"/>
              </p:cNvPicPr>
              <p:nvPr/>
            </p:nvPicPr>
            <p:blipFill>
              <a:blip r:embed="rId7">
                <a:clrChange>
                  <a:clrFrom>
                    <a:srgbClr val="FFFFFF"/>
                  </a:clrFrom>
                  <a:clrTo>
                    <a:srgbClr val="FFFFFF">
                      <a:alpha val="0"/>
                    </a:srgbClr>
                  </a:clrTo>
                </a:clrChange>
              </a:blip>
              <a:stretch>
                <a:fillRect/>
              </a:stretch>
            </p:blipFill>
            <p:spPr>
              <a:xfrm>
                <a:off x="2475485" y="1750755"/>
                <a:ext cx="203153" cy="202597"/>
              </a:xfrm>
              <a:prstGeom prst="rect">
                <a:avLst/>
              </a:prstGeom>
            </p:spPr>
          </p:pic>
        </p:grpSp>
        <p:pic>
          <p:nvPicPr>
            <p:cNvPr id="302" name="Picture 301"/>
            <p:cNvPicPr>
              <a:picLocks noChangeAspect="1"/>
            </p:cNvPicPr>
            <p:nvPr/>
          </p:nvPicPr>
          <p:blipFill>
            <a:blip r:embed="rId11">
              <a:clrChange>
                <a:clrFrom>
                  <a:srgbClr val="FFFFFF"/>
                </a:clrFrom>
                <a:clrTo>
                  <a:srgbClr val="FFFFFF">
                    <a:alpha val="0"/>
                  </a:srgbClr>
                </a:clrTo>
              </a:clrChange>
            </a:blip>
            <a:stretch>
              <a:fillRect/>
            </a:stretch>
          </p:blipFill>
          <p:spPr>
            <a:xfrm>
              <a:off x="10555285" y="4004195"/>
              <a:ext cx="433763" cy="454246"/>
            </a:xfrm>
            <a:prstGeom prst="rect">
              <a:avLst/>
            </a:prstGeom>
          </p:spPr>
        </p:pic>
        <p:grpSp>
          <p:nvGrpSpPr>
            <p:cNvPr id="306" name="Group 305"/>
            <p:cNvGrpSpPr/>
            <p:nvPr/>
          </p:nvGrpSpPr>
          <p:grpSpPr>
            <a:xfrm>
              <a:off x="11064672" y="4092242"/>
              <a:ext cx="356058" cy="248032"/>
              <a:chOff x="3346276" y="3157236"/>
              <a:chExt cx="356058" cy="285106"/>
            </a:xfrm>
          </p:grpSpPr>
          <p:pic>
            <p:nvPicPr>
              <p:cNvPr id="307" name="Picture 306"/>
              <p:cNvPicPr>
                <a:picLocks noChangeAspect="1"/>
              </p:cNvPicPr>
              <p:nvPr/>
            </p:nvPicPr>
            <p:blipFill>
              <a:blip r:embed="rId10">
                <a:clrChange>
                  <a:clrFrom>
                    <a:srgbClr val="FFFFFF"/>
                  </a:clrFrom>
                  <a:clrTo>
                    <a:srgbClr val="FFFFFF">
                      <a:alpha val="0"/>
                    </a:srgbClr>
                  </a:clrTo>
                </a:clrChange>
                <a:duotone>
                  <a:prstClr val="black"/>
                  <a:srgbClr val="ED7D31">
                    <a:tint val="45000"/>
                    <a:satMod val="400000"/>
                  </a:srgbClr>
                </a:duotone>
              </a:blip>
              <a:stretch>
                <a:fillRect/>
              </a:stretch>
            </p:blipFill>
            <p:spPr>
              <a:xfrm>
                <a:off x="3346276" y="3157236"/>
                <a:ext cx="356058" cy="285106"/>
              </a:xfrm>
              <a:prstGeom prst="rect">
                <a:avLst/>
              </a:prstGeom>
            </p:spPr>
          </p:pic>
          <p:pic>
            <p:nvPicPr>
              <p:cNvPr id="308" name="Picture 307"/>
              <p:cNvPicPr>
                <a:picLocks noChangeAspect="1"/>
              </p:cNvPicPr>
              <p:nvPr/>
            </p:nvPicPr>
            <p:blipFill>
              <a:blip r:embed="rId11">
                <a:clrChange>
                  <a:clrFrom>
                    <a:srgbClr val="FFFFFF"/>
                  </a:clrFrom>
                  <a:clrTo>
                    <a:srgbClr val="FFFFFF">
                      <a:alpha val="0"/>
                    </a:srgbClr>
                  </a:clrTo>
                </a:clrChange>
              </a:blip>
              <a:stretch>
                <a:fillRect/>
              </a:stretch>
            </p:blipFill>
            <p:spPr>
              <a:xfrm>
                <a:off x="3372107" y="3218405"/>
                <a:ext cx="155427" cy="162766"/>
              </a:xfrm>
              <a:prstGeom prst="rect">
                <a:avLst/>
              </a:prstGeom>
            </p:spPr>
          </p:pic>
        </p:grpSp>
      </p:grpSp>
      <p:grpSp>
        <p:nvGrpSpPr>
          <p:cNvPr id="7" name="Group 6"/>
          <p:cNvGrpSpPr/>
          <p:nvPr/>
        </p:nvGrpSpPr>
        <p:grpSpPr>
          <a:xfrm>
            <a:off x="10829396" y="1988432"/>
            <a:ext cx="626980" cy="409541"/>
            <a:chOff x="10373968" y="2039272"/>
            <a:chExt cx="626980" cy="409541"/>
          </a:xfrm>
        </p:grpSpPr>
        <p:sp>
          <p:nvSpPr>
            <p:cNvPr id="314" name="Rectangle 313"/>
            <p:cNvSpPr>
              <a:spLocks noChangeAspect="1"/>
            </p:cNvSpPr>
            <p:nvPr/>
          </p:nvSpPr>
          <p:spPr>
            <a:xfrm>
              <a:off x="10373968" y="2250421"/>
              <a:ext cx="626980" cy="198392"/>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dirty="0">
                  <a:ln>
                    <a:noFill/>
                  </a:ln>
                  <a:effectLst/>
                  <a:uLnTx/>
                  <a:uFillTx/>
                  <a:ea typeface="+mn-ea"/>
                  <a:cs typeface="+mn-cs"/>
                </a:rPr>
                <a:t>zwee1234EF56</a:t>
              </a:r>
            </a:p>
          </p:txBody>
        </p:sp>
        <p:pic>
          <p:nvPicPr>
            <p:cNvPr id="316" name="Picture 315"/>
            <p:cNvPicPr>
              <a:picLocks noChangeAspect="1"/>
            </p:cNvPicPr>
            <p:nvPr/>
          </p:nvPicPr>
          <p:blipFill>
            <a:blip r:embed="rId7">
              <a:clrChange>
                <a:clrFrom>
                  <a:srgbClr val="FFFFFF"/>
                </a:clrFrom>
                <a:clrTo>
                  <a:srgbClr val="FFFFFF">
                    <a:alpha val="0"/>
                  </a:srgbClr>
                </a:clrTo>
              </a:clrChange>
            </a:blip>
            <a:stretch>
              <a:fillRect/>
            </a:stretch>
          </p:blipFill>
          <p:spPr>
            <a:xfrm>
              <a:off x="10546665" y="2039272"/>
              <a:ext cx="281586" cy="280813"/>
            </a:xfrm>
            <a:prstGeom prst="rect">
              <a:avLst/>
            </a:prstGeom>
          </p:spPr>
        </p:pic>
      </p:grpSp>
      <p:grpSp>
        <p:nvGrpSpPr>
          <p:cNvPr id="9" name="Group 8"/>
          <p:cNvGrpSpPr/>
          <p:nvPr/>
        </p:nvGrpSpPr>
        <p:grpSpPr>
          <a:xfrm>
            <a:off x="10847970" y="1540452"/>
            <a:ext cx="626980" cy="411201"/>
            <a:chOff x="10912905" y="1756466"/>
            <a:chExt cx="626980" cy="411201"/>
          </a:xfrm>
        </p:grpSpPr>
        <p:sp>
          <p:nvSpPr>
            <p:cNvPr id="318" name="Rectangle 317"/>
            <p:cNvSpPr>
              <a:spLocks noChangeAspect="1"/>
            </p:cNvSpPr>
            <p:nvPr/>
          </p:nvSpPr>
          <p:spPr>
            <a:xfrm>
              <a:off x="10912905" y="1969275"/>
              <a:ext cx="626980" cy="198392"/>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 b="1" i="0" u="none" strike="noStrike" kern="0" cap="none" spc="0" normalizeH="0" baseline="0" dirty="0">
                  <a:ln>
                    <a:noFill/>
                  </a:ln>
                  <a:effectLst/>
                  <a:uLnTx/>
                  <a:uFillTx/>
                  <a:ea typeface="+mn-ea"/>
                  <a:cs typeface="+mn-cs"/>
                </a:rPr>
                <a:t>qwee1234EF56</a:t>
              </a:r>
            </a:p>
          </p:txBody>
        </p:sp>
        <p:pic>
          <p:nvPicPr>
            <p:cNvPr id="320" name="Picture 319"/>
            <p:cNvPicPr>
              <a:picLocks noChangeAspect="1"/>
            </p:cNvPicPr>
            <p:nvPr/>
          </p:nvPicPr>
          <p:blipFill>
            <a:blip r:embed="rId11">
              <a:clrChange>
                <a:clrFrom>
                  <a:srgbClr val="FFFFFF"/>
                </a:clrFrom>
                <a:clrTo>
                  <a:srgbClr val="FFFFFF">
                    <a:alpha val="0"/>
                  </a:srgbClr>
                </a:clrTo>
              </a:clrChange>
            </a:blip>
            <a:stretch>
              <a:fillRect/>
            </a:stretch>
          </p:blipFill>
          <p:spPr>
            <a:xfrm>
              <a:off x="11092320" y="1756466"/>
              <a:ext cx="268150" cy="280813"/>
            </a:xfrm>
            <a:prstGeom prst="rect">
              <a:avLst/>
            </a:prstGeom>
          </p:spPr>
        </p:pic>
      </p:grpSp>
      <p:grpSp>
        <p:nvGrpSpPr>
          <p:cNvPr id="3" name="Group 2"/>
          <p:cNvGrpSpPr>
            <a:grpSpLocks noChangeAspect="1"/>
          </p:cNvGrpSpPr>
          <p:nvPr/>
        </p:nvGrpSpPr>
        <p:grpSpPr>
          <a:xfrm>
            <a:off x="10375319" y="4416307"/>
            <a:ext cx="1124645" cy="807161"/>
            <a:chOff x="10307005" y="5472769"/>
            <a:chExt cx="1496903" cy="1074332"/>
          </a:xfrm>
        </p:grpSpPr>
        <p:pic>
          <p:nvPicPr>
            <p:cNvPr id="322" name="Picture 321"/>
            <p:cNvPicPr>
              <a:picLocks noChangeAspect="1"/>
            </p:cNvPicPr>
            <p:nvPr/>
          </p:nvPicPr>
          <p:blipFill>
            <a:blip r:embed="rId12"/>
            <a:stretch>
              <a:fillRect/>
            </a:stretch>
          </p:blipFill>
          <p:spPr>
            <a:xfrm>
              <a:off x="10307005" y="5472769"/>
              <a:ext cx="1496903" cy="1074332"/>
            </a:xfrm>
            <a:prstGeom prst="rect">
              <a:avLst/>
            </a:prstGeom>
          </p:spPr>
        </p:pic>
        <p:pic>
          <p:nvPicPr>
            <p:cNvPr id="323" name="Picture 322"/>
            <p:cNvPicPr>
              <a:picLocks noChangeAspect="1"/>
            </p:cNvPicPr>
            <p:nvPr/>
          </p:nvPicPr>
          <p:blipFill>
            <a:blip r:embed="rId13"/>
            <a:stretch>
              <a:fillRect/>
            </a:stretch>
          </p:blipFill>
          <p:spPr>
            <a:xfrm>
              <a:off x="10881309" y="5940194"/>
              <a:ext cx="352598" cy="254099"/>
            </a:xfrm>
            <a:prstGeom prst="rect">
              <a:avLst/>
            </a:prstGeom>
            <a:solidFill>
              <a:sysClr val="window" lastClr="FFFFFF"/>
            </a:solidFill>
          </p:spPr>
        </p:pic>
      </p:grpSp>
      <p:sp>
        <p:nvSpPr>
          <p:cNvPr id="241" name="Rectangle 240"/>
          <p:cNvSpPr/>
          <p:nvPr/>
        </p:nvSpPr>
        <p:spPr>
          <a:xfrm>
            <a:off x="5308314" y="3880980"/>
            <a:ext cx="1752607" cy="484124"/>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dirty="0">
                <a:ln>
                  <a:noFill/>
                </a:ln>
                <a:effectLst/>
                <a:uLnTx/>
                <a:uFillTx/>
                <a:ea typeface="+mn-ea"/>
                <a:cs typeface="+mn-cs"/>
              </a:rPr>
              <a:t>Stringa alfanumerica / codice univoco</a:t>
            </a:r>
          </a:p>
        </p:txBody>
      </p:sp>
      <p:grpSp>
        <p:nvGrpSpPr>
          <p:cNvPr id="309" name="Group 308"/>
          <p:cNvGrpSpPr/>
          <p:nvPr/>
        </p:nvGrpSpPr>
        <p:grpSpPr>
          <a:xfrm>
            <a:off x="5422030" y="2965830"/>
            <a:ext cx="1502091" cy="1074938"/>
            <a:chOff x="6080838" y="3369068"/>
            <a:chExt cx="1502091" cy="1074938"/>
          </a:xfrm>
        </p:grpSpPr>
        <p:sp>
          <p:nvSpPr>
            <p:cNvPr id="310" name="Rectangle 309"/>
            <p:cNvSpPr/>
            <p:nvPr/>
          </p:nvSpPr>
          <p:spPr>
            <a:xfrm>
              <a:off x="6080838" y="3968708"/>
              <a:ext cx="1502091" cy="475298"/>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solidFill>
                    <a:srgbClr val="5B9BD5"/>
                  </a:solidFill>
                  <a:effectLst/>
                  <a:uLnTx/>
                  <a:uFillTx/>
                  <a:ea typeface="+mn-ea"/>
                  <a:cs typeface="+mn-cs"/>
                </a:rPr>
                <a:t>abcd1234EF56</a:t>
              </a:r>
            </a:p>
          </p:txBody>
        </p:sp>
        <p:pic>
          <p:nvPicPr>
            <p:cNvPr id="311" name="Picture 310"/>
            <p:cNvPicPr>
              <a:picLocks noChangeAspect="1"/>
            </p:cNvPicPr>
            <p:nvPr/>
          </p:nvPicPr>
          <p:blipFill>
            <a:blip r:embed="rId7">
              <a:clrChange>
                <a:clrFrom>
                  <a:srgbClr val="FFFFFF"/>
                </a:clrFrom>
                <a:clrTo>
                  <a:srgbClr val="FFFFFF">
                    <a:alpha val="0"/>
                  </a:srgbClr>
                </a:clrTo>
              </a:clrChange>
            </a:blip>
            <a:stretch>
              <a:fillRect/>
            </a:stretch>
          </p:blipFill>
          <p:spPr>
            <a:xfrm>
              <a:off x="6460509" y="3369068"/>
              <a:ext cx="740049" cy="738020"/>
            </a:xfrm>
            <a:prstGeom prst="rect">
              <a:avLst/>
            </a:prstGeom>
          </p:spPr>
        </p:pic>
      </p:grpSp>
      <p:sp>
        <p:nvSpPr>
          <p:cNvPr id="234" name="Rectangle 233"/>
          <p:cNvSpPr/>
          <p:nvPr/>
        </p:nvSpPr>
        <p:spPr>
          <a:xfrm>
            <a:off x="611340" y="5634359"/>
            <a:ext cx="5832000" cy="390173"/>
          </a:xfrm>
          <a:prstGeom prst="rect">
            <a:avLst/>
          </a:prstGeom>
          <a:noFill/>
          <a:ln w="12700" cap="flat" cmpd="sng" algn="ctr">
            <a:solidFill>
              <a:srgbClr val="5B9BD5"/>
            </a:solidFill>
            <a:prstDash val="dashDot"/>
            <a:miter lim="800000"/>
          </a:ln>
          <a:effectLst/>
        </p:spPr>
        <p:txBody>
          <a:bodyPr lIns="36000" tIns="36000" rIns="72000" bIns="3600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it-IT" sz="1200" b="1" kern="0" dirty="0"/>
              <a:t>Nodo della rete </a:t>
            </a:r>
            <a:r>
              <a:rPr kumimoji="0" lang="it-IT" sz="1200" b="1" i="0" u="none" strike="noStrike" kern="0" cap="none" spc="0" normalizeH="0" baseline="0" dirty="0">
                <a:ln>
                  <a:noFill/>
                </a:ln>
                <a:effectLst/>
                <a:uLnTx/>
                <a:uFillTx/>
              </a:rPr>
              <a:t>= Server = Registro</a:t>
            </a:r>
            <a:r>
              <a:rPr kumimoji="0" lang="it-IT" sz="1200" b="1" i="0" u="none" strike="noStrike" kern="0" cap="none" spc="0" normalizeH="0" dirty="0">
                <a:ln>
                  <a:noFill/>
                </a:ln>
                <a:effectLst/>
                <a:uLnTx/>
                <a:uFillTx/>
              </a:rPr>
              <a:t> distribuito della transazione o dei codici criptati</a:t>
            </a:r>
            <a:endParaRPr kumimoji="0" lang="it-IT" sz="1200" b="1" i="0" u="none" strike="noStrike" kern="0" cap="none" spc="0" normalizeH="0" baseline="0" dirty="0">
              <a:ln>
                <a:noFill/>
              </a:ln>
              <a:effectLst/>
              <a:uLnTx/>
              <a:uFillTx/>
            </a:endParaRPr>
          </a:p>
        </p:txBody>
      </p:sp>
      <p:pic>
        <p:nvPicPr>
          <p:cNvPr id="242" name="Shape 338" descr="Compute-Engine_256px.png"/>
          <p:cNvPicPr preferRelativeResize="0">
            <a:picLocks noChangeAspect="1"/>
          </p:cNvPicPr>
          <p:nvPr/>
        </p:nvPicPr>
        <p:blipFill rotWithShape="1">
          <a:blip r:embed="rId14">
            <a:alphaModFix/>
          </a:blip>
          <a:srcRect t="5092" b="5092"/>
          <a:stretch/>
        </p:blipFill>
        <p:spPr>
          <a:xfrm>
            <a:off x="683348" y="5682893"/>
            <a:ext cx="356927" cy="293105"/>
          </a:xfrm>
          <a:prstGeom prst="rect">
            <a:avLst/>
          </a:prstGeom>
          <a:noFill/>
          <a:ln>
            <a:noFill/>
          </a:ln>
        </p:spPr>
      </p:pic>
      <p:sp>
        <p:nvSpPr>
          <p:cNvPr id="280" name="Down Arrow 279"/>
          <p:cNvSpPr/>
          <p:nvPr/>
        </p:nvSpPr>
        <p:spPr>
          <a:xfrm rot="16200000">
            <a:off x="5139493" y="3682740"/>
            <a:ext cx="166532" cy="269741"/>
          </a:xfrm>
          <a:prstGeom prst="downArrow">
            <a:avLst/>
          </a:prstGeom>
          <a:solidFill>
            <a:srgbClr val="5B9BD5"/>
          </a:solidFill>
          <a:ln w="3175" cap="flat" cmpd="sng" algn="ctr">
            <a:noFill/>
            <a:prstDash val="solid"/>
          </a:ln>
          <a:effectLst/>
        </p:spPr>
        <p:txBody>
          <a:bodyPr rtlCol="0" anchor="ctr"/>
          <a:lstStyle/>
          <a:p>
            <a:pPr marL="0" marR="0" lvl="0" indent="0" algn="ctr" defTabSz="913782" eaLnBrk="1" fontAlgn="auto" latinLnBrk="0" hangingPunct="1">
              <a:lnSpc>
                <a:spcPct val="100000"/>
              </a:lnSpc>
              <a:spcBef>
                <a:spcPts val="0"/>
              </a:spcBef>
              <a:spcAft>
                <a:spcPts val="0"/>
              </a:spcAft>
              <a:buClrTx/>
              <a:buSzTx/>
              <a:buFontTx/>
              <a:buNone/>
              <a:tabLst/>
              <a:defRPr/>
            </a:pPr>
            <a:endParaRPr kumimoji="0" lang="it-IT" sz="1799" b="0" i="0" u="none" strike="noStrike" kern="0" cap="none" spc="0" normalizeH="0" baseline="0" dirty="0">
              <a:ln>
                <a:noFill/>
              </a:ln>
              <a:effectLst/>
              <a:uLnTx/>
              <a:uFillTx/>
            </a:endParaRPr>
          </a:p>
        </p:txBody>
      </p:sp>
      <p:sp>
        <p:nvSpPr>
          <p:cNvPr id="281" name="Down Arrow 280"/>
          <p:cNvSpPr/>
          <p:nvPr/>
        </p:nvSpPr>
        <p:spPr>
          <a:xfrm rot="15525063">
            <a:off x="5227161" y="4330584"/>
            <a:ext cx="183070" cy="245372"/>
          </a:xfrm>
          <a:prstGeom prst="downArrow">
            <a:avLst/>
          </a:prstGeom>
          <a:solidFill>
            <a:srgbClr val="5B9BD5"/>
          </a:solidFill>
          <a:ln w="3175" cap="flat" cmpd="sng" algn="ctr">
            <a:noFill/>
            <a:prstDash val="solid"/>
          </a:ln>
          <a:effectLst/>
        </p:spPr>
        <p:txBody>
          <a:bodyPr rtlCol="0" anchor="ctr"/>
          <a:lstStyle/>
          <a:p>
            <a:pPr marL="0" marR="0" lvl="0" indent="0" algn="ctr" defTabSz="913782" eaLnBrk="1" fontAlgn="auto" latinLnBrk="0" hangingPunct="1">
              <a:lnSpc>
                <a:spcPct val="100000"/>
              </a:lnSpc>
              <a:spcBef>
                <a:spcPts val="0"/>
              </a:spcBef>
              <a:spcAft>
                <a:spcPts val="0"/>
              </a:spcAft>
              <a:buClrTx/>
              <a:buSzTx/>
              <a:buFontTx/>
              <a:buNone/>
              <a:tabLst/>
              <a:defRPr/>
            </a:pPr>
            <a:endParaRPr kumimoji="0" lang="it-IT" sz="1799" b="0" i="0" u="none" strike="noStrike" kern="0" cap="none" spc="0" normalizeH="0" baseline="0" dirty="0">
              <a:ln>
                <a:noFill/>
              </a:ln>
              <a:effectLst/>
              <a:uLnTx/>
              <a:uFillTx/>
            </a:endParaRPr>
          </a:p>
        </p:txBody>
      </p:sp>
      <p:sp>
        <p:nvSpPr>
          <p:cNvPr id="282" name="Down Arrow 281"/>
          <p:cNvSpPr/>
          <p:nvPr/>
        </p:nvSpPr>
        <p:spPr>
          <a:xfrm rot="6074937" flipV="1">
            <a:off x="5227161" y="3059262"/>
            <a:ext cx="183070" cy="245372"/>
          </a:xfrm>
          <a:prstGeom prst="downArrow">
            <a:avLst/>
          </a:prstGeom>
          <a:solidFill>
            <a:srgbClr val="5B9BD5"/>
          </a:solidFill>
          <a:ln w="3175" cap="flat" cmpd="sng" algn="ctr">
            <a:noFill/>
            <a:prstDash val="solid"/>
          </a:ln>
          <a:effectLst/>
        </p:spPr>
        <p:txBody>
          <a:bodyPr rtlCol="0" anchor="ctr"/>
          <a:lstStyle/>
          <a:p>
            <a:pPr marL="0" marR="0" lvl="0" indent="0" algn="ctr" defTabSz="913782" eaLnBrk="1" fontAlgn="auto" latinLnBrk="0" hangingPunct="1">
              <a:lnSpc>
                <a:spcPct val="100000"/>
              </a:lnSpc>
              <a:spcBef>
                <a:spcPts val="0"/>
              </a:spcBef>
              <a:spcAft>
                <a:spcPts val="0"/>
              </a:spcAft>
              <a:buClrTx/>
              <a:buSzTx/>
              <a:buFontTx/>
              <a:buNone/>
              <a:tabLst/>
              <a:defRPr/>
            </a:pPr>
            <a:endParaRPr kumimoji="0" lang="it-IT" sz="1799" b="0" i="0" u="none" strike="noStrike" kern="0" cap="none" spc="0" normalizeH="0" baseline="0" dirty="0">
              <a:ln>
                <a:noFill/>
              </a:ln>
              <a:effectLst/>
              <a:uLnTx/>
              <a:uFillTx/>
            </a:endParaRPr>
          </a:p>
        </p:txBody>
      </p:sp>
      <p:grpSp>
        <p:nvGrpSpPr>
          <p:cNvPr id="6" name="Group 5"/>
          <p:cNvGrpSpPr/>
          <p:nvPr/>
        </p:nvGrpSpPr>
        <p:grpSpPr>
          <a:xfrm>
            <a:off x="551384" y="1436751"/>
            <a:ext cx="4680520" cy="4148634"/>
            <a:chOff x="551384" y="1436751"/>
            <a:chExt cx="4680520" cy="4148634"/>
          </a:xfrm>
        </p:grpSpPr>
        <p:sp>
          <p:nvSpPr>
            <p:cNvPr id="243" name="TextBox 242"/>
            <p:cNvSpPr txBox="1"/>
            <p:nvPr/>
          </p:nvSpPr>
          <p:spPr>
            <a:xfrm>
              <a:off x="4198941" y="3681520"/>
              <a:ext cx="1032963"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Altri enti fiscali</a:t>
              </a:r>
            </a:p>
          </p:txBody>
        </p:sp>
        <p:grpSp>
          <p:nvGrpSpPr>
            <p:cNvPr id="4" name="Group 3"/>
            <p:cNvGrpSpPr/>
            <p:nvPr/>
          </p:nvGrpSpPr>
          <p:grpSpPr>
            <a:xfrm>
              <a:off x="551384" y="1436751"/>
              <a:ext cx="4523033" cy="4148634"/>
              <a:chOff x="733745" y="1436751"/>
              <a:chExt cx="4523033" cy="4148634"/>
            </a:xfrm>
          </p:grpSpPr>
          <p:sp>
            <p:nvSpPr>
              <p:cNvPr id="244" name="TextBox 243"/>
              <p:cNvSpPr txBox="1"/>
              <p:nvPr/>
            </p:nvSpPr>
            <p:spPr>
              <a:xfrm>
                <a:off x="4223815" y="2410103"/>
                <a:ext cx="1032963"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Istituto italiano</a:t>
                </a:r>
              </a:p>
            </p:txBody>
          </p:sp>
          <p:sp>
            <p:nvSpPr>
              <p:cNvPr id="245" name="TextBox 244"/>
              <p:cNvSpPr txBox="1"/>
              <p:nvPr/>
            </p:nvSpPr>
            <p:spPr>
              <a:xfrm>
                <a:off x="762495" y="3780579"/>
                <a:ext cx="1032963"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lang="it-IT" sz="1200" b="1" kern="0" dirty="0"/>
                  <a:t>Istituto francese</a:t>
                </a:r>
                <a:endParaRPr kumimoji="0" lang="it-IT" sz="1200" b="1" i="0" u="none" strike="noStrike" kern="0" cap="none" spc="0" normalizeH="0" baseline="0" dirty="0">
                  <a:ln>
                    <a:noFill/>
                  </a:ln>
                  <a:effectLst/>
                  <a:uLnTx/>
                  <a:uFillTx/>
                </a:endParaRPr>
              </a:p>
            </p:txBody>
          </p:sp>
          <p:sp>
            <p:nvSpPr>
              <p:cNvPr id="246" name="TextBox 245"/>
              <p:cNvSpPr txBox="1"/>
              <p:nvPr/>
            </p:nvSpPr>
            <p:spPr>
              <a:xfrm>
                <a:off x="2601271" y="1871038"/>
                <a:ext cx="1061906" cy="276999"/>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endParaRPr>
              </a:p>
            </p:txBody>
          </p:sp>
          <p:sp>
            <p:nvSpPr>
              <p:cNvPr id="247" name="TextBox 246"/>
              <p:cNvSpPr txBox="1"/>
              <p:nvPr/>
            </p:nvSpPr>
            <p:spPr>
              <a:xfrm>
                <a:off x="1377663" y="4706197"/>
                <a:ext cx="1032963"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Istituto polacco</a:t>
                </a:r>
              </a:p>
            </p:txBody>
          </p:sp>
          <p:sp>
            <p:nvSpPr>
              <p:cNvPr id="248" name="TextBox 247"/>
              <p:cNvSpPr txBox="1"/>
              <p:nvPr/>
            </p:nvSpPr>
            <p:spPr>
              <a:xfrm>
                <a:off x="3919740" y="4681658"/>
                <a:ext cx="776080"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Istituto belga</a:t>
                </a:r>
              </a:p>
            </p:txBody>
          </p:sp>
          <p:sp>
            <p:nvSpPr>
              <p:cNvPr id="249" name="TextBox 248"/>
              <p:cNvSpPr txBox="1"/>
              <p:nvPr/>
            </p:nvSpPr>
            <p:spPr>
              <a:xfrm>
                <a:off x="975651" y="2431328"/>
                <a:ext cx="1032962"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Istituto tedesco 1</a:t>
                </a:r>
              </a:p>
            </p:txBody>
          </p:sp>
          <p:grpSp>
            <p:nvGrpSpPr>
              <p:cNvPr id="250" name="Group 249"/>
              <p:cNvGrpSpPr/>
              <p:nvPr/>
            </p:nvGrpSpPr>
            <p:grpSpPr>
              <a:xfrm>
                <a:off x="1610941" y="2273503"/>
                <a:ext cx="2980041" cy="2656274"/>
                <a:chOff x="1549761" y="2873914"/>
                <a:chExt cx="2968192" cy="2642664"/>
              </a:xfrm>
            </p:grpSpPr>
            <p:pic>
              <p:nvPicPr>
                <p:cNvPr id="251" name="Shape 338" descr="Compute-Engine_256px.png"/>
                <p:cNvPicPr preferRelativeResize="0">
                  <a:picLocks noChangeAspect="1"/>
                </p:cNvPicPr>
                <p:nvPr/>
              </p:nvPicPr>
              <p:blipFill rotWithShape="1">
                <a:blip r:embed="rId14">
                  <a:alphaModFix/>
                </a:blip>
                <a:srcRect t="5092" b="5092"/>
                <a:stretch/>
              </p:blipFill>
              <p:spPr>
                <a:xfrm>
                  <a:off x="2813994" y="2873914"/>
                  <a:ext cx="436025" cy="358059"/>
                </a:xfrm>
                <a:prstGeom prst="rect">
                  <a:avLst/>
                </a:prstGeom>
                <a:noFill/>
                <a:ln>
                  <a:noFill/>
                </a:ln>
              </p:spPr>
            </p:pic>
            <p:pic>
              <p:nvPicPr>
                <p:cNvPr id="252" name="Shape 338" descr="Compute-Engine_256px.png"/>
                <p:cNvPicPr preferRelativeResize="0">
                  <a:picLocks noChangeAspect="1"/>
                </p:cNvPicPr>
                <p:nvPr/>
              </p:nvPicPr>
              <p:blipFill rotWithShape="1">
                <a:blip r:embed="rId14">
                  <a:alphaModFix/>
                </a:blip>
                <a:srcRect t="5092" b="5092"/>
                <a:stretch/>
              </p:blipFill>
              <p:spPr>
                <a:xfrm>
                  <a:off x="3897849" y="3447293"/>
                  <a:ext cx="436025" cy="358059"/>
                </a:xfrm>
                <a:prstGeom prst="rect">
                  <a:avLst/>
                </a:prstGeom>
                <a:noFill/>
                <a:ln>
                  <a:noFill/>
                </a:ln>
              </p:spPr>
            </p:pic>
            <p:cxnSp>
              <p:nvCxnSpPr>
                <p:cNvPr id="253" name="Straight Connector 252"/>
                <p:cNvCxnSpPr>
                  <a:stCxn id="278" idx="3"/>
                  <a:endCxn id="251" idx="2"/>
                </p:cNvCxnSpPr>
                <p:nvPr/>
              </p:nvCxnSpPr>
              <p:spPr>
                <a:xfrm flipV="1">
                  <a:off x="2156009" y="3231973"/>
                  <a:ext cx="875998" cy="393638"/>
                </a:xfrm>
                <a:prstGeom prst="line">
                  <a:avLst/>
                </a:prstGeom>
                <a:noFill/>
                <a:ln w="12700" cap="flat" cmpd="sng" algn="ctr">
                  <a:solidFill>
                    <a:sysClr val="windowText" lastClr="000000"/>
                  </a:solidFill>
                  <a:prstDash val="solid"/>
                  <a:miter lim="800000"/>
                </a:ln>
                <a:effectLst/>
              </p:spPr>
            </p:cxnSp>
            <p:cxnSp>
              <p:nvCxnSpPr>
                <p:cNvPr id="254" name="Straight Connector 253"/>
                <p:cNvCxnSpPr>
                  <a:stCxn id="278" idx="3"/>
                  <a:endCxn id="277" idx="3"/>
                </p:cNvCxnSpPr>
                <p:nvPr/>
              </p:nvCxnSpPr>
              <p:spPr>
                <a:xfrm flipH="1">
                  <a:off x="1985786" y="3625611"/>
                  <a:ext cx="170223" cy="872186"/>
                </a:xfrm>
                <a:prstGeom prst="line">
                  <a:avLst/>
                </a:prstGeom>
                <a:noFill/>
                <a:ln w="12700" cap="flat" cmpd="sng" algn="ctr">
                  <a:solidFill>
                    <a:sysClr val="windowText" lastClr="000000"/>
                  </a:solidFill>
                  <a:prstDash val="solid"/>
                  <a:miter lim="800000"/>
                </a:ln>
                <a:effectLst/>
              </p:spPr>
            </p:cxnSp>
            <p:cxnSp>
              <p:nvCxnSpPr>
                <p:cNvPr id="255" name="Straight Connector 254"/>
                <p:cNvCxnSpPr>
                  <a:stCxn id="277" idx="3"/>
                  <a:endCxn id="274" idx="0"/>
                </p:cNvCxnSpPr>
                <p:nvPr/>
              </p:nvCxnSpPr>
              <p:spPr>
                <a:xfrm>
                  <a:off x="1985786" y="4497797"/>
                  <a:ext cx="536452" cy="660722"/>
                </a:xfrm>
                <a:prstGeom prst="line">
                  <a:avLst/>
                </a:prstGeom>
                <a:noFill/>
                <a:ln w="12700" cap="flat" cmpd="sng" algn="ctr">
                  <a:solidFill>
                    <a:sysClr val="windowText" lastClr="000000"/>
                  </a:solidFill>
                  <a:prstDash val="solid"/>
                  <a:miter lim="800000"/>
                </a:ln>
                <a:effectLst/>
              </p:spPr>
            </p:cxnSp>
            <p:cxnSp>
              <p:nvCxnSpPr>
                <p:cNvPr id="256" name="Straight Connector 255"/>
                <p:cNvCxnSpPr>
                  <a:stCxn id="274" idx="0"/>
                  <a:endCxn id="275" idx="0"/>
                </p:cNvCxnSpPr>
                <p:nvPr/>
              </p:nvCxnSpPr>
              <p:spPr>
                <a:xfrm flipV="1">
                  <a:off x="2522238" y="5156428"/>
                  <a:ext cx="1071600" cy="2091"/>
                </a:xfrm>
                <a:prstGeom prst="line">
                  <a:avLst/>
                </a:prstGeom>
                <a:noFill/>
                <a:ln w="12700" cap="flat" cmpd="sng" algn="ctr">
                  <a:solidFill>
                    <a:sysClr val="windowText" lastClr="000000"/>
                  </a:solidFill>
                  <a:prstDash val="solid"/>
                  <a:miter lim="800000"/>
                </a:ln>
                <a:effectLst/>
              </p:spPr>
            </p:cxnSp>
            <p:cxnSp>
              <p:nvCxnSpPr>
                <p:cNvPr id="257" name="Straight Connector 256"/>
                <p:cNvCxnSpPr>
                  <a:stCxn id="275" idx="0"/>
                  <a:endCxn id="276" idx="1"/>
                </p:cNvCxnSpPr>
                <p:nvPr/>
              </p:nvCxnSpPr>
              <p:spPr>
                <a:xfrm flipV="1">
                  <a:off x="3593838" y="4508981"/>
                  <a:ext cx="488090" cy="647447"/>
                </a:xfrm>
                <a:prstGeom prst="line">
                  <a:avLst/>
                </a:prstGeom>
                <a:noFill/>
                <a:ln w="12700" cap="flat" cmpd="sng" algn="ctr">
                  <a:solidFill>
                    <a:sysClr val="windowText" lastClr="000000"/>
                  </a:solidFill>
                  <a:prstDash val="solid"/>
                  <a:miter lim="800000"/>
                </a:ln>
                <a:effectLst/>
              </p:spPr>
            </p:cxnSp>
            <p:cxnSp>
              <p:nvCxnSpPr>
                <p:cNvPr id="258" name="Straight Connector 257"/>
                <p:cNvCxnSpPr>
                  <a:stCxn id="252" idx="1"/>
                  <a:endCxn id="276" idx="1"/>
                </p:cNvCxnSpPr>
                <p:nvPr/>
              </p:nvCxnSpPr>
              <p:spPr>
                <a:xfrm>
                  <a:off x="3897849" y="3626323"/>
                  <a:ext cx="184079" cy="882658"/>
                </a:xfrm>
                <a:prstGeom prst="line">
                  <a:avLst/>
                </a:prstGeom>
                <a:noFill/>
                <a:ln w="12700" cap="flat" cmpd="sng" algn="ctr">
                  <a:solidFill>
                    <a:sysClr val="windowText" lastClr="000000"/>
                  </a:solidFill>
                  <a:prstDash val="solid"/>
                  <a:miter lim="800000"/>
                </a:ln>
                <a:effectLst/>
              </p:spPr>
            </p:cxnSp>
            <p:cxnSp>
              <p:nvCxnSpPr>
                <p:cNvPr id="259" name="Straight Connector 258"/>
                <p:cNvCxnSpPr>
                  <a:stCxn id="251" idx="2"/>
                  <a:endCxn id="252" idx="1"/>
                </p:cNvCxnSpPr>
                <p:nvPr/>
              </p:nvCxnSpPr>
              <p:spPr>
                <a:xfrm>
                  <a:off x="3032007" y="3231973"/>
                  <a:ext cx="865842" cy="394349"/>
                </a:xfrm>
                <a:prstGeom prst="line">
                  <a:avLst/>
                </a:prstGeom>
                <a:noFill/>
                <a:ln w="12700" cap="flat" cmpd="sng" algn="ctr">
                  <a:solidFill>
                    <a:sysClr val="windowText" lastClr="000000"/>
                  </a:solidFill>
                  <a:prstDash val="solid"/>
                  <a:miter lim="800000"/>
                </a:ln>
                <a:effectLst/>
              </p:spPr>
            </p:cxnSp>
            <p:cxnSp>
              <p:nvCxnSpPr>
                <p:cNvPr id="260" name="Straight Connector 259"/>
                <p:cNvCxnSpPr>
                  <a:endCxn id="252" idx="1"/>
                </p:cNvCxnSpPr>
                <p:nvPr/>
              </p:nvCxnSpPr>
              <p:spPr>
                <a:xfrm>
                  <a:off x="2153864" y="3626322"/>
                  <a:ext cx="1743985" cy="0"/>
                </a:xfrm>
                <a:prstGeom prst="line">
                  <a:avLst/>
                </a:prstGeom>
                <a:noFill/>
                <a:ln w="12700" cap="flat" cmpd="sng" algn="ctr">
                  <a:solidFill>
                    <a:sysClr val="windowText" lastClr="000000"/>
                  </a:solidFill>
                  <a:prstDash val="solid"/>
                  <a:miter lim="800000"/>
                </a:ln>
                <a:effectLst/>
              </p:spPr>
            </p:cxnSp>
            <p:cxnSp>
              <p:nvCxnSpPr>
                <p:cNvPr id="261" name="Straight Connector 260"/>
                <p:cNvCxnSpPr>
                  <a:stCxn id="278" idx="3"/>
                  <a:endCxn id="274" idx="0"/>
                </p:cNvCxnSpPr>
                <p:nvPr/>
              </p:nvCxnSpPr>
              <p:spPr>
                <a:xfrm>
                  <a:off x="2156009" y="3625611"/>
                  <a:ext cx="366229" cy="1532908"/>
                </a:xfrm>
                <a:prstGeom prst="line">
                  <a:avLst/>
                </a:prstGeom>
                <a:noFill/>
                <a:ln w="12700" cap="flat" cmpd="sng" algn="ctr">
                  <a:solidFill>
                    <a:sysClr val="windowText" lastClr="000000"/>
                  </a:solidFill>
                  <a:prstDash val="solid"/>
                  <a:miter lim="800000"/>
                </a:ln>
                <a:effectLst/>
              </p:spPr>
            </p:cxnSp>
            <p:cxnSp>
              <p:nvCxnSpPr>
                <p:cNvPr id="262" name="Straight Connector 261"/>
                <p:cNvCxnSpPr>
                  <a:stCxn id="274" idx="0"/>
                  <a:endCxn id="276" idx="1"/>
                </p:cNvCxnSpPr>
                <p:nvPr/>
              </p:nvCxnSpPr>
              <p:spPr>
                <a:xfrm flipV="1">
                  <a:off x="2522238" y="4508981"/>
                  <a:ext cx="1559690" cy="649538"/>
                </a:xfrm>
                <a:prstGeom prst="line">
                  <a:avLst/>
                </a:prstGeom>
                <a:noFill/>
                <a:ln w="12700" cap="flat" cmpd="sng" algn="ctr">
                  <a:solidFill>
                    <a:sysClr val="windowText" lastClr="000000"/>
                  </a:solidFill>
                  <a:prstDash val="solid"/>
                  <a:miter lim="800000"/>
                </a:ln>
                <a:effectLst/>
              </p:spPr>
            </p:cxnSp>
            <p:cxnSp>
              <p:nvCxnSpPr>
                <p:cNvPr id="263" name="Straight Connector 262"/>
                <p:cNvCxnSpPr>
                  <a:stCxn id="276" idx="1"/>
                  <a:endCxn id="251" idx="2"/>
                </p:cNvCxnSpPr>
                <p:nvPr/>
              </p:nvCxnSpPr>
              <p:spPr>
                <a:xfrm flipH="1" flipV="1">
                  <a:off x="3032007" y="3231973"/>
                  <a:ext cx="1049921" cy="1277008"/>
                </a:xfrm>
                <a:prstGeom prst="line">
                  <a:avLst/>
                </a:prstGeom>
                <a:noFill/>
                <a:ln w="12700" cap="flat" cmpd="sng" algn="ctr">
                  <a:solidFill>
                    <a:sysClr val="windowText" lastClr="000000"/>
                  </a:solidFill>
                  <a:prstDash val="solid"/>
                  <a:miter lim="800000"/>
                </a:ln>
                <a:effectLst/>
              </p:spPr>
            </p:cxnSp>
            <p:cxnSp>
              <p:nvCxnSpPr>
                <p:cNvPr id="264" name="Straight Connector 263"/>
                <p:cNvCxnSpPr>
                  <a:stCxn id="251" idx="2"/>
                  <a:endCxn id="277" idx="3"/>
                </p:cNvCxnSpPr>
                <p:nvPr/>
              </p:nvCxnSpPr>
              <p:spPr>
                <a:xfrm flipH="1">
                  <a:off x="1985786" y="3231973"/>
                  <a:ext cx="1046221" cy="1265824"/>
                </a:xfrm>
                <a:prstGeom prst="line">
                  <a:avLst/>
                </a:prstGeom>
                <a:noFill/>
                <a:ln w="12700" cap="flat" cmpd="sng" algn="ctr">
                  <a:solidFill>
                    <a:sysClr val="windowText" lastClr="000000"/>
                  </a:solidFill>
                  <a:prstDash val="solid"/>
                  <a:miter lim="800000"/>
                </a:ln>
                <a:effectLst/>
              </p:spPr>
            </p:cxnSp>
            <p:cxnSp>
              <p:nvCxnSpPr>
                <p:cNvPr id="265" name="Straight Connector 264"/>
                <p:cNvCxnSpPr>
                  <a:stCxn id="277" idx="3"/>
                  <a:endCxn id="275" idx="0"/>
                </p:cNvCxnSpPr>
                <p:nvPr/>
              </p:nvCxnSpPr>
              <p:spPr>
                <a:xfrm>
                  <a:off x="1985786" y="4497797"/>
                  <a:ext cx="1608052" cy="658631"/>
                </a:xfrm>
                <a:prstGeom prst="line">
                  <a:avLst/>
                </a:prstGeom>
                <a:noFill/>
                <a:ln w="12700" cap="flat" cmpd="sng" algn="ctr">
                  <a:solidFill>
                    <a:sysClr val="windowText" lastClr="000000"/>
                  </a:solidFill>
                  <a:prstDash val="solid"/>
                  <a:miter lim="800000"/>
                </a:ln>
                <a:effectLst/>
              </p:spPr>
            </p:cxnSp>
            <p:cxnSp>
              <p:nvCxnSpPr>
                <p:cNvPr id="266" name="Straight Connector 265"/>
                <p:cNvCxnSpPr>
                  <a:stCxn id="275" idx="0"/>
                  <a:endCxn id="252" idx="1"/>
                </p:cNvCxnSpPr>
                <p:nvPr/>
              </p:nvCxnSpPr>
              <p:spPr>
                <a:xfrm flipV="1">
                  <a:off x="3593838" y="3626323"/>
                  <a:ext cx="304011" cy="1530105"/>
                </a:xfrm>
                <a:prstGeom prst="line">
                  <a:avLst/>
                </a:prstGeom>
                <a:noFill/>
                <a:ln w="12700" cap="flat" cmpd="sng" algn="ctr">
                  <a:solidFill>
                    <a:sysClr val="windowText" lastClr="000000"/>
                  </a:solidFill>
                  <a:prstDash val="solid"/>
                  <a:miter lim="800000"/>
                </a:ln>
                <a:effectLst/>
              </p:spPr>
            </p:cxnSp>
            <p:cxnSp>
              <p:nvCxnSpPr>
                <p:cNvPr id="267" name="Straight Connector 266"/>
                <p:cNvCxnSpPr>
                  <a:stCxn id="278" idx="3"/>
                  <a:endCxn id="276" idx="1"/>
                </p:cNvCxnSpPr>
                <p:nvPr/>
              </p:nvCxnSpPr>
              <p:spPr>
                <a:xfrm>
                  <a:off x="2156009" y="3625611"/>
                  <a:ext cx="1925919" cy="883370"/>
                </a:xfrm>
                <a:prstGeom prst="line">
                  <a:avLst/>
                </a:prstGeom>
                <a:noFill/>
                <a:ln w="12700" cap="flat" cmpd="sng" algn="ctr">
                  <a:solidFill>
                    <a:sysClr val="windowText" lastClr="000000"/>
                  </a:solidFill>
                  <a:prstDash val="solid"/>
                  <a:miter lim="800000"/>
                </a:ln>
                <a:effectLst/>
              </p:spPr>
            </p:cxnSp>
            <p:cxnSp>
              <p:nvCxnSpPr>
                <p:cNvPr id="268" name="Straight Connector 267"/>
                <p:cNvCxnSpPr>
                  <a:stCxn id="276" idx="1"/>
                  <a:endCxn id="277" idx="3"/>
                </p:cNvCxnSpPr>
                <p:nvPr/>
              </p:nvCxnSpPr>
              <p:spPr>
                <a:xfrm flipH="1" flipV="1">
                  <a:off x="1985786" y="4497797"/>
                  <a:ext cx="2096142" cy="11184"/>
                </a:xfrm>
                <a:prstGeom prst="line">
                  <a:avLst/>
                </a:prstGeom>
                <a:noFill/>
                <a:ln w="12700" cap="flat" cmpd="sng" algn="ctr">
                  <a:solidFill>
                    <a:sysClr val="windowText" lastClr="000000"/>
                  </a:solidFill>
                  <a:prstDash val="solid"/>
                  <a:miter lim="800000"/>
                </a:ln>
                <a:effectLst/>
              </p:spPr>
            </p:cxnSp>
            <p:cxnSp>
              <p:nvCxnSpPr>
                <p:cNvPr id="269" name="Straight Connector 268"/>
                <p:cNvCxnSpPr>
                  <a:stCxn id="277" idx="3"/>
                  <a:endCxn id="252" idx="1"/>
                </p:cNvCxnSpPr>
                <p:nvPr/>
              </p:nvCxnSpPr>
              <p:spPr>
                <a:xfrm flipV="1">
                  <a:off x="1985786" y="3626323"/>
                  <a:ext cx="1912063" cy="871474"/>
                </a:xfrm>
                <a:prstGeom prst="line">
                  <a:avLst/>
                </a:prstGeom>
                <a:noFill/>
                <a:ln w="12700" cap="flat" cmpd="sng" algn="ctr">
                  <a:solidFill>
                    <a:sysClr val="windowText" lastClr="000000"/>
                  </a:solidFill>
                  <a:prstDash val="solid"/>
                  <a:miter lim="800000"/>
                </a:ln>
                <a:effectLst/>
              </p:spPr>
            </p:cxnSp>
            <p:cxnSp>
              <p:nvCxnSpPr>
                <p:cNvPr id="270" name="Straight Connector 269"/>
                <p:cNvCxnSpPr>
                  <a:stCxn id="252" idx="1"/>
                  <a:endCxn id="274" idx="0"/>
                </p:cNvCxnSpPr>
                <p:nvPr/>
              </p:nvCxnSpPr>
              <p:spPr>
                <a:xfrm flipH="1">
                  <a:off x="2522238" y="3626323"/>
                  <a:ext cx="1375611" cy="1532196"/>
                </a:xfrm>
                <a:prstGeom prst="line">
                  <a:avLst/>
                </a:prstGeom>
                <a:noFill/>
                <a:ln w="12700" cap="flat" cmpd="sng" algn="ctr">
                  <a:solidFill>
                    <a:sysClr val="windowText" lastClr="000000"/>
                  </a:solidFill>
                  <a:prstDash val="solid"/>
                  <a:miter lim="800000"/>
                </a:ln>
                <a:effectLst/>
              </p:spPr>
            </p:cxnSp>
            <p:cxnSp>
              <p:nvCxnSpPr>
                <p:cNvPr id="271" name="Straight Connector 270"/>
                <p:cNvCxnSpPr>
                  <a:stCxn id="274" idx="0"/>
                  <a:endCxn id="251" idx="2"/>
                </p:cNvCxnSpPr>
                <p:nvPr/>
              </p:nvCxnSpPr>
              <p:spPr>
                <a:xfrm flipV="1">
                  <a:off x="2522238" y="3231973"/>
                  <a:ext cx="509769" cy="1926546"/>
                </a:xfrm>
                <a:prstGeom prst="line">
                  <a:avLst/>
                </a:prstGeom>
                <a:noFill/>
                <a:ln w="12700" cap="flat" cmpd="sng" algn="ctr">
                  <a:solidFill>
                    <a:sysClr val="windowText" lastClr="000000"/>
                  </a:solidFill>
                  <a:prstDash val="solid"/>
                  <a:miter lim="800000"/>
                </a:ln>
                <a:effectLst/>
              </p:spPr>
            </p:cxnSp>
            <p:cxnSp>
              <p:nvCxnSpPr>
                <p:cNvPr id="272" name="Straight Connector 271"/>
                <p:cNvCxnSpPr>
                  <a:stCxn id="251" idx="2"/>
                  <a:endCxn id="275" idx="0"/>
                </p:cNvCxnSpPr>
                <p:nvPr/>
              </p:nvCxnSpPr>
              <p:spPr>
                <a:xfrm>
                  <a:off x="3032007" y="3231973"/>
                  <a:ext cx="561831" cy="1924455"/>
                </a:xfrm>
                <a:prstGeom prst="line">
                  <a:avLst/>
                </a:prstGeom>
                <a:noFill/>
                <a:ln w="12700" cap="flat" cmpd="sng" algn="ctr">
                  <a:solidFill>
                    <a:sysClr val="windowText" lastClr="000000"/>
                  </a:solidFill>
                  <a:prstDash val="solid"/>
                  <a:miter lim="800000"/>
                </a:ln>
                <a:effectLst/>
              </p:spPr>
            </p:cxnSp>
            <p:cxnSp>
              <p:nvCxnSpPr>
                <p:cNvPr id="273" name="Straight Connector 272"/>
                <p:cNvCxnSpPr>
                  <a:stCxn id="275" idx="0"/>
                  <a:endCxn id="278" idx="3"/>
                </p:cNvCxnSpPr>
                <p:nvPr/>
              </p:nvCxnSpPr>
              <p:spPr>
                <a:xfrm flipH="1" flipV="1">
                  <a:off x="2156009" y="3625611"/>
                  <a:ext cx="1437829" cy="1530817"/>
                </a:xfrm>
                <a:prstGeom prst="line">
                  <a:avLst/>
                </a:prstGeom>
                <a:noFill/>
                <a:ln w="12700" cap="flat" cmpd="sng" algn="ctr">
                  <a:solidFill>
                    <a:sysClr val="windowText" lastClr="000000"/>
                  </a:solidFill>
                  <a:prstDash val="solid"/>
                  <a:miter lim="800000"/>
                </a:ln>
                <a:effectLst/>
              </p:spPr>
            </p:cxnSp>
            <p:pic>
              <p:nvPicPr>
                <p:cNvPr id="274" name="Shape 338" descr="Compute-Engine_256px.png"/>
                <p:cNvPicPr preferRelativeResize="0">
                  <a:picLocks noChangeAspect="1"/>
                </p:cNvPicPr>
                <p:nvPr/>
              </p:nvPicPr>
              <p:blipFill rotWithShape="1">
                <a:blip r:embed="rId14">
                  <a:alphaModFix/>
                </a:blip>
                <a:srcRect t="5092" b="5092"/>
                <a:stretch/>
              </p:blipFill>
              <p:spPr>
                <a:xfrm>
                  <a:off x="2304225" y="5158519"/>
                  <a:ext cx="436025" cy="358059"/>
                </a:xfrm>
                <a:prstGeom prst="rect">
                  <a:avLst/>
                </a:prstGeom>
                <a:noFill/>
                <a:ln>
                  <a:noFill/>
                </a:ln>
              </p:spPr>
            </p:pic>
            <p:pic>
              <p:nvPicPr>
                <p:cNvPr id="275" name="Shape 338" descr="Compute-Engine_256px.png"/>
                <p:cNvPicPr preferRelativeResize="0">
                  <a:picLocks noChangeAspect="1"/>
                </p:cNvPicPr>
                <p:nvPr/>
              </p:nvPicPr>
              <p:blipFill rotWithShape="1">
                <a:blip r:embed="rId14">
                  <a:alphaModFix/>
                </a:blip>
                <a:srcRect t="5092" b="5092"/>
                <a:stretch/>
              </p:blipFill>
              <p:spPr>
                <a:xfrm>
                  <a:off x="3375825" y="5156428"/>
                  <a:ext cx="436025" cy="358059"/>
                </a:xfrm>
                <a:prstGeom prst="rect">
                  <a:avLst/>
                </a:prstGeom>
                <a:noFill/>
                <a:ln>
                  <a:noFill/>
                </a:ln>
              </p:spPr>
            </p:pic>
            <p:pic>
              <p:nvPicPr>
                <p:cNvPr id="276" name="Shape 338" descr="Compute-Engine_256px.png"/>
                <p:cNvPicPr preferRelativeResize="0">
                  <a:picLocks noChangeAspect="1"/>
                </p:cNvPicPr>
                <p:nvPr/>
              </p:nvPicPr>
              <p:blipFill rotWithShape="1">
                <a:blip r:embed="rId14">
                  <a:alphaModFix/>
                </a:blip>
                <a:srcRect t="5092" b="5092"/>
                <a:stretch/>
              </p:blipFill>
              <p:spPr>
                <a:xfrm>
                  <a:off x="4081928" y="4329951"/>
                  <a:ext cx="436025" cy="358059"/>
                </a:xfrm>
                <a:prstGeom prst="rect">
                  <a:avLst/>
                </a:prstGeom>
                <a:noFill/>
                <a:ln>
                  <a:noFill/>
                </a:ln>
              </p:spPr>
            </p:pic>
            <p:pic>
              <p:nvPicPr>
                <p:cNvPr id="277" name="Shape 338" descr="Compute-Engine_256px.png"/>
                <p:cNvPicPr preferRelativeResize="0">
                  <a:picLocks noChangeAspect="1"/>
                </p:cNvPicPr>
                <p:nvPr/>
              </p:nvPicPr>
              <p:blipFill rotWithShape="1">
                <a:blip r:embed="rId14">
                  <a:alphaModFix/>
                </a:blip>
                <a:srcRect t="5092" b="5092"/>
                <a:stretch/>
              </p:blipFill>
              <p:spPr>
                <a:xfrm>
                  <a:off x="1549761" y="4318767"/>
                  <a:ext cx="436025" cy="358059"/>
                </a:xfrm>
                <a:prstGeom prst="rect">
                  <a:avLst/>
                </a:prstGeom>
                <a:noFill/>
                <a:ln>
                  <a:noFill/>
                </a:ln>
              </p:spPr>
            </p:pic>
            <p:pic>
              <p:nvPicPr>
                <p:cNvPr id="278" name="Shape 338" descr="Compute-Engine_256px.png"/>
                <p:cNvPicPr preferRelativeResize="0">
                  <a:picLocks noChangeAspect="1"/>
                </p:cNvPicPr>
                <p:nvPr/>
              </p:nvPicPr>
              <p:blipFill rotWithShape="1">
                <a:blip r:embed="rId14">
                  <a:alphaModFix/>
                </a:blip>
                <a:srcRect t="5092" b="5092"/>
                <a:stretch/>
              </p:blipFill>
              <p:spPr>
                <a:xfrm>
                  <a:off x="1719984" y="3446581"/>
                  <a:ext cx="436025" cy="358059"/>
                </a:xfrm>
                <a:prstGeom prst="rect">
                  <a:avLst/>
                </a:prstGeom>
                <a:noFill/>
                <a:ln>
                  <a:noFill/>
                </a:ln>
              </p:spPr>
            </p:pic>
          </p:grpSp>
          <p:sp>
            <p:nvSpPr>
              <p:cNvPr id="279" name="Rectangle 278"/>
              <p:cNvSpPr/>
              <p:nvPr/>
            </p:nvSpPr>
            <p:spPr>
              <a:xfrm>
                <a:off x="2509576" y="3503584"/>
                <a:ext cx="1232386" cy="344307"/>
              </a:xfrm>
              <a:prstGeom prst="rect">
                <a:avLst/>
              </a:prstGeom>
              <a:solidFill>
                <a:sysClr val="window" lastClr="FFFFFF">
                  <a:alpha val="80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dirty="0">
                    <a:ln>
                      <a:noFill/>
                    </a:ln>
                    <a:effectLst>
                      <a:outerShdw blurRad="50800" dist="38100" dir="2700000" algn="tl" rotWithShape="0">
                        <a:prstClr val="black">
                          <a:alpha val="40000"/>
                        </a:prstClr>
                      </a:outerShdw>
                    </a:effectLst>
                    <a:uLnTx/>
                    <a:uFillTx/>
                    <a:ea typeface="+mn-ea"/>
                    <a:cs typeface="+mn-cs"/>
                  </a:rPr>
                  <a:t>Blockchain</a:t>
                </a:r>
              </a:p>
            </p:txBody>
          </p:sp>
          <p:grpSp>
            <p:nvGrpSpPr>
              <p:cNvPr id="303" name="Group 302"/>
              <p:cNvGrpSpPr>
                <a:grpSpLocks noChangeAspect="1"/>
              </p:cNvGrpSpPr>
              <p:nvPr/>
            </p:nvGrpSpPr>
            <p:grpSpPr>
              <a:xfrm>
                <a:off x="4597761" y="2837163"/>
                <a:ext cx="319667" cy="231075"/>
                <a:chOff x="661059" y="1654389"/>
                <a:chExt cx="490934" cy="354875"/>
              </a:xfrm>
            </p:grpSpPr>
            <p:pic>
              <p:nvPicPr>
                <p:cNvPr id="304" name="Picture 303"/>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305" name="Rectangle 304"/>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pic>
            <p:nvPicPr>
              <p:cNvPr id="324" name="Picture 323"/>
              <p:cNvPicPr>
                <a:picLocks noChangeAspect="1"/>
              </p:cNvPicPr>
              <p:nvPr/>
            </p:nvPicPr>
            <p:blipFill>
              <a:blip r:embed="rId15">
                <a:clrChange>
                  <a:clrFrom>
                    <a:srgbClr val="FFFFFF"/>
                  </a:clrFrom>
                  <a:clrTo>
                    <a:srgbClr val="FFFFFF">
                      <a:alpha val="0"/>
                    </a:srgbClr>
                  </a:clrTo>
                </a:clrChange>
              </a:blip>
              <a:stretch>
                <a:fillRect/>
              </a:stretch>
            </p:blipFill>
            <p:spPr>
              <a:xfrm>
                <a:off x="2966125" y="1869829"/>
                <a:ext cx="319080" cy="325117"/>
              </a:xfrm>
              <a:prstGeom prst="rect">
                <a:avLst/>
              </a:prstGeom>
            </p:spPr>
          </p:pic>
          <p:sp>
            <p:nvSpPr>
              <p:cNvPr id="325" name="TextBox 324"/>
              <p:cNvSpPr txBox="1"/>
              <p:nvPr/>
            </p:nvSpPr>
            <p:spPr>
              <a:xfrm>
                <a:off x="2657167" y="1436751"/>
                <a:ext cx="1032962" cy="461665"/>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it-IT" sz="1200" b="1" i="0" u="none" strike="noStrike" kern="0" cap="none" spc="0" normalizeH="0" baseline="0" dirty="0">
                    <a:ln>
                      <a:noFill/>
                    </a:ln>
                    <a:effectLst/>
                    <a:uLnTx/>
                    <a:uFillTx/>
                  </a:rPr>
                  <a:t>Istituto tedesco 2</a:t>
                </a:r>
              </a:p>
            </p:txBody>
          </p:sp>
          <p:pic>
            <p:nvPicPr>
              <p:cNvPr id="326" name="Picture 325"/>
              <p:cNvPicPr>
                <a:picLocks noChangeAspect="1"/>
              </p:cNvPicPr>
              <p:nvPr/>
            </p:nvPicPr>
            <p:blipFill>
              <a:blip r:embed="rId15">
                <a:clrChange>
                  <a:clrFrom>
                    <a:srgbClr val="FFFFFF"/>
                  </a:clrFrom>
                  <a:clrTo>
                    <a:srgbClr val="FFFFFF">
                      <a:alpha val="0"/>
                    </a:srgbClr>
                  </a:clrTo>
                </a:clrChange>
              </a:blip>
              <a:stretch>
                <a:fillRect/>
              </a:stretch>
            </p:blipFill>
            <p:spPr>
              <a:xfrm>
                <a:off x="1317282" y="2849110"/>
                <a:ext cx="319080" cy="325117"/>
              </a:xfrm>
              <a:prstGeom prst="rect">
                <a:avLst/>
              </a:prstGeom>
            </p:spPr>
          </p:pic>
          <p:grpSp>
            <p:nvGrpSpPr>
              <p:cNvPr id="327" name="Group 326"/>
              <p:cNvGrpSpPr>
                <a:grpSpLocks noChangeAspect="1"/>
              </p:cNvGrpSpPr>
              <p:nvPr/>
            </p:nvGrpSpPr>
            <p:grpSpPr>
              <a:xfrm>
                <a:off x="2573905" y="1918169"/>
                <a:ext cx="319667" cy="231075"/>
                <a:chOff x="661059" y="1654389"/>
                <a:chExt cx="490934" cy="354875"/>
              </a:xfrm>
            </p:grpSpPr>
            <p:pic>
              <p:nvPicPr>
                <p:cNvPr id="329" name="Picture 328"/>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445" name="Rectangle 444"/>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grpSp>
            <p:nvGrpSpPr>
              <p:cNvPr id="446" name="Group 445"/>
              <p:cNvGrpSpPr>
                <a:grpSpLocks noChangeAspect="1"/>
              </p:cNvGrpSpPr>
              <p:nvPr/>
            </p:nvGrpSpPr>
            <p:grpSpPr>
              <a:xfrm>
                <a:off x="884702" y="2887045"/>
                <a:ext cx="319667" cy="231075"/>
                <a:chOff x="661059" y="1654389"/>
                <a:chExt cx="490934" cy="354875"/>
              </a:xfrm>
            </p:grpSpPr>
            <p:pic>
              <p:nvPicPr>
                <p:cNvPr id="447" name="Picture 446"/>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448" name="Rectangle 447"/>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grpSp>
            <p:nvGrpSpPr>
              <p:cNvPr id="449" name="Group 448"/>
              <p:cNvGrpSpPr>
                <a:grpSpLocks noChangeAspect="1"/>
              </p:cNvGrpSpPr>
              <p:nvPr/>
            </p:nvGrpSpPr>
            <p:grpSpPr>
              <a:xfrm>
                <a:off x="1112315" y="4192820"/>
                <a:ext cx="319667" cy="231075"/>
                <a:chOff x="661059" y="1654389"/>
                <a:chExt cx="490934" cy="354875"/>
              </a:xfrm>
            </p:grpSpPr>
            <p:pic>
              <p:nvPicPr>
                <p:cNvPr id="450" name="Picture 449"/>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451" name="Rectangle 450"/>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sp>
            <p:nvSpPr>
              <p:cNvPr id="452" name="Rectangle 451"/>
              <p:cNvSpPr/>
              <p:nvPr/>
            </p:nvSpPr>
            <p:spPr>
              <a:xfrm>
                <a:off x="979726" y="4379902"/>
                <a:ext cx="639919" cy="246221"/>
              </a:xfrm>
              <a:prstGeom prst="rect">
                <a:avLst/>
              </a:prstGeom>
            </p:spPr>
            <p:txBody>
              <a:bodyPr wrap="none">
                <a:spAutoFit/>
              </a:bodyPr>
              <a:lstStyle/>
              <a:p>
                <a:pPr lvl="0">
                  <a:defRPr/>
                </a:pPr>
                <a:r>
                  <a:rPr lang="it-IT" sz="1000" kern="0" dirty="0"/>
                  <a:t>Codici ID</a:t>
                </a:r>
                <a:endParaRPr lang="it-IT" kern="0" dirty="0"/>
              </a:p>
            </p:txBody>
          </p:sp>
          <p:sp>
            <p:nvSpPr>
              <p:cNvPr id="453" name="Rectangle 452"/>
              <p:cNvSpPr/>
              <p:nvPr/>
            </p:nvSpPr>
            <p:spPr>
              <a:xfrm>
                <a:off x="733745" y="3089774"/>
                <a:ext cx="639919" cy="246221"/>
              </a:xfrm>
              <a:prstGeom prst="rect">
                <a:avLst/>
              </a:prstGeom>
            </p:spPr>
            <p:txBody>
              <a:bodyPr wrap="none">
                <a:spAutoFit/>
              </a:bodyPr>
              <a:lstStyle/>
              <a:p>
                <a:pPr lvl="0">
                  <a:defRPr/>
                </a:pPr>
                <a:r>
                  <a:rPr lang="it-IT" sz="1000" kern="0" dirty="0"/>
                  <a:t>Codici ID</a:t>
                </a:r>
                <a:endParaRPr lang="it-IT" kern="0" dirty="0"/>
              </a:p>
            </p:txBody>
          </p:sp>
          <p:sp>
            <p:nvSpPr>
              <p:cNvPr id="454" name="Rectangle 453"/>
              <p:cNvSpPr/>
              <p:nvPr/>
            </p:nvSpPr>
            <p:spPr>
              <a:xfrm>
                <a:off x="2433402" y="2113106"/>
                <a:ext cx="639919"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dirty="0">
                    <a:ln>
                      <a:noFill/>
                    </a:ln>
                    <a:effectLst/>
                    <a:uLnTx/>
                    <a:uFillTx/>
                  </a:rPr>
                  <a:t>Codici ID</a:t>
                </a:r>
                <a:endParaRPr kumimoji="0" lang="it-IT" sz="1800" b="0" i="0" u="none" strike="noStrike" kern="0" cap="none" spc="0" normalizeH="0" baseline="0" dirty="0">
                  <a:ln>
                    <a:noFill/>
                  </a:ln>
                  <a:effectLst/>
                  <a:uLnTx/>
                  <a:uFillTx/>
                </a:endParaRPr>
              </a:p>
            </p:txBody>
          </p:sp>
          <p:sp>
            <p:nvSpPr>
              <p:cNvPr id="455" name="Rectangle 454"/>
              <p:cNvSpPr/>
              <p:nvPr/>
            </p:nvSpPr>
            <p:spPr>
              <a:xfrm>
                <a:off x="4455401" y="3033140"/>
                <a:ext cx="639919" cy="246221"/>
              </a:xfrm>
              <a:prstGeom prst="rect">
                <a:avLst/>
              </a:prstGeom>
            </p:spPr>
            <p:txBody>
              <a:bodyPr wrap="none">
                <a:spAutoFit/>
              </a:bodyPr>
              <a:lstStyle/>
              <a:p>
                <a:pPr lvl="0">
                  <a:defRPr/>
                </a:pPr>
                <a:r>
                  <a:rPr lang="it-IT" sz="1000" kern="0" dirty="0"/>
                  <a:t>Codici ID</a:t>
                </a:r>
                <a:endParaRPr lang="it-IT" kern="0" dirty="0"/>
              </a:p>
            </p:txBody>
          </p:sp>
          <p:grpSp>
            <p:nvGrpSpPr>
              <p:cNvPr id="456" name="Group 455"/>
              <p:cNvGrpSpPr>
                <a:grpSpLocks noChangeAspect="1"/>
              </p:cNvGrpSpPr>
              <p:nvPr/>
            </p:nvGrpSpPr>
            <p:grpSpPr>
              <a:xfrm>
                <a:off x="1720148" y="5152082"/>
                <a:ext cx="319667" cy="231075"/>
                <a:chOff x="661059" y="1654389"/>
                <a:chExt cx="490934" cy="354875"/>
              </a:xfrm>
            </p:grpSpPr>
            <p:pic>
              <p:nvPicPr>
                <p:cNvPr id="457" name="Picture 456"/>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458" name="Rectangle 457"/>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sp>
            <p:nvSpPr>
              <p:cNvPr id="459" name="Rectangle 458"/>
              <p:cNvSpPr/>
              <p:nvPr/>
            </p:nvSpPr>
            <p:spPr>
              <a:xfrm>
                <a:off x="1587560" y="5339164"/>
                <a:ext cx="639919" cy="246221"/>
              </a:xfrm>
              <a:prstGeom prst="rect">
                <a:avLst/>
              </a:prstGeom>
            </p:spPr>
            <p:txBody>
              <a:bodyPr wrap="none">
                <a:spAutoFit/>
              </a:bodyPr>
              <a:lstStyle/>
              <a:p>
                <a:pPr lvl="0">
                  <a:defRPr/>
                </a:pPr>
                <a:r>
                  <a:rPr lang="it-IT" sz="1000" kern="0" dirty="0"/>
                  <a:t>Codici ID</a:t>
                </a:r>
                <a:endParaRPr lang="it-IT" kern="0" dirty="0"/>
              </a:p>
            </p:txBody>
          </p:sp>
          <p:grpSp>
            <p:nvGrpSpPr>
              <p:cNvPr id="460" name="Group 459"/>
              <p:cNvGrpSpPr>
                <a:grpSpLocks noChangeAspect="1"/>
              </p:cNvGrpSpPr>
              <p:nvPr/>
            </p:nvGrpSpPr>
            <p:grpSpPr>
              <a:xfrm>
                <a:off x="4126328" y="5132466"/>
                <a:ext cx="319667" cy="231075"/>
                <a:chOff x="661059" y="1654389"/>
                <a:chExt cx="490934" cy="354875"/>
              </a:xfrm>
            </p:grpSpPr>
            <p:pic>
              <p:nvPicPr>
                <p:cNvPr id="461" name="Picture 460"/>
                <p:cNvPicPr>
                  <a:picLocks noChangeAspect="1"/>
                </p:cNvPicPr>
                <p:nvPr/>
              </p:nvPicPr>
              <p:blipFill>
                <a:blip r:embed="rId8">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61059" y="1654389"/>
                  <a:ext cx="490934" cy="354875"/>
                </a:xfrm>
                <a:prstGeom prst="rect">
                  <a:avLst/>
                </a:prstGeom>
              </p:spPr>
            </p:pic>
            <p:sp>
              <p:nvSpPr>
                <p:cNvPr id="462" name="Rectangle 461"/>
                <p:cNvSpPr/>
                <p:nvPr/>
              </p:nvSpPr>
              <p:spPr>
                <a:xfrm>
                  <a:off x="699707" y="1750755"/>
                  <a:ext cx="196977" cy="158055"/>
                </a:xfrm>
                <a:prstGeom prst="rect">
                  <a:avLst/>
                </a:prstGeom>
                <a:no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dirty="0">
                      <a:ln>
                        <a:noFill/>
                      </a:ln>
                      <a:effectLst/>
                      <a:uLnTx/>
                      <a:uFillTx/>
                      <a:ea typeface="+mn-ea"/>
                      <a:cs typeface="+mn-cs"/>
                    </a:rPr>
                    <a:t>ID</a:t>
                  </a:r>
                  <a:endParaRPr kumimoji="0" lang="it-IT" sz="2800" b="0" i="0" u="none" strike="noStrike" kern="0" cap="none" spc="0" normalizeH="0" baseline="0" dirty="0">
                    <a:ln>
                      <a:noFill/>
                    </a:ln>
                    <a:effectLst/>
                    <a:uLnTx/>
                    <a:uFillTx/>
                    <a:ea typeface="+mn-ea"/>
                    <a:cs typeface="+mn-cs"/>
                  </a:endParaRPr>
                </a:p>
              </p:txBody>
            </p:sp>
          </p:grpSp>
          <p:sp>
            <p:nvSpPr>
              <p:cNvPr id="463" name="Rectangle 462"/>
              <p:cNvSpPr/>
              <p:nvPr/>
            </p:nvSpPr>
            <p:spPr>
              <a:xfrm>
                <a:off x="4002617" y="5319549"/>
                <a:ext cx="639919" cy="246221"/>
              </a:xfrm>
              <a:prstGeom prst="rect">
                <a:avLst/>
              </a:prstGeom>
            </p:spPr>
            <p:txBody>
              <a:bodyPr wrap="none">
                <a:spAutoFit/>
              </a:bodyPr>
              <a:lstStyle/>
              <a:p>
                <a:pPr lvl="0">
                  <a:defRPr/>
                </a:pPr>
                <a:r>
                  <a:rPr lang="it-IT" sz="1000" kern="0" dirty="0"/>
                  <a:t>Codici ID</a:t>
                </a:r>
                <a:endParaRPr lang="it-IT" kern="0" dirty="0"/>
              </a:p>
            </p:txBody>
          </p:sp>
        </p:grpSp>
      </p:grpSp>
      <p:sp>
        <p:nvSpPr>
          <p:cNvPr id="464" name="Rectangle 463"/>
          <p:cNvSpPr/>
          <p:nvPr/>
        </p:nvSpPr>
        <p:spPr>
          <a:xfrm>
            <a:off x="2391451" y="6249204"/>
            <a:ext cx="8485241" cy="253916"/>
          </a:xfrm>
          <a:prstGeom prst="rect">
            <a:avLst/>
          </a:prstGeom>
        </p:spPr>
        <p:txBody>
          <a:bodyPr wrap="square">
            <a:spAutoFit/>
          </a:bodyPr>
          <a:lstStyle/>
          <a:p>
            <a:pPr lvl="0">
              <a:defRPr/>
            </a:pPr>
            <a:r>
              <a:rPr kumimoji="0" lang="it-IT" sz="1050" b="0" i="1" u="none" strike="noStrike" kern="0" cap="none" spc="0" normalizeH="0" baseline="0" dirty="0">
                <a:ln>
                  <a:noFill/>
                </a:ln>
                <a:effectLst/>
                <a:uLnTx/>
                <a:uFillTx/>
              </a:rPr>
              <a:t>*</a:t>
            </a:r>
            <a:r>
              <a:rPr lang="it-IT" sz="1050" i="1" kern="0" dirty="0"/>
              <a:t>Come previsto dal Reg. UE 1781, vengono adottate le stesse garanzie identificative di quelle applicate al trasferimento internazionale di fondi</a:t>
            </a:r>
            <a:endParaRPr kumimoji="0" lang="it-IT" sz="1050" b="0" i="1" u="none" strike="noStrike" kern="0" cap="none" spc="0" normalizeH="0" baseline="0" dirty="0">
              <a:ln>
                <a:noFill/>
              </a:ln>
              <a:effectLst/>
              <a:uLnTx/>
              <a:uFillTx/>
            </a:endParaRPr>
          </a:p>
        </p:txBody>
      </p:sp>
      <p:sp>
        <p:nvSpPr>
          <p:cNvPr id="122"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2800" b="1" dirty="0">
                <a:latin typeface="Calibri" panose="020F0502020204030204" pitchFamily="34" charset="0"/>
                <a:cs typeface="Calibri" panose="020F0502020204030204" pitchFamily="34" charset="0"/>
              </a:rPr>
              <a:t>European Social Security Number (ESSN)</a:t>
            </a:r>
            <a:endParaRPr lang="it-IT" sz="2800" b="1" dirty="0">
              <a:latin typeface="Calibri" panose="020F0502020204030204" pitchFamily="34" charset="0"/>
              <a:cs typeface="Calibri" panose="020F0502020204030204" pitchFamily="34" charset="0"/>
            </a:endParaRPr>
          </a:p>
          <a:p>
            <a:r>
              <a:rPr lang="it-IT" sz="2399" i="1" dirty="0">
                <a:latin typeface="Calibri" panose="020F0502020204030204" pitchFamily="34" charset="0"/>
                <a:cs typeface="Calibri" panose="020F0502020204030204" pitchFamily="34" charset="0"/>
              </a:rPr>
              <a:t>Processo di acquisizione delle identità</a:t>
            </a:r>
          </a:p>
        </p:txBody>
      </p:sp>
      <p:sp>
        <p:nvSpPr>
          <p:cNvPr id="192" name="Rectangle 191"/>
          <p:cNvSpPr/>
          <p:nvPr/>
        </p:nvSpPr>
        <p:spPr>
          <a:xfrm>
            <a:off x="7175733" y="5310628"/>
            <a:ext cx="4381460" cy="842168"/>
          </a:xfrm>
          <a:prstGeom prst="rect">
            <a:avLst/>
          </a:prstGeom>
          <a:noFill/>
          <a:ln w="12700" cap="flat" cmpd="sng" algn="ctr">
            <a:solidFill>
              <a:srgbClr val="5B9BD5"/>
            </a:solidFill>
            <a:prstDash val="solid"/>
            <a:miter lim="800000"/>
          </a:ln>
          <a:effectLst/>
        </p:spPr>
        <p:txBody>
          <a:bodyPr rot="0" spcFirstLastPara="0" vertOverflow="overflow" horzOverflow="overflow" vert="horz" wrap="square" lIns="36000" tIns="36000" rIns="1080000" bIns="36000" numCol="1" spcCol="0" rtlCol="0" fromWordArt="0" anchor="ctr" anchorCtr="0" forceAA="0" compatLnSpc="1">
            <a:prstTxWarp prst="textNoShape">
              <a:avLst/>
            </a:prstTxWarp>
            <a:noAutofit/>
          </a:bodyPr>
          <a:lstStyle/>
          <a:p>
            <a:pPr>
              <a:defRPr/>
            </a:pPr>
            <a:r>
              <a:rPr lang="it-IT" sz="1400" kern="0" dirty="0"/>
              <a:t>Si </a:t>
            </a:r>
            <a:r>
              <a:rPr lang="it-IT" sz="1400" b="1" kern="0" dirty="0"/>
              <a:t>integra con il sistema EESSI </a:t>
            </a:r>
            <a:r>
              <a:rPr lang="it-IT" sz="1400" kern="0" dirty="0"/>
              <a:t>previsto  </a:t>
            </a:r>
          </a:p>
          <a:p>
            <a:pPr lvl="0">
              <a:defRPr/>
            </a:pPr>
            <a:r>
              <a:rPr lang="it-IT" sz="1400" kern="0" dirty="0"/>
              <a:t>per lo cambio elettronico di informazioni sulla sicurezza sociali tra i Paesi dell’UE</a:t>
            </a:r>
            <a:endParaRPr kumimoji="0" lang="it-IT" sz="1400" b="0" i="0" u="none" strike="noStrike" kern="0" cap="none" spc="0" normalizeH="0" baseline="0" dirty="0">
              <a:ln>
                <a:noFill/>
              </a:ln>
              <a:effectLst/>
              <a:uLnTx/>
              <a:uFillTx/>
            </a:endParaRPr>
          </a:p>
        </p:txBody>
      </p:sp>
      <p:grpSp>
        <p:nvGrpSpPr>
          <p:cNvPr id="201" name="Group 200"/>
          <p:cNvGrpSpPr>
            <a:grpSpLocks noChangeAspect="1"/>
          </p:cNvGrpSpPr>
          <p:nvPr/>
        </p:nvGrpSpPr>
        <p:grpSpPr>
          <a:xfrm>
            <a:off x="10689059" y="5387233"/>
            <a:ext cx="733214" cy="688958"/>
            <a:chOff x="5163530" y="2444561"/>
            <a:chExt cx="1475538" cy="1260435"/>
          </a:xfrm>
        </p:grpSpPr>
        <p:sp>
          <p:nvSpPr>
            <p:cNvPr id="202" name="Rectangle 201"/>
            <p:cNvSpPr/>
            <p:nvPr/>
          </p:nvSpPr>
          <p:spPr>
            <a:xfrm>
              <a:off x="5565064" y="2444561"/>
              <a:ext cx="1074004" cy="285532"/>
            </a:xfrm>
            <a:prstGeom prst="rect">
              <a:avLst/>
            </a:prstGeom>
            <a:solidFill>
              <a:sysClr val="window" lastClr="FFFFFF">
                <a:lumMod val="65000"/>
              </a:sysClr>
            </a:solidFill>
            <a:ln w="9525" cap="flat" cmpd="sng" algn="ctr">
              <a:noFill/>
              <a:prstDash val="solid"/>
              <a:miter lim="800000"/>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dirty="0">
                <a:ln>
                  <a:noFill/>
                </a:ln>
                <a:solidFill>
                  <a:srgbClr val="44546A"/>
                </a:solidFill>
                <a:effectLst/>
                <a:uLnTx/>
                <a:uFillTx/>
                <a:ea typeface="+mn-ea"/>
                <a:cs typeface="+mn-cs"/>
              </a:endParaRPr>
            </a:p>
          </p:txBody>
        </p:sp>
        <p:sp>
          <p:nvSpPr>
            <p:cNvPr id="203" name="Rectangle 202"/>
            <p:cNvSpPr/>
            <p:nvPr/>
          </p:nvSpPr>
          <p:spPr>
            <a:xfrm>
              <a:off x="5163530" y="2457500"/>
              <a:ext cx="351862" cy="904866"/>
            </a:xfrm>
            <a:prstGeom prst="rect">
              <a:avLst/>
            </a:prstGeom>
            <a:solidFill>
              <a:srgbClr val="5B9BD5"/>
            </a:solidFill>
            <a:ln w="9525" cap="flat" cmpd="sng" algn="ctr">
              <a:noFill/>
              <a:prstDash val="solid"/>
              <a:miter lim="800000"/>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dirty="0">
                <a:ln>
                  <a:noFill/>
                </a:ln>
                <a:solidFill>
                  <a:srgbClr val="44546A"/>
                </a:solidFill>
                <a:effectLst/>
                <a:uLnTx/>
                <a:uFillTx/>
                <a:ea typeface="+mn-ea"/>
                <a:cs typeface="+mn-cs"/>
              </a:endParaRPr>
            </a:p>
          </p:txBody>
        </p:sp>
        <p:sp>
          <p:nvSpPr>
            <p:cNvPr id="204" name="Rectangle 203"/>
            <p:cNvSpPr/>
            <p:nvPr/>
          </p:nvSpPr>
          <p:spPr>
            <a:xfrm>
              <a:off x="5163531" y="3395391"/>
              <a:ext cx="1039953" cy="309605"/>
            </a:xfrm>
            <a:prstGeom prst="rect">
              <a:avLst/>
            </a:prstGeom>
            <a:solidFill>
              <a:sysClr val="window" lastClr="FFFFFF">
                <a:lumMod val="75000"/>
              </a:sysClr>
            </a:solidFill>
            <a:ln w="9525" cap="flat" cmpd="sng" algn="ctr">
              <a:noFill/>
              <a:prstDash val="solid"/>
              <a:miter lim="800000"/>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dirty="0">
                <a:ln>
                  <a:noFill/>
                </a:ln>
                <a:solidFill>
                  <a:prstClr val="black"/>
                </a:solidFill>
                <a:effectLst/>
                <a:uLnTx/>
                <a:uFillTx/>
                <a:ea typeface="+mn-ea"/>
                <a:cs typeface="+mn-cs"/>
              </a:endParaRPr>
            </a:p>
          </p:txBody>
        </p:sp>
        <p:sp>
          <p:nvSpPr>
            <p:cNvPr id="205" name="Rectangle 204"/>
            <p:cNvSpPr/>
            <p:nvPr/>
          </p:nvSpPr>
          <p:spPr>
            <a:xfrm>
              <a:off x="6230717" y="2774566"/>
              <a:ext cx="408351" cy="930430"/>
            </a:xfrm>
            <a:prstGeom prst="rect">
              <a:avLst/>
            </a:prstGeom>
            <a:solidFill>
              <a:srgbClr val="5B9BD5">
                <a:lumMod val="40000"/>
                <a:lumOff val="60000"/>
              </a:srgbClr>
            </a:solidFill>
            <a:ln w="9525" cap="flat" cmpd="sng" algn="ctr">
              <a:noFill/>
              <a:prstDash val="solid"/>
              <a:miter lim="800000"/>
            </a:ln>
            <a:effectLst/>
          </p:spPr>
          <p:txBody>
            <a:bodyPr lIns="36000" tIns="36000" rIns="36000" bIns="36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dirty="0">
                <a:ln>
                  <a:noFill/>
                </a:ln>
                <a:solidFill>
                  <a:prstClr val="black"/>
                </a:solidFill>
                <a:effectLst/>
                <a:uLnTx/>
                <a:uFillTx/>
                <a:ea typeface="+mn-ea"/>
                <a:cs typeface="+mn-cs"/>
              </a:endParaRPr>
            </a:p>
          </p:txBody>
        </p:sp>
        <p:sp>
          <p:nvSpPr>
            <p:cNvPr id="206" name="Rectangle 205"/>
            <p:cNvSpPr/>
            <p:nvPr/>
          </p:nvSpPr>
          <p:spPr>
            <a:xfrm>
              <a:off x="5541645" y="2752097"/>
              <a:ext cx="681727" cy="612417"/>
            </a:xfrm>
            <a:prstGeom prst="rect">
              <a:avLst/>
            </a:prstGeom>
            <a:noFill/>
            <a:ln w="9525"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dirty="0">
                  <a:ln>
                    <a:noFill/>
                  </a:ln>
                  <a:solidFill>
                    <a:srgbClr val="5B9BD5"/>
                  </a:solidFill>
                  <a:effectLst/>
                  <a:uLnTx/>
                  <a:uFillTx/>
                  <a:ea typeface="+mn-ea"/>
                  <a:cs typeface="+mn-cs"/>
                </a:rPr>
                <a:t>EESSI</a:t>
              </a:r>
            </a:p>
          </p:txBody>
        </p:sp>
      </p:grpSp>
    </p:spTree>
    <p:extLst>
      <p:ext uri="{BB962C8B-B14F-4D97-AF65-F5344CB8AC3E}">
        <p14:creationId xmlns:p14="http://schemas.microsoft.com/office/powerpoint/2010/main" val="34433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1"/>
          <p:cNvSpPr txBox="1">
            <a:spLocks/>
          </p:cNvSpPr>
          <p:nvPr/>
        </p:nvSpPr>
        <p:spPr bwMode="auto">
          <a:xfrm>
            <a:off x="632485" y="116632"/>
            <a:ext cx="10935628" cy="70826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2800" b="1" dirty="0">
                <a:latin typeface="Calibri" panose="020F0502020204030204" pitchFamily="34" charset="0"/>
                <a:cs typeface="Calibri" panose="020F0502020204030204" pitchFamily="34" charset="0"/>
              </a:rPr>
              <a:t>European Social Security Number (ESSN)</a:t>
            </a:r>
          </a:p>
          <a:p>
            <a:r>
              <a:rPr lang="it-IT" sz="2399" i="1" dirty="0">
                <a:latin typeface="Calibri" panose="020F0502020204030204" pitchFamily="34" charset="0"/>
                <a:cs typeface="Calibri" panose="020F0502020204030204" pitchFamily="34" charset="0"/>
              </a:rPr>
              <a:t>Vantaggi della soluzione Blockchain</a:t>
            </a:r>
          </a:p>
        </p:txBody>
      </p:sp>
      <p:cxnSp>
        <p:nvCxnSpPr>
          <p:cNvPr id="63" name="Straight Connector 62"/>
          <p:cNvCxnSpPr/>
          <p:nvPr/>
        </p:nvCxnSpPr>
        <p:spPr>
          <a:xfrm>
            <a:off x="7087440" y="1111298"/>
            <a:ext cx="0" cy="1121435"/>
          </a:xfrm>
          <a:prstGeom prst="line">
            <a:avLst/>
          </a:prstGeom>
          <a:noFill/>
          <a:ln w="38100" cap="flat" cmpd="sng" algn="ctr">
            <a:solidFill>
              <a:srgbClr val="5B9BD5"/>
            </a:solidFill>
            <a:prstDash val="solid"/>
            <a:miter lim="800000"/>
          </a:ln>
          <a:effectLst/>
        </p:spPr>
      </p:cxnSp>
      <p:grpSp>
        <p:nvGrpSpPr>
          <p:cNvPr id="64" name="Group 63"/>
          <p:cNvGrpSpPr/>
          <p:nvPr/>
        </p:nvGrpSpPr>
        <p:grpSpPr>
          <a:xfrm>
            <a:off x="6208280" y="1309910"/>
            <a:ext cx="683188" cy="724210"/>
            <a:chOff x="4207481" y="3291490"/>
            <a:chExt cx="766336" cy="796629"/>
          </a:xfrm>
        </p:grpSpPr>
        <p:sp>
          <p:nvSpPr>
            <p:cNvPr id="83" name="Freeform 179"/>
            <p:cNvSpPr>
              <a:spLocks/>
            </p:cNvSpPr>
            <p:nvPr/>
          </p:nvSpPr>
          <p:spPr bwMode="auto">
            <a:xfrm flipH="1">
              <a:off x="4506562" y="3291490"/>
              <a:ext cx="467255" cy="467179"/>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17"/>
                <a:gd name="T100" fmla="*/ 0 h 9817"/>
                <a:gd name="T101" fmla="*/ 9817 w 9817"/>
                <a:gd name="T102" fmla="*/ 9817 h 98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rgbClr val="646464"/>
            </a:solidFill>
            <a:ln w="317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dirty="0">
                <a:ln>
                  <a:noFill/>
                </a:ln>
                <a:effectLst/>
                <a:uLnTx/>
                <a:uFillTx/>
                <a:latin typeface="Calibri (Headings)"/>
                <a:cs typeface="Calibri" panose="020F0502020204030204" pitchFamily="34" charset="0"/>
              </a:endParaRPr>
            </a:p>
          </p:txBody>
        </p:sp>
        <p:sp>
          <p:nvSpPr>
            <p:cNvPr id="84" name="Freeform 181"/>
            <p:cNvSpPr>
              <a:spLocks/>
            </p:cNvSpPr>
            <p:nvPr/>
          </p:nvSpPr>
          <p:spPr bwMode="auto">
            <a:xfrm flipH="1">
              <a:off x="4207481" y="3614855"/>
              <a:ext cx="471821" cy="473264"/>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15"/>
                <a:gd name="T100" fmla="*/ 0 h 9953"/>
                <a:gd name="T101" fmla="*/ 9915 w 9915"/>
                <a:gd name="T102" fmla="*/ 9953 h 9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rgbClr val="646464"/>
            </a:solidFill>
            <a:ln w="3175">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dirty="0">
                <a:ln>
                  <a:noFill/>
                </a:ln>
                <a:effectLst/>
                <a:uLnTx/>
                <a:uFillTx/>
                <a:latin typeface="Calibri (Headings)"/>
                <a:cs typeface="Calibri" panose="020F0502020204030204" pitchFamily="34" charset="0"/>
              </a:endParaRPr>
            </a:p>
          </p:txBody>
        </p:sp>
      </p:grpSp>
      <p:sp>
        <p:nvSpPr>
          <p:cNvPr id="65" name="Textfeld 39"/>
          <p:cNvSpPr txBox="1"/>
          <p:nvPr/>
        </p:nvSpPr>
        <p:spPr bwMode="gray">
          <a:xfrm>
            <a:off x="7064126" y="1111298"/>
            <a:ext cx="4503987" cy="1057588"/>
          </a:xfrm>
          <a:prstGeom prst="rect">
            <a:avLst/>
          </a:prstGeom>
          <a:noFill/>
        </p:spPr>
        <p:txBody>
          <a:bodyPr wrap="square" lIns="72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Scalabilità</a:t>
            </a:r>
            <a:r>
              <a:rPr kumimoji="0" lang="it-IT" sz="1200" b="1" i="0" u="none" strike="noStrike" kern="0" cap="none" spc="0" normalizeH="0" baseline="0" dirty="0">
                <a:ln>
                  <a:noFill/>
                </a:ln>
                <a:effectLst/>
                <a:uLnTx/>
                <a:uFillTx/>
                <a:cs typeface="Calibri" panose="020F0502020204030204" pitchFamily="34" charset="0"/>
              </a:rPr>
              <a:t/>
            </a:r>
            <a:br>
              <a:rPr kumimoji="0" lang="it-IT" sz="1200" b="1" i="0" u="none" strike="noStrike" kern="0" cap="none" spc="0" normalizeH="0" baseline="0" dirty="0">
                <a:ln>
                  <a:noFill/>
                </a:ln>
                <a:effectLst/>
                <a:uLnTx/>
                <a:uFillTx/>
                <a:cs typeface="Calibri" panose="020F0502020204030204" pitchFamily="34" charset="0"/>
              </a:rPr>
            </a:br>
            <a:r>
              <a:rPr lang="it-IT" sz="1600" kern="0" dirty="0">
                <a:cs typeface="Calibri" panose="020F0502020204030204" pitchFamily="34" charset="0"/>
              </a:rPr>
              <a:t>Consente una </a:t>
            </a:r>
            <a:r>
              <a:rPr kumimoji="0" lang="it-IT" sz="1600" i="0" u="none" strike="noStrike" kern="0" cap="none" spc="0" normalizeH="0" baseline="0" dirty="0">
                <a:ln>
                  <a:noFill/>
                </a:ln>
                <a:effectLst/>
                <a:uLnTx/>
                <a:uFillTx/>
                <a:cs typeface="Calibri" panose="020F0502020204030204" pitchFamily="34" charset="0"/>
              </a:rPr>
              <a:t>graduale scalabilità della soluzione</a:t>
            </a:r>
            <a:r>
              <a:rPr kumimoji="0" lang="it-IT" sz="1600" b="1" i="0" u="none" strike="noStrike" kern="0" cap="none" spc="0" normalizeH="0" dirty="0">
                <a:ln>
                  <a:noFill/>
                </a:ln>
                <a:effectLst/>
                <a:uLnTx/>
                <a:uFillTx/>
                <a:cs typeface="Calibri" panose="020F0502020204030204" pitchFamily="34" charset="0"/>
              </a:rPr>
              <a:t> </a:t>
            </a:r>
            <a:r>
              <a:rPr kumimoji="0" lang="it-IT" sz="1600" i="0" u="none" strike="noStrike" kern="0" cap="none" spc="0" normalizeH="0" dirty="0">
                <a:ln>
                  <a:noFill/>
                </a:ln>
                <a:effectLst/>
                <a:uLnTx/>
                <a:uFillTx/>
                <a:cs typeface="Calibri" panose="020F0502020204030204" pitchFamily="34" charset="0"/>
              </a:rPr>
              <a:t>sia per i soggetti </a:t>
            </a:r>
            <a:r>
              <a:rPr kumimoji="0" lang="it-IT" sz="1600" b="0" i="0" u="none" strike="noStrike" kern="0" cap="none" spc="0" normalizeH="0" baseline="0" dirty="0">
                <a:ln>
                  <a:noFill/>
                </a:ln>
                <a:effectLst/>
                <a:uLnTx/>
                <a:uFillTx/>
                <a:cs typeface="Calibri" panose="020F0502020204030204" pitchFamily="34" charset="0"/>
              </a:rPr>
              <a:t>coinvolti nella</a:t>
            </a:r>
            <a:r>
              <a:rPr kumimoji="0" lang="it-IT" sz="1600" b="0" i="0" u="none" strike="noStrike" kern="0" cap="none" spc="0" normalizeH="0" dirty="0">
                <a:ln>
                  <a:noFill/>
                </a:ln>
                <a:effectLst/>
                <a:uLnTx/>
                <a:uFillTx/>
                <a:cs typeface="Calibri" panose="020F0502020204030204" pitchFamily="34" charset="0"/>
              </a:rPr>
              <a:t> rete</a:t>
            </a:r>
            <a:r>
              <a:rPr kumimoji="0" lang="it-IT" sz="1600" b="0" i="0" u="none" strike="noStrike" kern="0" cap="none" spc="0" normalizeH="0" baseline="0" dirty="0">
                <a:ln>
                  <a:noFill/>
                </a:ln>
                <a:effectLst/>
                <a:uLnTx/>
                <a:uFillTx/>
                <a:cs typeface="Calibri" panose="020F0502020204030204" pitchFamily="34" charset="0"/>
              </a:rPr>
              <a:t> che per le</a:t>
            </a:r>
            <a:r>
              <a:rPr kumimoji="0" lang="it-IT" sz="1600" b="0" i="0" u="none" strike="noStrike" kern="0" cap="none" spc="0" normalizeH="0" dirty="0">
                <a:ln>
                  <a:noFill/>
                </a:ln>
                <a:effectLst/>
                <a:uLnTx/>
                <a:uFillTx/>
                <a:cs typeface="Calibri" panose="020F0502020204030204" pitchFamily="34" charset="0"/>
              </a:rPr>
              <a:t> </a:t>
            </a:r>
            <a:r>
              <a:rPr kumimoji="0" lang="it-IT" sz="1600" b="0" i="0" u="none" strike="noStrike" kern="0" cap="none" spc="0" normalizeH="0" baseline="0" dirty="0">
                <a:ln>
                  <a:noFill/>
                </a:ln>
                <a:effectLst/>
                <a:uLnTx/>
                <a:uFillTx/>
                <a:cs typeface="Calibri" panose="020F0502020204030204" pitchFamily="34" charset="0"/>
              </a:rPr>
              <a:t>informazioni condivise</a:t>
            </a:r>
          </a:p>
        </p:txBody>
      </p:sp>
      <p:cxnSp>
        <p:nvCxnSpPr>
          <p:cNvPr id="66" name="Straight Connector 65"/>
          <p:cNvCxnSpPr/>
          <p:nvPr/>
        </p:nvCxnSpPr>
        <p:spPr>
          <a:xfrm flipH="1">
            <a:off x="5062524" y="1111298"/>
            <a:ext cx="0" cy="1121435"/>
          </a:xfrm>
          <a:prstGeom prst="line">
            <a:avLst/>
          </a:prstGeom>
          <a:noFill/>
          <a:ln w="38100" cap="flat" cmpd="sng" algn="ctr">
            <a:solidFill>
              <a:srgbClr val="5B9BD5"/>
            </a:solidFill>
            <a:prstDash val="solid"/>
            <a:miter lim="800000"/>
          </a:ln>
          <a:effectLst/>
        </p:spPr>
      </p:cxnSp>
      <p:sp>
        <p:nvSpPr>
          <p:cNvPr id="67" name="Textfeld 39"/>
          <p:cNvSpPr txBox="1"/>
          <p:nvPr/>
        </p:nvSpPr>
        <p:spPr bwMode="gray">
          <a:xfrm flipH="1">
            <a:off x="623886" y="1111298"/>
            <a:ext cx="4432866" cy="1057588"/>
          </a:xfrm>
          <a:prstGeom prst="rect">
            <a:avLst/>
          </a:prstGeom>
          <a:noFill/>
        </p:spPr>
        <p:txBody>
          <a:bodyPr wrap="square" lIns="108000" tIns="36000" rIns="72000" bIns="3600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Non </a:t>
            </a:r>
            <a:r>
              <a:rPr lang="it-IT" sz="1600" b="1" kern="0" dirty="0">
                <a:cs typeface="Calibri" panose="020F0502020204030204" pitchFamily="34" charset="0"/>
              </a:rPr>
              <a:t>richiede la creazione di un </a:t>
            </a:r>
            <a:r>
              <a:rPr kumimoji="0" lang="it-IT" sz="1600" b="1" i="0" u="none" strike="noStrike" kern="0" cap="none" spc="0" normalizeH="0" baseline="0" dirty="0">
                <a:ln>
                  <a:noFill/>
                </a:ln>
                <a:effectLst/>
                <a:uLnTx/>
                <a:uFillTx/>
                <a:cs typeface="Calibri" panose="020F0502020204030204" pitchFamily="34" charset="0"/>
              </a:rPr>
              <a:t>ulteriore codice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dirty="0">
                <a:ln>
                  <a:noFill/>
                </a:ln>
                <a:effectLst/>
                <a:uLnTx/>
                <a:uFillTx/>
                <a:cs typeface="Calibri" panose="020F0502020204030204" pitchFamily="34" charset="0"/>
              </a:rPr>
              <a:t>Garantisce l’identificazione univoca dei</a:t>
            </a:r>
            <a:r>
              <a:rPr kumimoji="0" lang="it-IT" sz="1600" b="0" i="0" u="none" strike="noStrike" kern="0" cap="none" spc="0" normalizeH="0" dirty="0">
                <a:ln>
                  <a:noFill/>
                </a:ln>
                <a:effectLst/>
                <a:uLnTx/>
                <a:uFillTx/>
                <a:cs typeface="Calibri" panose="020F0502020204030204" pitchFamily="34" charset="0"/>
              </a:rPr>
              <a:t> cittadini grazie ai codici esistenti, senza tenere conto delle </a:t>
            </a:r>
            <a:r>
              <a:rPr lang="it-IT" sz="1600" kern="0" dirty="0">
                <a:cs typeface="Calibri" panose="020F0502020204030204" pitchFamily="34" charset="0"/>
              </a:rPr>
              <a:t>particolarità dei codici detenuti dai diversi Stati</a:t>
            </a:r>
            <a:endParaRPr kumimoji="0" lang="it-IT" sz="1600" b="0" i="0" u="none" strike="noStrike" kern="0" cap="none" spc="0" normalizeH="0" baseline="0" dirty="0">
              <a:ln>
                <a:noFill/>
              </a:ln>
              <a:effectLst/>
              <a:uLnTx/>
              <a:uFillTx/>
              <a:cs typeface="Calibri" panose="020F0502020204030204" pitchFamily="34" charset="0"/>
            </a:endParaRPr>
          </a:p>
        </p:txBody>
      </p:sp>
      <p:grpSp>
        <p:nvGrpSpPr>
          <p:cNvPr id="68" name="Group 67"/>
          <p:cNvGrpSpPr/>
          <p:nvPr/>
        </p:nvGrpSpPr>
        <p:grpSpPr>
          <a:xfrm>
            <a:off x="5298387" y="1259815"/>
            <a:ext cx="659678" cy="824401"/>
            <a:chOff x="5111146" y="1465869"/>
            <a:chExt cx="672692" cy="824401"/>
          </a:xfrm>
        </p:grpSpPr>
        <p:sp>
          <p:nvSpPr>
            <p:cNvPr id="69" name="Freeform 140"/>
            <p:cNvSpPr>
              <a:spLocks noChangeAspect="1" noChangeArrowheads="1"/>
            </p:cNvSpPr>
            <p:nvPr/>
          </p:nvSpPr>
          <p:spPr bwMode="auto">
            <a:xfrm>
              <a:off x="5135050" y="1465869"/>
              <a:ext cx="605642" cy="655473"/>
            </a:xfrm>
            <a:custGeom>
              <a:avLst/>
              <a:gdLst>
                <a:gd name="T0" fmla="*/ 2147483647 w 876"/>
                <a:gd name="T1" fmla="*/ 2147483647 h 949"/>
                <a:gd name="T2" fmla="*/ 2147483647 w 876"/>
                <a:gd name="T3" fmla="*/ 2147483647 h 949"/>
                <a:gd name="T4" fmla="*/ 2147483647 w 876"/>
                <a:gd name="T5" fmla="*/ 2147483647 h 949"/>
                <a:gd name="T6" fmla="*/ 2147483647 w 876"/>
                <a:gd name="T7" fmla="*/ 2147483647 h 949"/>
                <a:gd name="T8" fmla="*/ 2147483647 w 876"/>
                <a:gd name="T9" fmla="*/ 2147483647 h 949"/>
                <a:gd name="T10" fmla="*/ 2147483647 w 876"/>
                <a:gd name="T11" fmla="*/ 2147483647 h 949"/>
                <a:gd name="T12" fmla="*/ 2147483647 w 876"/>
                <a:gd name="T13" fmla="*/ 2147483647 h 949"/>
                <a:gd name="T14" fmla="*/ 2147483647 w 876"/>
                <a:gd name="T15" fmla="*/ 2147483647 h 949"/>
                <a:gd name="T16" fmla="*/ 2147483647 w 876"/>
                <a:gd name="T17" fmla="*/ 2147483647 h 949"/>
                <a:gd name="T18" fmla="*/ 2147483647 w 876"/>
                <a:gd name="T19" fmla="*/ 2147483647 h 949"/>
                <a:gd name="T20" fmla="*/ 2147483647 w 876"/>
                <a:gd name="T21" fmla="*/ 2147483647 h 949"/>
                <a:gd name="T22" fmla="*/ 2147483647 w 876"/>
                <a:gd name="T23" fmla="*/ 2147483647 h 949"/>
                <a:gd name="T24" fmla="*/ 2147483647 w 876"/>
                <a:gd name="T25" fmla="*/ 2147483647 h 949"/>
                <a:gd name="T26" fmla="*/ 2147483647 w 876"/>
                <a:gd name="T27" fmla="*/ 2147483647 h 949"/>
                <a:gd name="T28" fmla="*/ 2147483647 w 876"/>
                <a:gd name="T29" fmla="*/ 2147483647 h 949"/>
                <a:gd name="T30" fmla="*/ 2147483647 w 876"/>
                <a:gd name="T31" fmla="*/ 2147483647 h 949"/>
                <a:gd name="T32" fmla="*/ 2147483647 w 876"/>
                <a:gd name="T33" fmla="*/ 2147483647 h 949"/>
                <a:gd name="T34" fmla="*/ 2147483647 w 876"/>
                <a:gd name="T35" fmla="*/ 2147483647 h 949"/>
                <a:gd name="T36" fmla="*/ 2147483647 w 876"/>
                <a:gd name="T37" fmla="*/ 2147483647 h 949"/>
                <a:gd name="T38" fmla="*/ 2147483647 w 876"/>
                <a:gd name="T39" fmla="*/ 2147483647 h 949"/>
                <a:gd name="T40" fmla="*/ 2147483647 w 876"/>
                <a:gd name="T41" fmla="*/ 2147483647 h 949"/>
                <a:gd name="T42" fmla="*/ 2147483647 w 876"/>
                <a:gd name="T43" fmla="*/ 2147483647 h 949"/>
                <a:gd name="T44" fmla="*/ 2147483647 w 876"/>
                <a:gd name="T45" fmla="*/ 2147483647 h 949"/>
                <a:gd name="T46" fmla="*/ 2147483647 w 876"/>
                <a:gd name="T47" fmla="*/ 2147483647 h 949"/>
                <a:gd name="T48" fmla="*/ 2147483647 w 876"/>
                <a:gd name="T49" fmla="*/ 2147483647 h 949"/>
                <a:gd name="T50" fmla="*/ 2147483647 w 876"/>
                <a:gd name="T51" fmla="*/ 2147483647 h 949"/>
                <a:gd name="T52" fmla="*/ 2147483647 w 876"/>
                <a:gd name="T53" fmla="*/ 2147483647 h 949"/>
                <a:gd name="T54" fmla="*/ 2147483647 w 876"/>
                <a:gd name="T55" fmla="*/ 2147483647 h 949"/>
                <a:gd name="T56" fmla="*/ 2147483647 w 876"/>
                <a:gd name="T57" fmla="*/ 2147483647 h 949"/>
                <a:gd name="T58" fmla="*/ 2147483647 w 876"/>
                <a:gd name="T59" fmla="*/ 2147483647 h 949"/>
                <a:gd name="T60" fmla="*/ 2147483647 w 876"/>
                <a:gd name="T61" fmla="*/ 2147483647 h 949"/>
                <a:gd name="T62" fmla="*/ 2147483647 w 876"/>
                <a:gd name="T63" fmla="*/ 2147483647 h 9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76" h="949">
                  <a:moveTo>
                    <a:pt x="824" y="653"/>
                  </a:moveTo>
                  <a:lnTo>
                    <a:pt x="824" y="653"/>
                  </a:lnTo>
                  <a:cubicBezTo>
                    <a:pt x="738" y="608"/>
                    <a:pt x="641" y="582"/>
                    <a:pt x="542" y="575"/>
                  </a:cubicBezTo>
                  <a:cubicBezTo>
                    <a:pt x="549" y="548"/>
                    <a:pt x="549" y="529"/>
                    <a:pt x="555" y="503"/>
                  </a:cubicBezTo>
                  <a:cubicBezTo>
                    <a:pt x="576" y="489"/>
                    <a:pt x="594" y="471"/>
                    <a:pt x="594" y="451"/>
                  </a:cubicBezTo>
                  <a:cubicBezTo>
                    <a:pt x="594" y="431"/>
                    <a:pt x="602" y="411"/>
                    <a:pt x="602" y="392"/>
                  </a:cubicBezTo>
                  <a:cubicBezTo>
                    <a:pt x="602" y="392"/>
                    <a:pt x="608" y="392"/>
                    <a:pt x="614" y="392"/>
                  </a:cubicBezTo>
                  <a:cubicBezTo>
                    <a:pt x="621" y="399"/>
                    <a:pt x="634" y="386"/>
                    <a:pt x="634" y="378"/>
                  </a:cubicBezTo>
                  <a:cubicBezTo>
                    <a:pt x="641" y="281"/>
                    <a:pt x="641" y="281"/>
                    <a:pt x="641" y="281"/>
                  </a:cubicBezTo>
                  <a:cubicBezTo>
                    <a:pt x="641" y="267"/>
                    <a:pt x="634" y="261"/>
                    <a:pt x="627" y="261"/>
                  </a:cubicBezTo>
                  <a:cubicBezTo>
                    <a:pt x="620" y="261"/>
                    <a:pt x="621" y="261"/>
                    <a:pt x="614" y="261"/>
                  </a:cubicBezTo>
                  <a:cubicBezTo>
                    <a:pt x="614" y="242"/>
                    <a:pt x="621" y="222"/>
                    <a:pt x="621" y="209"/>
                  </a:cubicBezTo>
                  <a:cubicBezTo>
                    <a:pt x="621" y="183"/>
                    <a:pt x="634" y="111"/>
                    <a:pt x="588" y="65"/>
                  </a:cubicBezTo>
                  <a:cubicBezTo>
                    <a:pt x="516" y="0"/>
                    <a:pt x="360" y="0"/>
                    <a:pt x="287" y="65"/>
                  </a:cubicBezTo>
                  <a:cubicBezTo>
                    <a:pt x="235" y="111"/>
                    <a:pt x="249" y="183"/>
                    <a:pt x="255" y="209"/>
                  </a:cubicBezTo>
                  <a:cubicBezTo>
                    <a:pt x="255" y="222"/>
                    <a:pt x="255" y="242"/>
                    <a:pt x="261" y="261"/>
                  </a:cubicBezTo>
                  <a:cubicBezTo>
                    <a:pt x="255" y="261"/>
                    <a:pt x="255" y="261"/>
                    <a:pt x="249" y="261"/>
                  </a:cubicBezTo>
                  <a:cubicBezTo>
                    <a:pt x="235" y="261"/>
                    <a:pt x="229" y="267"/>
                    <a:pt x="229" y="281"/>
                  </a:cubicBezTo>
                  <a:cubicBezTo>
                    <a:pt x="242" y="378"/>
                    <a:pt x="242" y="378"/>
                    <a:pt x="242" y="378"/>
                  </a:cubicBezTo>
                  <a:cubicBezTo>
                    <a:pt x="242" y="386"/>
                    <a:pt x="255" y="399"/>
                    <a:pt x="261" y="392"/>
                  </a:cubicBezTo>
                  <a:cubicBezTo>
                    <a:pt x="268" y="392"/>
                    <a:pt x="268" y="392"/>
                    <a:pt x="274" y="392"/>
                  </a:cubicBezTo>
                  <a:cubicBezTo>
                    <a:pt x="274" y="411"/>
                    <a:pt x="281" y="431"/>
                    <a:pt x="281" y="451"/>
                  </a:cubicBezTo>
                  <a:cubicBezTo>
                    <a:pt x="281" y="471"/>
                    <a:pt x="301" y="489"/>
                    <a:pt x="320" y="503"/>
                  </a:cubicBezTo>
                  <a:cubicBezTo>
                    <a:pt x="320" y="529"/>
                    <a:pt x="327" y="548"/>
                    <a:pt x="327" y="575"/>
                  </a:cubicBezTo>
                  <a:cubicBezTo>
                    <a:pt x="235" y="582"/>
                    <a:pt x="138" y="608"/>
                    <a:pt x="52" y="653"/>
                  </a:cubicBezTo>
                  <a:cubicBezTo>
                    <a:pt x="20" y="667"/>
                    <a:pt x="0" y="705"/>
                    <a:pt x="6" y="738"/>
                  </a:cubicBezTo>
                  <a:cubicBezTo>
                    <a:pt x="6" y="770"/>
                    <a:pt x="13" y="804"/>
                    <a:pt x="13" y="843"/>
                  </a:cubicBezTo>
                  <a:cubicBezTo>
                    <a:pt x="20" y="869"/>
                    <a:pt x="46" y="902"/>
                    <a:pt x="72" y="908"/>
                  </a:cubicBezTo>
                  <a:cubicBezTo>
                    <a:pt x="314" y="948"/>
                    <a:pt x="562" y="948"/>
                    <a:pt x="804" y="908"/>
                  </a:cubicBezTo>
                  <a:cubicBezTo>
                    <a:pt x="830" y="902"/>
                    <a:pt x="856" y="869"/>
                    <a:pt x="863" y="843"/>
                  </a:cubicBezTo>
                  <a:cubicBezTo>
                    <a:pt x="863" y="804"/>
                    <a:pt x="869" y="770"/>
                    <a:pt x="869" y="738"/>
                  </a:cubicBezTo>
                  <a:cubicBezTo>
                    <a:pt x="875" y="705"/>
                    <a:pt x="856" y="667"/>
                    <a:pt x="824" y="653"/>
                  </a:cubicBezTo>
                </a:path>
              </a:pathLst>
            </a:custGeom>
            <a:solidFill>
              <a:srgbClr val="585858"/>
            </a:solidFill>
            <a:ln>
              <a:noFill/>
            </a:ln>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t-IT" sz="1600" b="0" i="0" u="none" strike="noStrike" kern="0" cap="none" spc="0" normalizeH="0" baseline="0" dirty="0">
                <a:ln>
                  <a:noFill/>
                </a:ln>
                <a:effectLst/>
                <a:uLnTx/>
                <a:uFillTx/>
                <a:latin typeface="Calibri (Headings)"/>
                <a:cs typeface="Calibri" panose="020F0502020204030204" pitchFamily="34" charset="0"/>
              </a:endParaRPr>
            </a:p>
          </p:txBody>
        </p:sp>
        <p:grpSp>
          <p:nvGrpSpPr>
            <p:cNvPr id="70" name="Group 69"/>
            <p:cNvGrpSpPr/>
            <p:nvPr/>
          </p:nvGrpSpPr>
          <p:grpSpPr>
            <a:xfrm>
              <a:off x="5111146" y="2082667"/>
              <a:ext cx="672692" cy="207603"/>
              <a:chOff x="5111146" y="2082667"/>
              <a:chExt cx="672692" cy="207603"/>
            </a:xfrm>
          </p:grpSpPr>
          <p:sp>
            <p:nvSpPr>
              <p:cNvPr id="71" name="Rectangle 70"/>
              <p:cNvSpPr/>
              <p:nvPr/>
            </p:nvSpPr>
            <p:spPr>
              <a:xfrm>
                <a:off x="5111146" y="2082667"/>
                <a:ext cx="672692" cy="206491"/>
              </a:xfrm>
              <a:prstGeom prst="rect">
                <a:avLst/>
              </a:prstGeom>
              <a:solidFill>
                <a:sysClr val="window" lastClr="FFFFFF"/>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Headings)"/>
                  <a:cs typeface="Calibri" panose="020F0502020204030204" pitchFamily="34" charset="0"/>
                </a:endParaRPr>
              </a:p>
            </p:txBody>
          </p:sp>
          <p:grpSp>
            <p:nvGrpSpPr>
              <p:cNvPr id="72" name="Group 71"/>
              <p:cNvGrpSpPr/>
              <p:nvPr/>
            </p:nvGrpSpPr>
            <p:grpSpPr>
              <a:xfrm>
                <a:off x="5128688" y="2083157"/>
                <a:ext cx="635778" cy="207113"/>
                <a:chOff x="8445698" y="1833050"/>
                <a:chExt cx="599376" cy="224570"/>
              </a:xfrm>
            </p:grpSpPr>
            <p:sp>
              <p:nvSpPr>
                <p:cNvPr id="73" name="Rectangle 72"/>
                <p:cNvSpPr/>
                <p:nvPr/>
              </p:nvSpPr>
              <p:spPr>
                <a:xfrm>
                  <a:off x="8445698"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4" name="Rectangle 73"/>
                <p:cNvSpPr/>
                <p:nvPr/>
              </p:nvSpPr>
              <p:spPr>
                <a:xfrm>
                  <a:off x="8503791"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5" name="Rectangle 74"/>
                <p:cNvSpPr/>
                <p:nvPr/>
              </p:nvSpPr>
              <p:spPr>
                <a:xfrm>
                  <a:off x="8563570" y="183327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6" name="Rectangle 75"/>
                <p:cNvSpPr/>
                <p:nvPr/>
              </p:nvSpPr>
              <p:spPr>
                <a:xfrm>
                  <a:off x="8621648"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7" name="Rectangle 76"/>
                <p:cNvSpPr/>
                <p:nvPr/>
              </p:nvSpPr>
              <p:spPr>
                <a:xfrm>
                  <a:off x="8679727"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8" name="Rectangle 77"/>
                <p:cNvSpPr/>
                <p:nvPr/>
              </p:nvSpPr>
              <p:spPr>
                <a:xfrm>
                  <a:off x="8737804"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79" name="Rectangle 78"/>
                <p:cNvSpPr/>
                <p:nvPr/>
              </p:nvSpPr>
              <p:spPr>
                <a:xfrm>
                  <a:off x="8795880"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80" name="Rectangle 79"/>
                <p:cNvSpPr/>
                <p:nvPr/>
              </p:nvSpPr>
              <p:spPr>
                <a:xfrm>
                  <a:off x="8858120"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81" name="Rectangle 80"/>
                <p:cNvSpPr/>
                <p:nvPr/>
              </p:nvSpPr>
              <p:spPr>
                <a:xfrm>
                  <a:off x="8928724" y="1833051"/>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82" name="Rectangle 81"/>
                <p:cNvSpPr/>
                <p:nvPr/>
              </p:nvSpPr>
              <p:spPr>
                <a:xfrm>
                  <a:off x="8999355" y="1833050"/>
                  <a:ext cx="45719" cy="224350"/>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grpSp>
        </p:grpSp>
      </p:grpSp>
      <p:grpSp>
        <p:nvGrpSpPr>
          <p:cNvPr id="85" name="Group 84"/>
          <p:cNvGrpSpPr>
            <a:grpSpLocks noChangeAspect="1"/>
          </p:cNvGrpSpPr>
          <p:nvPr/>
        </p:nvGrpSpPr>
        <p:grpSpPr>
          <a:xfrm>
            <a:off x="4914691" y="2367000"/>
            <a:ext cx="2362618" cy="2124000"/>
            <a:chOff x="4936022" y="2830062"/>
            <a:chExt cx="2322762" cy="2088169"/>
          </a:xfrm>
        </p:grpSpPr>
        <p:grpSp>
          <p:nvGrpSpPr>
            <p:cNvPr id="86" name="Group 85"/>
            <p:cNvGrpSpPr/>
            <p:nvPr/>
          </p:nvGrpSpPr>
          <p:grpSpPr>
            <a:xfrm>
              <a:off x="4936022" y="2830062"/>
              <a:ext cx="2322762" cy="2088169"/>
              <a:chOff x="4936022" y="2830062"/>
              <a:chExt cx="2322762" cy="2088169"/>
            </a:xfrm>
          </p:grpSpPr>
          <p:grpSp>
            <p:nvGrpSpPr>
              <p:cNvPr id="88" name="Group 87"/>
              <p:cNvGrpSpPr/>
              <p:nvPr/>
            </p:nvGrpSpPr>
            <p:grpSpPr>
              <a:xfrm flipV="1">
                <a:off x="5304080" y="4517014"/>
                <a:ext cx="1583841" cy="401217"/>
                <a:chOff x="5257396" y="2866638"/>
                <a:chExt cx="1583841" cy="401217"/>
              </a:xfrm>
            </p:grpSpPr>
            <p:sp>
              <p:nvSpPr>
                <p:cNvPr id="95" name="Isosceles Triangle 94"/>
                <p:cNvSpPr/>
                <p:nvPr/>
              </p:nvSpPr>
              <p:spPr>
                <a:xfrm rot="20036813">
                  <a:off x="5257396" y="2866638"/>
                  <a:ext cx="669776" cy="401217"/>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96" name="Isosceles Triangle 95"/>
                <p:cNvSpPr/>
                <p:nvPr/>
              </p:nvSpPr>
              <p:spPr>
                <a:xfrm rot="1563187" flipH="1">
                  <a:off x="6171461" y="2866638"/>
                  <a:ext cx="669776" cy="401217"/>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pSp>
          <p:grpSp>
            <p:nvGrpSpPr>
              <p:cNvPr id="89" name="Group 88"/>
              <p:cNvGrpSpPr/>
              <p:nvPr/>
            </p:nvGrpSpPr>
            <p:grpSpPr>
              <a:xfrm>
                <a:off x="5304080" y="2830062"/>
                <a:ext cx="1583841" cy="401218"/>
                <a:chOff x="5257396" y="2866638"/>
                <a:chExt cx="1583841" cy="401218"/>
              </a:xfrm>
            </p:grpSpPr>
            <p:sp>
              <p:nvSpPr>
                <p:cNvPr id="93" name="Isosceles Triangle 92"/>
                <p:cNvSpPr/>
                <p:nvPr/>
              </p:nvSpPr>
              <p:spPr>
                <a:xfrm rot="20036813">
                  <a:off x="5257396" y="2866638"/>
                  <a:ext cx="669777" cy="401218"/>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94" name="Isosceles Triangle 93"/>
                <p:cNvSpPr/>
                <p:nvPr/>
              </p:nvSpPr>
              <p:spPr>
                <a:xfrm rot="1563187" flipH="1">
                  <a:off x="6171461" y="2866638"/>
                  <a:ext cx="669776" cy="401217"/>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pSp>
          <p:grpSp>
            <p:nvGrpSpPr>
              <p:cNvPr id="90" name="Group 89"/>
              <p:cNvGrpSpPr/>
              <p:nvPr/>
            </p:nvGrpSpPr>
            <p:grpSpPr>
              <a:xfrm>
                <a:off x="4936022" y="3527044"/>
                <a:ext cx="2322762" cy="681043"/>
                <a:chOff x="4936022" y="3527044"/>
                <a:chExt cx="2322762" cy="681043"/>
              </a:xfrm>
            </p:grpSpPr>
            <p:sp>
              <p:nvSpPr>
                <p:cNvPr id="91" name="Isosceles Triangle 90"/>
                <p:cNvSpPr/>
                <p:nvPr/>
              </p:nvSpPr>
              <p:spPr>
                <a:xfrm rot="16200000">
                  <a:off x="4801743" y="3661323"/>
                  <a:ext cx="669776" cy="401217"/>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sp>
              <p:nvSpPr>
                <p:cNvPr id="92" name="Isosceles Triangle 91"/>
                <p:cNvSpPr/>
                <p:nvPr/>
              </p:nvSpPr>
              <p:spPr>
                <a:xfrm rot="5400000" flipH="1">
                  <a:off x="6723288" y="3672590"/>
                  <a:ext cx="669776" cy="401217"/>
                </a:xfrm>
                <a:prstGeom prst="triangle">
                  <a:avLst/>
                </a:prstGeom>
                <a:solidFill>
                  <a:sysClr val="window" lastClr="FFFFFF">
                    <a:lumMod val="85000"/>
                  </a:sysClr>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pSp>
        </p:grpSp>
        <p:sp>
          <p:nvSpPr>
            <p:cNvPr id="87" name="Oval 86"/>
            <p:cNvSpPr/>
            <p:nvPr/>
          </p:nvSpPr>
          <p:spPr>
            <a:xfrm>
              <a:off x="5251403" y="3028147"/>
              <a:ext cx="1692000" cy="1692000"/>
            </a:xfrm>
            <a:prstGeom prst="ellipse">
              <a:avLst/>
            </a:prstGeom>
            <a:solidFill>
              <a:srgbClr val="5B9BD5"/>
            </a:solidFill>
            <a:ln w="28575"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TecnologiaBlockchain</a:t>
              </a:r>
              <a:endParaRPr kumimoji="0" lang="it-IT" sz="14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grpSp>
      <p:pic>
        <p:nvPicPr>
          <p:cNvPr id="98" name="Picture 97"/>
          <p:cNvPicPr>
            <a:picLocks noChangeAspect="1"/>
          </p:cNvPicPr>
          <p:nvPr/>
        </p:nvPicPr>
        <p:blipFill>
          <a:blip r:embed="rId2" cstate="print">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6366789" y="4977220"/>
            <a:ext cx="607817" cy="715320"/>
          </a:xfrm>
          <a:prstGeom prst="rect">
            <a:avLst/>
          </a:prstGeom>
        </p:spPr>
      </p:pic>
      <p:sp>
        <p:nvSpPr>
          <p:cNvPr id="99" name="Textfeld 40"/>
          <p:cNvSpPr txBox="1"/>
          <p:nvPr/>
        </p:nvSpPr>
        <p:spPr bwMode="gray">
          <a:xfrm>
            <a:off x="7194998" y="4637952"/>
            <a:ext cx="4373115" cy="1303809"/>
          </a:xfrm>
          <a:prstGeom prst="rect">
            <a:avLst/>
          </a:prstGeom>
          <a:noFill/>
        </p:spPr>
        <p:txBody>
          <a:bodyPr wrap="square" lIns="72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Riduzione</a:t>
            </a:r>
            <a:r>
              <a:rPr kumimoji="0" lang="it-IT" sz="1600" b="1" i="0" u="none" strike="noStrike" kern="0" cap="none" spc="0" normalizeH="0" dirty="0">
                <a:ln>
                  <a:noFill/>
                </a:ln>
                <a:effectLst/>
                <a:uLnTx/>
                <a:uFillTx/>
                <a:cs typeface="Calibri" panose="020F0502020204030204" pitchFamily="34" charset="0"/>
              </a:rPr>
              <a:t> delle frodi fiscali</a:t>
            </a:r>
            <a:endParaRPr kumimoji="0" lang="it-IT" sz="1600" b="1" i="0" u="none" strike="noStrike" kern="0" cap="none" spc="0" normalizeH="0" baseline="0" dirty="0">
              <a:ln>
                <a:noFill/>
              </a:ln>
              <a:effectLst/>
              <a:uLnTx/>
              <a:uFillTx/>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dirty="0">
                <a:ln>
                  <a:noFill/>
                </a:ln>
                <a:effectLst/>
                <a:uLnTx/>
                <a:uFillTx/>
                <a:cs typeface="Calibri" panose="020F0502020204030204" pitchFamily="34" charset="0"/>
              </a:rPr>
              <a:t>Prevenzione delle</a:t>
            </a:r>
            <a:r>
              <a:rPr kumimoji="0" lang="it-IT" sz="1600" b="0" i="0" u="none" strike="noStrike" kern="0" cap="none" spc="0" normalizeH="0" dirty="0">
                <a:ln>
                  <a:noFill/>
                </a:ln>
                <a:effectLst/>
                <a:uLnTx/>
                <a:uFillTx/>
                <a:cs typeface="Calibri" panose="020F0502020204030204" pitchFamily="34" charset="0"/>
              </a:rPr>
              <a:t> frodi e del rischio di doppie identità grazie al codice univoco dei cittadini generato dalla Blockchain, che consente di ricostruire l’intero ciclo di vita dei contribuenti</a:t>
            </a:r>
            <a:endParaRPr kumimoji="0" lang="it-IT" sz="1600" b="0" i="0" u="none" strike="noStrike" kern="0" cap="none" spc="0" normalizeH="0" baseline="0" dirty="0">
              <a:ln>
                <a:noFill/>
              </a:ln>
              <a:effectLst/>
              <a:uLnTx/>
              <a:uFillTx/>
              <a:cs typeface="Calibri" panose="020F0502020204030204" pitchFamily="34" charset="0"/>
            </a:endParaRPr>
          </a:p>
        </p:txBody>
      </p:sp>
      <p:cxnSp>
        <p:nvCxnSpPr>
          <p:cNvPr id="100" name="Straight Connector 99"/>
          <p:cNvCxnSpPr/>
          <p:nvPr/>
        </p:nvCxnSpPr>
        <p:spPr>
          <a:xfrm>
            <a:off x="7174087" y="4700037"/>
            <a:ext cx="0" cy="1269686"/>
          </a:xfrm>
          <a:prstGeom prst="line">
            <a:avLst/>
          </a:prstGeom>
          <a:noFill/>
          <a:ln w="38100" cap="flat" cmpd="sng" algn="ctr">
            <a:solidFill>
              <a:srgbClr val="5B9BD5"/>
            </a:solidFill>
            <a:prstDash val="solid"/>
            <a:miter lim="800000"/>
          </a:ln>
          <a:effectLst/>
        </p:spPr>
      </p:cxnSp>
      <p:cxnSp>
        <p:nvCxnSpPr>
          <p:cNvPr id="101" name="Straight Connector 100"/>
          <p:cNvCxnSpPr/>
          <p:nvPr/>
        </p:nvCxnSpPr>
        <p:spPr>
          <a:xfrm flipH="1">
            <a:off x="5187601" y="4700037"/>
            <a:ext cx="0" cy="1269686"/>
          </a:xfrm>
          <a:prstGeom prst="line">
            <a:avLst/>
          </a:prstGeom>
          <a:noFill/>
          <a:ln w="38100" cap="flat" cmpd="sng" algn="ctr">
            <a:solidFill>
              <a:srgbClr val="5B9BD5"/>
            </a:solidFill>
            <a:prstDash val="solid"/>
            <a:miter lim="800000"/>
          </a:ln>
          <a:effectLst/>
        </p:spPr>
      </p:cxnSp>
      <p:sp>
        <p:nvSpPr>
          <p:cNvPr id="102" name="Textfeld 40"/>
          <p:cNvSpPr txBox="1"/>
          <p:nvPr/>
        </p:nvSpPr>
        <p:spPr bwMode="gray">
          <a:xfrm flipH="1">
            <a:off x="623887" y="4637952"/>
            <a:ext cx="4563713" cy="1303809"/>
          </a:xfrm>
          <a:prstGeom prst="rect">
            <a:avLst/>
          </a:prstGeom>
          <a:noFill/>
        </p:spPr>
        <p:txBody>
          <a:bodyPr wrap="square" lIns="108000" tIns="36000" rIns="72000" bIns="3600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Ogni Stato</a:t>
            </a:r>
            <a:r>
              <a:rPr kumimoji="0" lang="it-IT" sz="1600" b="1" i="0" u="none" strike="noStrike" kern="0" cap="none" spc="0" normalizeH="0" dirty="0">
                <a:ln>
                  <a:noFill/>
                </a:ln>
                <a:effectLst/>
                <a:uLnTx/>
                <a:uFillTx/>
                <a:cs typeface="Calibri" panose="020F0502020204030204" pitchFamily="34" charset="0"/>
              </a:rPr>
              <a:t> detiene dati ed informazioni pregresse</a:t>
            </a:r>
            <a:endParaRPr kumimoji="0" lang="it-IT" sz="1600" b="1" i="0" u="none" strike="noStrike" kern="0" cap="none" spc="0" normalizeH="0" baseline="0" dirty="0">
              <a:ln>
                <a:noFill/>
              </a:ln>
              <a:effectLst/>
              <a:uLnTx/>
              <a:uFillTx/>
              <a:cs typeface="Calibri" panose="020F050202020403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dirty="0">
                <a:ln>
                  <a:noFill/>
                </a:ln>
                <a:effectLst/>
                <a:uLnTx/>
                <a:uFillTx/>
                <a:cs typeface="Calibri" panose="020F0502020204030204" pitchFamily="34" charset="0"/>
              </a:rPr>
              <a:t>Tutti gli</a:t>
            </a:r>
            <a:r>
              <a:rPr kumimoji="0" lang="it-IT" sz="1600" b="0" i="0" u="none" strike="noStrike" kern="0" cap="none" spc="0" normalizeH="0" dirty="0">
                <a:ln>
                  <a:noFill/>
                </a:ln>
                <a:effectLst/>
                <a:uLnTx/>
                <a:uFillTx/>
                <a:cs typeface="Calibri" panose="020F0502020204030204" pitchFamily="34" charset="0"/>
              </a:rPr>
              <a:t> Stati, essendo parte della rete</a:t>
            </a:r>
            <a:r>
              <a:rPr kumimoji="0" lang="it-IT" sz="1600" b="0" i="0" u="none" strike="noStrike" kern="0" cap="none" spc="0" normalizeH="0" baseline="0" dirty="0">
                <a:ln>
                  <a:noFill/>
                </a:ln>
                <a:effectLst/>
                <a:uLnTx/>
                <a:uFillTx/>
                <a:cs typeface="Calibri" panose="020F0502020204030204" pitchFamily="34" charset="0"/>
              </a:rPr>
              <a:t> possono utilizzare i dati e le informazioni presenti nei</a:t>
            </a:r>
            <a:r>
              <a:rPr kumimoji="0" lang="it-IT" sz="1600" b="0" i="0" u="none" strike="noStrike" kern="0" cap="none" spc="0" normalizeH="0" dirty="0">
                <a:ln>
                  <a:noFill/>
                </a:ln>
                <a:effectLst/>
                <a:uLnTx/>
                <a:uFillTx/>
                <a:cs typeface="Calibri" panose="020F0502020204030204" pitchFamily="34" charset="0"/>
              </a:rPr>
              <a:t> sistemi </a:t>
            </a:r>
            <a:r>
              <a:rPr kumimoji="0" lang="it-IT" sz="1600" b="0" i="0" u="none" strike="noStrike" kern="0" cap="none" spc="0" normalizeH="0" baseline="0" dirty="0">
                <a:ln>
                  <a:noFill/>
                </a:ln>
                <a:effectLst/>
                <a:uLnTx/>
                <a:uFillTx/>
                <a:cs typeface="Calibri" panose="020F0502020204030204" pitchFamily="34" charset="0"/>
              </a:rPr>
              <a:t>di </a:t>
            </a:r>
            <a:r>
              <a:rPr lang="it-IT" sz="1600" kern="0" dirty="0">
                <a:cs typeface="Calibri" panose="020F0502020204030204" pitchFamily="34" charset="0"/>
              </a:rPr>
              <a:t>tutti gli Stati, senza creare un database aggiuntivo, preservando la sovranità dei dati di ogni paese</a:t>
            </a:r>
          </a:p>
        </p:txBody>
      </p:sp>
      <p:sp>
        <p:nvSpPr>
          <p:cNvPr id="103" name="Freeform 23"/>
          <p:cNvSpPr>
            <a:spLocks noChangeAspect="1" noChangeArrowheads="1"/>
          </p:cNvSpPr>
          <p:nvPr/>
        </p:nvSpPr>
        <p:spPr bwMode="auto">
          <a:xfrm>
            <a:off x="5491549" y="5090098"/>
            <a:ext cx="524261" cy="489564"/>
          </a:xfrm>
          <a:custGeom>
            <a:avLst/>
            <a:gdLst>
              <a:gd name="T0" fmla="*/ 2147483647 w 1001"/>
              <a:gd name="T1" fmla="*/ 2147483647 h 793"/>
              <a:gd name="T2" fmla="*/ 2147483647 w 1001"/>
              <a:gd name="T3" fmla="*/ 2147483647 h 793"/>
              <a:gd name="T4" fmla="*/ 0 w 1001"/>
              <a:gd name="T5" fmla="*/ 2147483647 h 793"/>
              <a:gd name="T6" fmla="*/ 0 w 1001"/>
              <a:gd name="T7" fmla="*/ 2147483647 h 793"/>
              <a:gd name="T8" fmla="*/ 2147483647 w 1001"/>
              <a:gd name="T9" fmla="*/ 2147483647 h 793"/>
              <a:gd name="T10" fmla="*/ 2147483647 w 1001"/>
              <a:gd name="T11" fmla="*/ 2147483647 h 793"/>
              <a:gd name="T12" fmla="*/ 2147483647 w 1001"/>
              <a:gd name="T13" fmla="*/ 2147483647 h 793"/>
              <a:gd name="T14" fmla="*/ 2147483647 w 1001"/>
              <a:gd name="T15" fmla="*/ 2147483647 h 793"/>
              <a:gd name="T16" fmla="*/ 2147483647 w 1001"/>
              <a:gd name="T17" fmla="*/ 2147483647 h 793"/>
              <a:gd name="T18" fmla="*/ 2147483647 w 1001"/>
              <a:gd name="T19" fmla="*/ 2147483647 h 793"/>
              <a:gd name="T20" fmla="*/ 2147483647 w 1001"/>
              <a:gd name="T21" fmla="*/ 0 h 793"/>
              <a:gd name="T22" fmla="*/ 0 w 1001"/>
              <a:gd name="T23" fmla="*/ 0 h 793"/>
              <a:gd name="T24" fmla="*/ 0 w 1001"/>
              <a:gd name="T25" fmla="*/ 2147483647 h 793"/>
              <a:gd name="T26" fmla="*/ 2147483647 w 1001"/>
              <a:gd name="T27" fmla="*/ 2147483647 h 793"/>
              <a:gd name="T28" fmla="*/ 2147483647 w 1001"/>
              <a:gd name="T29" fmla="*/ 2147483647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1" h="793">
                <a:moveTo>
                  <a:pt x="1000" y="208"/>
                </a:moveTo>
                <a:lnTo>
                  <a:pt x="187" y="208"/>
                </a:lnTo>
                <a:lnTo>
                  <a:pt x="0" y="750"/>
                </a:lnTo>
                <a:lnTo>
                  <a:pt x="0" y="792"/>
                </a:lnTo>
                <a:lnTo>
                  <a:pt x="812" y="792"/>
                </a:lnTo>
                <a:lnTo>
                  <a:pt x="1000" y="250"/>
                </a:lnTo>
                <a:lnTo>
                  <a:pt x="1000" y="208"/>
                </a:lnTo>
                <a:close/>
                <a:moveTo>
                  <a:pt x="833" y="167"/>
                </a:moveTo>
                <a:lnTo>
                  <a:pt x="833" y="83"/>
                </a:lnTo>
                <a:lnTo>
                  <a:pt x="333" y="83"/>
                </a:lnTo>
                <a:lnTo>
                  <a:pt x="333" y="0"/>
                </a:lnTo>
                <a:lnTo>
                  <a:pt x="0" y="0"/>
                </a:lnTo>
                <a:lnTo>
                  <a:pt x="0" y="542"/>
                </a:lnTo>
                <a:lnTo>
                  <a:pt x="125" y="167"/>
                </a:lnTo>
                <a:lnTo>
                  <a:pt x="833" y="167"/>
                </a:lnTo>
                <a:close/>
              </a:path>
            </a:pathLst>
          </a:custGeom>
          <a:solidFill>
            <a:srgbClr val="585858"/>
          </a:solidFill>
          <a:ln>
            <a:noFill/>
          </a:ln>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t-IT" sz="1600" b="0" i="0" u="none" strike="noStrike" kern="0" cap="none" spc="0" normalizeH="0" baseline="0" dirty="0">
              <a:ln>
                <a:noFill/>
              </a:ln>
              <a:effectLst/>
              <a:uLnTx/>
              <a:uFillTx/>
              <a:latin typeface="Calibri (Headings)"/>
              <a:cs typeface="Calibri" panose="020F0502020204030204" pitchFamily="34" charset="0"/>
            </a:endParaRPr>
          </a:p>
        </p:txBody>
      </p:sp>
      <p:cxnSp>
        <p:nvCxnSpPr>
          <p:cNvPr id="105" name="Straight Connector 104"/>
          <p:cNvCxnSpPr/>
          <p:nvPr/>
        </p:nvCxnSpPr>
        <p:spPr>
          <a:xfrm>
            <a:off x="8049484" y="2965812"/>
            <a:ext cx="0" cy="1121435"/>
          </a:xfrm>
          <a:prstGeom prst="line">
            <a:avLst/>
          </a:prstGeom>
          <a:noFill/>
          <a:ln w="38100" cap="flat" cmpd="sng" algn="ctr">
            <a:solidFill>
              <a:srgbClr val="5B9BD5"/>
            </a:solidFill>
            <a:prstDash val="solid"/>
            <a:miter lim="800000"/>
          </a:ln>
          <a:effectLst/>
        </p:spPr>
      </p:cxnSp>
      <p:sp>
        <p:nvSpPr>
          <p:cNvPr id="106" name="Textfeld 40"/>
          <p:cNvSpPr txBox="1"/>
          <p:nvPr/>
        </p:nvSpPr>
        <p:spPr bwMode="gray">
          <a:xfrm>
            <a:off x="8056341" y="2874625"/>
            <a:ext cx="3511772" cy="1303809"/>
          </a:xfrm>
          <a:prstGeom prst="rect">
            <a:avLst/>
          </a:prstGeom>
          <a:noFill/>
        </p:spPr>
        <p:txBody>
          <a:bodyPr wrap="square" lIns="72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Efficienza degli investimenti</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dirty="0">
                <a:ln>
                  <a:noFill/>
                </a:ln>
                <a:effectLst/>
                <a:uLnTx/>
                <a:uFillTx/>
                <a:cs typeface="Calibri" panose="020F0502020204030204" pitchFamily="34" charset="0"/>
              </a:rPr>
              <a:t>La soluzione potenzia gli investimenti già effettuati con EESSI per ottenere la totale interoperabilità tra gli Stati europei</a:t>
            </a:r>
          </a:p>
        </p:txBody>
      </p:sp>
      <p:grpSp>
        <p:nvGrpSpPr>
          <p:cNvPr id="107" name="Group 106"/>
          <p:cNvGrpSpPr/>
          <p:nvPr/>
        </p:nvGrpSpPr>
        <p:grpSpPr>
          <a:xfrm>
            <a:off x="7340489" y="3233172"/>
            <a:ext cx="798062" cy="586714"/>
            <a:chOff x="3288387" y="3749245"/>
            <a:chExt cx="838726" cy="586714"/>
          </a:xfrm>
        </p:grpSpPr>
        <p:sp>
          <p:nvSpPr>
            <p:cNvPr id="113" name="Freeform 57"/>
            <p:cNvSpPr>
              <a:spLocks/>
            </p:cNvSpPr>
            <p:nvPr/>
          </p:nvSpPr>
          <p:spPr bwMode="auto">
            <a:xfrm>
              <a:off x="3757682" y="3791277"/>
              <a:ext cx="71558" cy="95875"/>
            </a:xfrm>
            <a:custGeom>
              <a:avLst/>
              <a:gdLst>
                <a:gd name="T0" fmla="*/ 82 w 412"/>
                <a:gd name="T1" fmla="*/ 460 h 552"/>
                <a:gd name="T2" fmla="*/ 114 w 412"/>
                <a:gd name="T3" fmla="*/ 502 h 552"/>
                <a:gd name="T4" fmla="*/ 140 w 412"/>
                <a:gd name="T5" fmla="*/ 524 h 552"/>
                <a:gd name="T6" fmla="*/ 170 w 412"/>
                <a:gd name="T7" fmla="*/ 540 h 552"/>
                <a:gd name="T8" fmla="*/ 222 w 412"/>
                <a:gd name="T9" fmla="*/ 552 h 552"/>
                <a:gd name="T10" fmla="*/ 272 w 412"/>
                <a:gd name="T11" fmla="*/ 550 h 552"/>
                <a:gd name="T12" fmla="*/ 302 w 412"/>
                <a:gd name="T13" fmla="*/ 544 h 552"/>
                <a:gd name="T14" fmla="*/ 348 w 412"/>
                <a:gd name="T15" fmla="*/ 520 h 552"/>
                <a:gd name="T16" fmla="*/ 384 w 412"/>
                <a:gd name="T17" fmla="*/ 482 h 552"/>
                <a:gd name="T18" fmla="*/ 328 w 412"/>
                <a:gd name="T19" fmla="*/ 394 h 552"/>
                <a:gd name="T20" fmla="*/ 310 w 412"/>
                <a:gd name="T21" fmla="*/ 426 h 552"/>
                <a:gd name="T22" fmla="*/ 292 w 412"/>
                <a:gd name="T23" fmla="*/ 448 h 552"/>
                <a:gd name="T24" fmla="*/ 270 w 412"/>
                <a:gd name="T25" fmla="*/ 460 h 552"/>
                <a:gd name="T26" fmla="*/ 242 w 412"/>
                <a:gd name="T27" fmla="*/ 464 h 552"/>
                <a:gd name="T28" fmla="*/ 216 w 412"/>
                <a:gd name="T29" fmla="*/ 460 h 552"/>
                <a:gd name="T30" fmla="*/ 190 w 412"/>
                <a:gd name="T31" fmla="*/ 444 h 552"/>
                <a:gd name="T32" fmla="*/ 170 w 412"/>
                <a:gd name="T33" fmla="*/ 412 h 552"/>
                <a:gd name="T34" fmla="*/ 286 w 412"/>
                <a:gd name="T35" fmla="*/ 364 h 552"/>
                <a:gd name="T36" fmla="*/ 150 w 412"/>
                <a:gd name="T37" fmla="*/ 300 h 552"/>
                <a:gd name="T38" fmla="*/ 150 w 412"/>
                <a:gd name="T39" fmla="*/ 276 h 552"/>
                <a:gd name="T40" fmla="*/ 150 w 412"/>
                <a:gd name="T41" fmla="*/ 264 h 552"/>
                <a:gd name="T42" fmla="*/ 286 w 412"/>
                <a:gd name="T43" fmla="*/ 190 h 552"/>
                <a:gd name="T44" fmla="*/ 160 w 412"/>
                <a:gd name="T45" fmla="*/ 164 h 552"/>
                <a:gd name="T46" fmla="*/ 176 w 412"/>
                <a:gd name="T47" fmla="*/ 124 h 552"/>
                <a:gd name="T48" fmla="*/ 198 w 412"/>
                <a:gd name="T49" fmla="*/ 100 h 552"/>
                <a:gd name="T50" fmla="*/ 226 w 412"/>
                <a:gd name="T51" fmla="*/ 90 h 552"/>
                <a:gd name="T52" fmla="*/ 256 w 412"/>
                <a:gd name="T53" fmla="*/ 88 h 552"/>
                <a:gd name="T54" fmla="*/ 280 w 412"/>
                <a:gd name="T55" fmla="*/ 96 h 552"/>
                <a:gd name="T56" fmla="*/ 300 w 412"/>
                <a:gd name="T57" fmla="*/ 112 h 552"/>
                <a:gd name="T58" fmla="*/ 316 w 412"/>
                <a:gd name="T59" fmla="*/ 140 h 552"/>
                <a:gd name="T60" fmla="*/ 412 w 412"/>
                <a:gd name="T61" fmla="*/ 120 h 552"/>
                <a:gd name="T62" fmla="*/ 384 w 412"/>
                <a:gd name="T63" fmla="*/ 70 h 552"/>
                <a:gd name="T64" fmla="*/ 350 w 412"/>
                <a:gd name="T65" fmla="*/ 32 h 552"/>
                <a:gd name="T66" fmla="*/ 304 w 412"/>
                <a:gd name="T67" fmla="*/ 8 h 552"/>
                <a:gd name="T68" fmla="*/ 244 w 412"/>
                <a:gd name="T69" fmla="*/ 0 h 552"/>
                <a:gd name="T70" fmla="*/ 206 w 412"/>
                <a:gd name="T71" fmla="*/ 4 h 552"/>
                <a:gd name="T72" fmla="*/ 158 w 412"/>
                <a:gd name="T73" fmla="*/ 18 h 552"/>
                <a:gd name="T74" fmla="*/ 116 w 412"/>
                <a:gd name="T75" fmla="*/ 48 h 552"/>
                <a:gd name="T76" fmla="*/ 94 w 412"/>
                <a:gd name="T77" fmla="*/ 74 h 552"/>
                <a:gd name="T78" fmla="*/ 68 w 412"/>
                <a:gd name="T79" fmla="*/ 126 h 552"/>
                <a:gd name="T80" fmla="*/ 50 w 412"/>
                <a:gd name="T81" fmla="*/ 190 h 552"/>
                <a:gd name="T82" fmla="*/ 44 w 412"/>
                <a:gd name="T83" fmla="*/ 252 h 552"/>
                <a:gd name="T84" fmla="*/ 44 w 412"/>
                <a:gd name="T85" fmla="*/ 276 h 552"/>
                <a:gd name="T86" fmla="*/ 0 w 412"/>
                <a:gd name="T87" fmla="*/ 364 h 552"/>
                <a:gd name="T88" fmla="*/ 56 w 412"/>
                <a:gd name="T89" fmla="*/ 386 h 552"/>
                <a:gd name="T90" fmla="*/ 74 w 412"/>
                <a:gd name="T91" fmla="*/ 4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2" h="552">
                  <a:moveTo>
                    <a:pt x="74" y="444"/>
                  </a:moveTo>
                  <a:lnTo>
                    <a:pt x="74" y="444"/>
                  </a:lnTo>
                  <a:lnTo>
                    <a:pt x="82" y="460"/>
                  </a:lnTo>
                  <a:lnTo>
                    <a:pt x="92" y="476"/>
                  </a:lnTo>
                  <a:lnTo>
                    <a:pt x="102" y="490"/>
                  </a:lnTo>
                  <a:lnTo>
                    <a:pt x="114" y="502"/>
                  </a:lnTo>
                  <a:lnTo>
                    <a:pt x="114" y="502"/>
                  </a:lnTo>
                  <a:lnTo>
                    <a:pt x="126" y="514"/>
                  </a:lnTo>
                  <a:lnTo>
                    <a:pt x="140" y="524"/>
                  </a:lnTo>
                  <a:lnTo>
                    <a:pt x="154" y="532"/>
                  </a:lnTo>
                  <a:lnTo>
                    <a:pt x="170" y="540"/>
                  </a:lnTo>
                  <a:lnTo>
                    <a:pt x="170" y="540"/>
                  </a:lnTo>
                  <a:lnTo>
                    <a:pt x="186" y="544"/>
                  </a:lnTo>
                  <a:lnTo>
                    <a:pt x="202" y="548"/>
                  </a:lnTo>
                  <a:lnTo>
                    <a:pt x="222" y="552"/>
                  </a:lnTo>
                  <a:lnTo>
                    <a:pt x="240" y="552"/>
                  </a:lnTo>
                  <a:lnTo>
                    <a:pt x="240" y="552"/>
                  </a:lnTo>
                  <a:lnTo>
                    <a:pt x="272" y="550"/>
                  </a:lnTo>
                  <a:lnTo>
                    <a:pt x="288" y="548"/>
                  </a:lnTo>
                  <a:lnTo>
                    <a:pt x="302" y="544"/>
                  </a:lnTo>
                  <a:lnTo>
                    <a:pt x="302" y="544"/>
                  </a:lnTo>
                  <a:lnTo>
                    <a:pt x="326" y="532"/>
                  </a:lnTo>
                  <a:lnTo>
                    <a:pt x="348" y="520"/>
                  </a:lnTo>
                  <a:lnTo>
                    <a:pt x="348" y="520"/>
                  </a:lnTo>
                  <a:lnTo>
                    <a:pt x="368" y="502"/>
                  </a:lnTo>
                  <a:lnTo>
                    <a:pt x="384" y="482"/>
                  </a:lnTo>
                  <a:lnTo>
                    <a:pt x="384" y="482"/>
                  </a:lnTo>
                  <a:lnTo>
                    <a:pt x="398" y="460"/>
                  </a:lnTo>
                  <a:lnTo>
                    <a:pt x="412" y="438"/>
                  </a:lnTo>
                  <a:lnTo>
                    <a:pt x="328" y="394"/>
                  </a:lnTo>
                  <a:lnTo>
                    <a:pt x="328" y="394"/>
                  </a:lnTo>
                  <a:lnTo>
                    <a:pt x="310" y="426"/>
                  </a:lnTo>
                  <a:lnTo>
                    <a:pt x="310" y="426"/>
                  </a:lnTo>
                  <a:lnTo>
                    <a:pt x="300" y="438"/>
                  </a:lnTo>
                  <a:lnTo>
                    <a:pt x="292" y="448"/>
                  </a:lnTo>
                  <a:lnTo>
                    <a:pt x="292" y="448"/>
                  </a:lnTo>
                  <a:lnTo>
                    <a:pt x="280" y="454"/>
                  </a:lnTo>
                  <a:lnTo>
                    <a:pt x="270" y="460"/>
                  </a:lnTo>
                  <a:lnTo>
                    <a:pt x="270" y="460"/>
                  </a:lnTo>
                  <a:lnTo>
                    <a:pt x="256" y="462"/>
                  </a:lnTo>
                  <a:lnTo>
                    <a:pt x="242" y="464"/>
                  </a:lnTo>
                  <a:lnTo>
                    <a:pt x="242" y="464"/>
                  </a:lnTo>
                  <a:lnTo>
                    <a:pt x="228" y="462"/>
                  </a:lnTo>
                  <a:lnTo>
                    <a:pt x="216" y="460"/>
                  </a:lnTo>
                  <a:lnTo>
                    <a:pt x="216" y="460"/>
                  </a:lnTo>
                  <a:lnTo>
                    <a:pt x="202" y="454"/>
                  </a:lnTo>
                  <a:lnTo>
                    <a:pt x="190" y="444"/>
                  </a:lnTo>
                  <a:lnTo>
                    <a:pt x="190" y="444"/>
                  </a:lnTo>
                  <a:lnTo>
                    <a:pt x="178" y="430"/>
                  </a:lnTo>
                  <a:lnTo>
                    <a:pt x="170" y="412"/>
                  </a:lnTo>
                  <a:lnTo>
                    <a:pt x="170" y="412"/>
                  </a:lnTo>
                  <a:lnTo>
                    <a:pt x="160" y="390"/>
                  </a:lnTo>
                  <a:lnTo>
                    <a:pt x="156" y="364"/>
                  </a:lnTo>
                  <a:lnTo>
                    <a:pt x="286" y="364"/>
                  </a:lnTo>
                  <a:lnTo>
                    <a:pt x="286" y="300"/>
                  </a:lnTo>
                  <a:lnTo>
                    <a:pt x="150" y="300"/>
                  </a:lnTo>
                  <a:lnTo>
                    <a:pt x="150" y="300"/>
                  </a:lnTo>
                  <a:lnTo>
                    <a:pt x="150" y="288"/>
                  </a:lnTo>
                  <a:lnTo>
                    <a:pt x="150" y="288"/>
                  </a:lnTo>
                  <a:lnTo>
                    <a:pt x="150" y="276"/>
                  </a:lnTo>
                  <a:lnTo>
                    <a:pt x="150" y="276"/>
                  </a:lnTo>
                  <a:lnTo>
                    <a:pt x="150" y="264"/>
                  </a:lnTo>
                  <a:lnTo>
                    <a:pt x="150" y="264"/>
                  </a:lnTo>
                  <a:lnTo>
                    <a:pt x="150" y="252"/>
                  </a:lnTo>
                  <a:lnTo>
                    <a:pt x="286" y="252"/>
                  </a:lnTo>
                  <a:lnTo>
                    <a:pt x="286" y="190"/>
                  </a:lnTo>
                  <a:lnTo>
                    <a:pt x="156" y="190"/>
                  </a:lnTo>
                  <a:lnTo>
                    <a:pt x="156" y="190"/>
                  </a:lnTo>
                  <a:lnTo>
                    <a:pt x="160" y="164"/>
                  </a:lnTo>
                  <a:lnTo>
                    <a:pt x="168" y="142"/>
                  </a:lnTo>
                  <a:lnTo>
                    <a:pt x="168" y="142"/>
                  </a:lnTo>
                  <a:lnTo>
                    <a:pt x="176" y="124"/>
                  </a:lnTo>
                  <a:lnTo>
                    <a:pt x="186" y="110"/>
                  </a:lnTo>
                  <a:lnTo>
                    <a:pt x="186" y="110"/>
                  </a:lnTo>
                  <a:lnTo>
                    <a:pt x="198" y="100"/>
                  </a:lnTo>
                  <a:lnTo>
                    <a:pt x="212" y="94"/>
                  </a:lnTo>
                  <a:lnTo>
                    <a:pt x="212" y="94"/>
                  </a:lnTo>
                  <a:lnTo>
                    <a:pt x="226" y="90"/>
                  </a:lnTo>
                  <a:lnTo>
                    <a:pt x="240" y="88"/>
                  </a:lnTo>
                  <a:lnTo>
                    <a:pt x="240" y="88"/>
                  </a:lnTo>
                  <a:lnTo>
                    <a:pt x="256" y="88"/>
                  </a:lnTo>
                  <a:lnTo>
                    <a:pt x="268" y="92"/>
                  </a:lnTo>
                  <a:lnTo>
                    <a:pt x="268" y="92"/>
                  </a:lnTo>
                  <a:lnTo>
                    <a:pt x="280" y="96"/>
                  </a:lnTo>
                  <a:lnTo>
                    <a:pt x="290" y="102"/>
                  </a:lnTo>
                  <a:lnTo>
                    <a:pt x="290" y="102"/>
                  </a:lnTo>
                  <a:lnTo>
                    <a:pt x="300" y="112"/>
                  </a:lnTo>
                  <a:lnTo>
                    <a:pt x="308" y="126"/>
                  </a:lnTo>
                  <a:lnTo>
                    <a:pt x="308" y="126"/>
                  </a:lnTo>
                  <a:lnTo>
                    <a:pt x="316" y="140"/>
                  </a:lnTo>
                  <a:lnTo>
                    <a:pt x="322" y="160"/>
                  </a:lnTo>
                  <a:lnTo>
                    <a:pt x="412" y="120"/>
                  </a:lnTo>
                  <a:lnTo>
                    <a:pt x="412" y="120"/>
                  </a:lnTo>
                  <a:lnTo>
                    <a:pt x="398" y="94"/>
                  </a:lnTo>
                  <a:lnTo>
                    <a:pt x="384" y="70"/>
                  </a:lnTo>
                  <a:lnTo>
                    <a:pt x="384" y="70"/>
                  </a:lnTo>
                  <a:lnTo>
                    <a:pt x="368" y="50"/>
                  </a:lnTo>
                  <a:lnTo>
                    <a:pt x="350" y="32"/>
                  </a:lnTo>
                  <a:lnTo>
                    <a:pt x="350" y="32"/>
                  </a:lnTo>
                  <a:lnTo>
                    <a:pt x="340" y="24"/>
                  </a:lnTo>
                  <a:lnTo>
                    <a:pt x="328" y="18"/>
                  </a:lnTo>
                  <a:lnTo>
                    <a:pt x="304" y="8"/>
                  </a:lnTo>
                  <a:lnTo>
                    <a:pt x="304" y="8"/>
                  </a:lnTo>
                  <a:lnTo>
                    <a:pt x="276" y="2"/>
                  </a:lnTo>
                  <a:lnTo>
                    <a:pt x="244" y="0"/>
                  </a:lnTo>
                  <a:lnTo>
                    <a:pt x="244" y="0"/>
                  </a:lnTo>
                  <a:lnTo>
                    <a:pt x="224" y="0"/>
                  </a:lnTo>
                  <a:lnTo>
                    <a:pt x="206" y="4"/>
                  </a:lnTo>
                  <a:lnTo>
                    <a:pt x="190" y="6"/>
                  </a:lnTo>
                  <a:lnTo>
                    <a:pt x="172" y="12"/>
                  </a:lnTo>
                  <a:lnTo>
                    <a:pt x="158" y="18"/>
                  </a:lnTo>
                  <a:lnTo>
                    <a:pt x="144" y="26"/>
                  </a:lnTo>
                  <a:lnTo>
                    <a:pt x="130" y="36"/>
                  </a:lnTo>
                  <a:lnTo>
                    <a:pt x="116" y="48"/>
                  </a:lnTo>
                  <a:lnTo>
                    <a:pt x="116" y="48"/>
                  </a:lnTo>
                  <a:lnTo>
                    <a:pt x="104" y="60"/>
                  </a:lnTo>
                  <a:lnTo>
                    <a:pt x="94" y="74"/>
                  </a:lnTo>
                  <a:lnTo>
                    <a:pt x="84" y="90"/>
                  </a:lnTo>
                  <a:lnTo>
                    <a:pt x="76" y="106"/>
                  </a:lnTo>
                  <a:lnTo>
                    <a:pt x="68" y="126"/>
                  </a:lnTo>
                  <a:lnTo>
                    <a:pt x="62" y="146"/>
                  </a:lnTo>
                  <a:lnTo>
                    <a:pt x="56" y="166"/>
                  </a:lnTo>
                  <a:lnTo>
                    <a:pt x="50" y="190"/>
                  </a:lnTo>
                  <a:lnTo>
                    <a:pt x="0" y="190"/>
                  </a:lnTo>
                  <a:lnTo>
                    <a:pt x="0" y="252"/>
                  </a:lnTo>
                  <a:lnTo>
                    <a:pt x="44" y="252"/>
                  </a:lnTo>
                  <a:lnTo>
                    <a:pt x="44" y="252"/>
                  </a:lnTo>
                  <a:lnTo>
                    <a:pt x="44" y="276"/>
                  </a:lnTo>
                  <a:lnTo>
                    <a:pt x="44" y="276"/>
                  </a:lnTo>
                  <a:lnTo>
                    <a:pt x="44" y="300"/>
                  </a:lnTo>
                  <a:lnTo>
                    <a:pt x="0" y="300"/>
                  </a:lnTo>
                  <a:lnTo>
                    <a:pt x="0" y="364"/>
                  </a:lnTo>
                  <a:lnTo>
                    <a:pt x="52" y="364"/>
                  </a:lnTo>
                  <a:lnTo>
                    <a:pt x="52" y="364"/>
                  </a:lnTo>
                  <a:lnTo>
                    <a:pt x="56" y="386"/>
                  </a:lnTo>
                  <a:lnTo>
                    <a:pt x="60" y="406"/>
                  </a:lnTo>
                  <a:lnTo>
                    <a:pt x="66" y="426"/>
                  </a:lnTo>
                  <a:lnTo>
                    <a:pt x="74" y="444"/>
                  </a:lnTo>
                  <a:lnTo>
                    <a:pt x="74" y="444"/>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114" name="Freeform 58"/>
            <p:cNvSpPr>
              <a:spLocks noEditPoints="1"/>
            </p:cNvSpPr>
            <p:nvPr/>
          </p:nvSpPr>
          <p:spPr bwMode="auto">
            <a:xfrm>
              <a:off x="3697934" y="3749245"/>
              <a:ext cx="190014" cy="342858"/>
            </a:xfrm>
            <a:custGeom>
              <a:avLst/>
              <a:gdLst>
                <a:gd name="T0" fmla="*/ 258 w 1094"/>
                <a:gd name="T1" fmla="*/ 1598 h 1974"/>
                <a:gd name="T2" fmla="*/ 426 w 1094"/>
                <a:gd name="T3" fmla="*/ 1624 h 1974"/>
                <a:gd name="T4" fmla="*/ 564 w 1094"/>
                <a:gd name="T5" fmla="*/ 1578 h 1974"/>
                <a:gd name="T6" fmla="*/ 704 w 1094"/>
                <a:gd name="T7" fmla="*/ 1434 h 1974"/>
                <a:gd name="T8" fmla="*/ 744 w 1094"/>
                <a:gd name="T9" fmla="*/ 1278 h 1974"/>
                <a:gd name="T10" fmla="*/ 562 w 1094"/>
                <a:gd name="T11" fmla="*/ 1226 h 1974"/>
                <a:gd name="T12" fmla="*/ 408 w 1094"/>
                <a:gd name="T13" fmla="*/ 1222 h 1974"/>
                <a:gd name="T14" fmla="*/ 274 w 1094"/>
                <a:gd name="T15" fmla="*/ 1268 h 1974"/>
                <a:gd name="T16" fmla="*/ 176 w 1094"/>
                <a:gd name="T17" fmla="*/ 1376 h 1974"/>
                <a:gd name="T18" fmla="*/ 202 w 1094"/>
                <a:gd name="T19" fmla="*/ 1160 h 1974"/>
                <a:gd name="T20" fmla="*/ 280 w 1094"/>
                <a:gd name="T21" fmla="*/ 922 h 1974"/>
                <a:gd name="T22" fmla="*/ 460 w 1094"/>
                <a:gd name="T23" fmla="*/ 1008 h 1974"/>
                <a:gd name="T24" fmla="*/ 636 w 1094"/>
                <a:gd name="T25" fmla="*/ 1020 h 1974"/>
                <a:gd name="T26" fmla="*/ 782 w 1094"/>
                <a:gd name="T27" fmla="*/ 982 h 1974"/>
                <a:gd name="T28" fmla="*/ 978 w 1094"/>
                <a:gd name="T29" fmla="*/ 836 h 1974"/>
                <a:gd name="T30" fmla="*/ 1072 w 1094"/>
                <a:gd name="T31" fmla="*/ 664 h 1974"/>
                <a:gd name="T32" fmla="*/ 1094 w 1094"/>
                <a:gd name="T33" fmla="*/ 512 h 1974"/>
                <a:gd name="T34" fmla="*/ 1078 w 1094"/>
                <a:gd name="T35" fmla="*/ 384 h 1974"/>
                <a:gd name="T36" fmla="*/ 1006 w 1094"/>
                <a:gd name="T37" fmla="*/ 226 h 1974"/>
                <a:gd name="T38" fmla="*/ 804 w 1094"/>
                <a:gd name="T39" fmla="*/ 52 h 1974"/>
                <a:gd name="T40" fmla="*/ 660 w 1094"/>
                <a:gd name="T41" fmla="*/ 6 h 1974"/>
                <a:gd name="T42" fmla="*/ 530 w 1094"/>
                <a:gd name="T43" fmla="*/ 4 h 1974"/>
                <a:gd name="T44" fmla="*/ 384 w 1094"/>
                <a:gd name="T45" fmla="*/ 42 h 1974"/>
                <a:gd name="T46" fmla="*/ 188 w 1094"/>
                <a:gd name="T47" fmla="*/ 186 h 1974"/>
                <a:gd name="T48" fmla="*/ 96 w 1094"/>
                <a:gd name="T49" fmla="*/ 360 h 1974"/>
                <a:gd name="T50" fmla="*/ 72 w 1094"/>
                <a:gd name="T51" fmla="*/ 512 h 1974"/>
                <a:gd name="T52" fmla="*/ 88 w 1094"/>
                <a:gd name="T53" fmla="*/ 640 h 1974"/>
                <a:gd name="T54" fmla="*/ 146 w 1094"/>
                <a:gd name="T55" fmla="*/ 778 h 1974"/>
                <a:gd name="T56" fmla="*/ 168 w 1094"/>
                <a:gd name="T57" fmla="*/ 950 h 1974"/>
                <a:gd name="T58" fmla="*/ 62 w 1094"/>
                <a:gd name="T59" fmla="*/ 1180 h 1974"/>
                <a:gd name="T60" fmla="*/ 20 w 1094"/>
                <a:gd name="T61" fmla="*/ 1412 h 1974"/>
                <a:gd name="T62" fmla="*/ 208 w 1094"/>
                <a:gd name="T63" fmla="*/ 1938 h 1974"/>
                <a:gd name="T64" fmla="*/ 174 w 1094"/>
                <a:gd name="T65" fmla="*/ 1544 h 1974"/>
                <a:gd name="T66" fmla="*/ 230 w 1094"/>
                <a:gd name="T67" fmla="*/ 1412 h 1974"/>
                <a:gd name="T68" fmla="*/ 308 w 1094"/>
                <a:gd name="T69" fmla="*/ 1326 h 1974"/>
                <a:gd name="T70" fmla="*/ 418 w 1094"/>
                <a:gd name="T71" fmla="*/ 1288 h 1974"/>
                <a:gd name="T72" fmla="*/ 542 w 1094"/>
                <a:gd name="T73" fmla="*/ 1290 h 1974"/>
                <a:gd name="T74" fmla="*/ 654 w 1094"/>
                <a:gd name="T75" fmla="*/ 1386 h 1974"/>
                <a:gd name="T76" fmla="*/ 534 w 1094"/>
                <a:gd name="T77" fmla="*/ 1516 h 1974"/>
                <a:gd name="T78" fmla="*/ 420 w 1094"/>
                <a:gd name="T79" fmla="*/ 1558 h 1974"/>
                <a:gd name="T80" fmla="*/ 288 w 1094"/>
                <a:gd name="T81" fmla="*/ 1538 h 1974"/>
                <a:gd name="T82" fmla="*/ 228 w 1094"/>
                <a:gd name="T83" fmla="*/ 1490 h 1974"/>
                <a:gd name="T84" fmla="*/ 354 w 1094"/>
                <a:gd name="T85" fmla="*/ 1454 h 1974"/>
                <a:gd name="T86" fmla="*/ 416 w 1094"/>
                <a:gd name="T87" fmla="*/ 1440 h 1974"/>
                <a:gd name="T88" fmla="*/ 424 w 1094"/>
                <a:gd name="T89" fmla="*/ 1408 h 1974"/>
                <a:gd name="T90" fmla="*/ 396 w 1094"/>
                <a:gd name="T91" fmla="*/ 1384 h 1974"/>
                <a:gd name="T92" fmla="*/ 148 w 1094"/>
                <a:gd name="T93" fmla="*/ 422 h 1974"/>
                <a:gd name="T94" fmla="*/ 270 w 1094"/>
                <a:gd name="T95" fmla="*/ 198 h 1974"/>
                <a:gd name="T96" fmla="*/ 494 w 1094"/>
                <a:gd name="T97" fmla="*/ 78 h 1974"/>
                <a:gd name="T98" fmla="*/ 714 w 1094"/>
                <a:gd name="T99" fmla="*/ 88 h 1974"/>
                <a:gd name="T100" fmla="*/ 926 w 1094"/>
                <a:gd name="T101" fmla="*/ 230 h 1974"/>
                <a:gd name="T102" fmla="*/ 1024 w 1094"/>
                <a:gd name="T103" fmla="*/ 466 h 1974"/>
                <a:gd name="T104" fmla="*/ 992 w 1094"/>
                <a:gd name="T105" fmla="*/ 684 h 1974"/>
                <a:gd name="T106" fmla="*/ 832 w 1094"/>
                <a:gd name="T107" fmla="*/ 880 h 1974"/>
                <a:gd name="T108" fmla="*/ 584 w 1094"/>
                <a:gd name="T109" fmla="*/ 956 h 1974"/>
                <a:gd name="T110" fmla="*/ 372 w 1094"/>
                <a:gd name="T111" fmla="*/ 902 h 1974"/>
                <a:gd name="T112" fmla="*/ 192 w 1094"/>
                <a:gd name="T113" fmla="*/ 724 h 1974"/>
                <a:gd name="T114" fmla="*/ 140 w 1094"/>
                <a:gd name="T115" fmla="*/ 512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4" h="1974">
                  <a:moveTo>
                    <a:pt x="174" y="1544"/>
                  </a:moveTo>
                  <a:lnTo>
                    <a:pt x="174" y="1544"/>
                  </a:lnTo>
                  <a:lnTo>
                    <a:pt x="190" y="1558"/>
                  </a:lnTo>
                  <a:lnTo>
                    <a:pt x="210" y="1572"/>
                  </a:lnTo>
                  <a:lnTo>
                    <a:pt x="232" y="1586"/>
                  </a:lnTo>
                  <a:lnTo>
                    <a:pt x="258" y="1598"/>
                  </a:lnTo>
                  <a:lnTo>
                    <a:pt x="288" y="1610"/>
                  </a:lnTo>
                  <a:lnTo>
                    <a:pt x="320" y="1618"/>
                  </a:lnTo>
                  <a:lnTo>
                    <a:pt x="354" y="1624"/>
                  </a:lnTo>
                  <a:lnTo>
                    <a:pt x="392" y="1626"/>
                  </a:lnTo>
                  <a:lnTo>
                    <a:pt x="392" y="1626"/>
                  </a:lnTo>
                  <a:lnTo>
                    <a:pt x="426" y="1624"/>
                  </a:lnTo>
                  <a:lnTo>
                    <a:pt x="462" y="1620"/>
                  </a:lnTo>
                  <a:lnTo>
                    <a:pt x="462" y="1620"/>
                  </a:lnTo>
                  <a:lnTo>
                    <a:pt x="480" y="1614"/>
                  </a:lnTo>
                  <a:lnTo>
                    <a:pt x="498" y="1610"/>
                  </a:lnTo>
                  <a:lnTo>
                    <a:pt x="532" y="1596"/>
                  </a:lnTo>
                  <a:lnTo>
                    <a:pt x="564" y="1578"/>
                  </a:lnTo>
                  <a:lnTo>
                    <a:pt x="592" y="1558"/>
                  </a:lnTo>
                  <a:lnTo>
                    <a:pt x="620" y="1534"/>
                  </a:lnTo>
                  <a:lnTo>
                    <a:pt x="644" y="1510"/>
                  </a:lnTo>
                  <a:lnTo>
                    <a:pt x="666" y="1486"/>
                  </a:lnTo>
                  <a:lnTo>
                    <a:pt x="686" y="1460"/>
                  </a:lnTo>
                  <a:lnTo>
                    <a:pt x="704" y="1434"/>
                  </a:lnTo>
                  <a:lnTo>
                    <a:pt x="718" y="1410"/>
                  </a:lnTo>
                  <a:lnTo>
                    <a:pt x="742" y="1368"/>
                  </a:lnTo>
                  <a:lnTo>
                    <a:pt x="758" y="1336"/>
                  </a:lnTo>
                  <a:lnTo>
                    <a:pt x="764" y="1322"/>
                  </a:lnTo>
                  <a:lnTo>
                    <a:pt x="776" y="1290"/>
                  </a:lnTo>
                  <a:lnTo>
                    <a:pt x="744" y="1278"/>
                  </a:lnTo>
                  <a:lnTo>
                    <a:pt x="744" y="1278"/>
                  </a:lnTo>
                  <a:lnTo>
                    <a:pt x="706" y="1264"/>
                  </a:lnTo>
                  <a:lnTo>
                    <a:pt x="668" y="1252"/>
                  </a:lnTo>
                  <a:lnTo>
                    <a:pt x="632" y="1242"/>
                  </a:lnTo>
                  <a:lnTo>
                    <a:pt x="596" y="1232"/>
                  </a:lnTo>
                  <a:lnTo>
                    <a:pt x="562" y="1226"/>
                  </a:lnTo>
                  <a:lnTo>
                    <a:pt x="528" y="1222"/>
                  </a:lnTo>
                  <a:lnTo>
                    <a:pt x="496" y="1218"/>
                  </a:lnTo>
                  <a:lnTo>
                    <a:pt x="466" y="1218"/>
                  </a:lnTo>
                  <a:lnTo>
                    <a:pt x="466" y="1218"/>
                  </a:lnTo>
                  <a:lnTo>
                    <a:pt x="436" y="1218"/>
                  </a:lnTo>
                  <a:lnTo>
                    <a:pt x="408" y="1222"/>
                  </a:lnTo>
                  <a:lnTo>
                    <a:pt x="382" y="1226"/>
                  </a:lnTo>
                  <a:lnTo>
                    <a:pt x="356" y="1232"/>
                  </a:lnTo>
                  <a:lnTo>
                    <a:pt x="334" y="1240"/>
                  </a:lnTo>
                  <a:lnTo>
                    <a:pt x="312" y="1248"/>
                  </a:lnTo>
                  <a:lnTo>
                    <a:pt x="292" y="1258"/>
                  </a:lnTo>
                  <a:lnTo>
                    <a:pt x="274" y="1268"/>
                  </a:lnTo>
                  <a:lnTo>
                    <a:pt x="258" y="1280"/>
                  </a:lnTo>
                  <a:lnTo>
                    <a:pt x="242" y="1292"/>
                  </a:lnTo>
                  <a:lnTo>
                    <a:pt x="228" y="1306"/>
                  </a:lnTo>
                  <a:lnTo>
                    <a:pt x="216" y="1320"/>
                  </a:lnTo>
                  <a:lnTo>
                    <a:pt x="194" y="1348"/>
                  </a:lnTo>
                  <a:lnTo>
                    <a:pt x="176" y="1376"/>
                  </a:lnTo>
                  <a:lnTo>
                    <a:pt x="176" y="1376"/>
                  </a:lnTo>
                  <a:lnTo>
                    <a:pt x="178" y="1328"/>
                  </a:lnTo>
                  <a:lnTo>
                    <a:pt x="182" y="1284"/>
                  </a:lnTo>
                  <a:lnTo>
                    <a:pt x="182" y="1284"/>
                  </a:lnTo>
                  <a:lnTo>
                    <a:pt x="192" y="1220"/>
                  </a:lnTo>
                  <a:lnTo>
                    <a:pt x="202" y="1160"/>
                  </a:lnTo>
                  <a:lnTo>
                    <a:pt x="216" y="1106"/>
                  </a:lnTo>
                  <a:lnTo>
                    <a:pt x="228" y="1058"/>
                  </a:lnTo>
                  <a:lnTo>
                    <a:pt x="242" y="1016"/>
                  </a:lnTo>
                  <a:lnTo>
                    <a:pt x="256" y="978"/>
                  </a:lnTo>
                  <a:lnTo>
                    <a:pt x="268" y="948"/>
                  </a:lnTo>
                  <a:lnTo>
                    <a:pt x="280" y="922"/>
                  </a:lnTo>
                  <a:lnTo>
                    <a:pt x="280" y="922"/>
                  </a:lnTo>
                  <a:lnTo>
                    <a:pt x="312" y="944"/>
                  </a:lnTo>
                  <a:lnTo>
                    <a:pt x="346" y="964"/>
                  </a:lnTo>
                  <a:lnTo>
                    <a:pt x="382" y="982"/>
                  </a:lnTo>
                  <a:lnTo>
                    <a:pt x="420" y="996"/>
                  </a:lnTo>
                  <a:lnTo>
                    <a:pt x="460" y="1008"/>
                  </a:lnTo>
                  <a:lnTo>
                    <a:pt x="500" y="1016"/>
                  </a:lnTo>
                  <a:lnTo>
                    <a:pt x="540" y="1022"/>
                  </a:lnTo>
                  <a:lnTo>
                    <a:pt x="584" y="1022"/>
                  </a:lnTo>
                  <a:lnTo>
                    <a:pt x="584" y="1022"/>
                  </a:lnTo>
                  <a:lnTo>
                    <a:pt x="610" y="1022"/>
                  </a:lnTo>
                  <a:lnTo>
                    <a:pt x="636" y="1020"/>
                  </a:lnTo>
                  <a:lnTo>
                    <a:pt x="660" y="1018"/>
                  </a:lnTo>
                  <a:lnTo>
                    <a:pt x="686" y="1012"/>
                  </a:lnTo>
                  <a:lnTo>
                    <a:pt x="710" y="1006"/>
                  </a:lnTo>
                  <a:lnTo>
                    <a:pt x="736" y="1000"/>
                  </a:lnTo>
                  <a:lnTo>
                    <a:pt x="758" y="992"/>
                  </a:lnTo>
                  <a:lnTo>
                    <a:pt x="782" y="982"/>
                  </a:lnTo>
                  <a:lnTo>
                    <a:pt x="804" y="972"/>
                  </a:lnTo>
                  <a:lnTo>
                    <a:pt x="826" y="962"/>
                  </a:lnTo>
                  <a:lnTo>
                    <a:pt x="868" y="936"/>
                  </a:lnTo>
                  <a:lnTo>
                    <a:pt x="908" y="906"/>
                  </a:lnTo>
                  <a:lnTo>
                    <a:pt x="944" y="874"/>
                  </a:lnTo>
                  <a:lnTo>
                    <a:pt x="978" y="836"/>
                  </a:lnTo>
                  <a:lnTo>
                    <a:pt x="1006" y="798"/>
                  </a:lnTo>
                  <a:lnTo>
                    <a:pt x="1032" y="756"/>
                  </a:lnTo>
                  <a:lnTo>
                    <a:pt x="1044" y="734"/>
                  </a:lnTo>
                  <a:lnTo>
                    <a:pt x="1054" y="710"/>
                  </a:lnTo>
                  <a:lnTo>
                    <a:pt x="1064" y="688"/>
                  </a:lnTo>
                  <a:lnTo>
                    <a:pt x="1072" y="664"/>
                  </a:lnTo>
                  <a:lnTo>
                    <a:pt x="1078" y="640"/>
                  </a:lnTo>
                  <a:lnTo>
                    <a:pt x="1084" y="616"/>
                  </a:lnTo>
                  <a:lnTo>
                    <a:pt x="1088" y="590"/>
                  </a:lnTo>
                  <a:lnTo>
                    <a:pt x="1092" y="564"/>
                  </a:lnTo>
                  <a:lnTo>
                    <a:pt x="1094" y="538"/>
                  </a:lnTo>
                  <a:lnTo>
                    <a:pt x="1094" y="512"/>
                  </a:lnTo>
                  <a:lnTo>
                    <a:pt x="1094" y="512"/>
                  </a:lnTo>
                  <a:lnTo>
                    <a:pt x="1094" y="486"/>
                  </a:lnTo>
                  <a:lnTo>
                    <a:pt x="1092" y="460"/>
                  </a:lnTo>
                  <a:lnTo>
                    <a:pt x="1088" y="434"/>
                  </a:lnTo>
                  <a:lnTo>
                    <a:pt x="1084" y="410"/>
                  </a:lnTo>
                  <a:lnTo>
                    <a:pt x="1078" y="384"/>
                  </a:lnTo>
                  <a:lnTo>
                    <a:pt x="1072" y="360"/>
                  </a:lnTo>
                  <a:lnTo>
                    <a:pt x="1064" y="336"/>
                  </a:lnTo>
                  <a:lnTo>
                    <a:pt x="1054" y="314"/>
                  </a:lnTo>
                  <a:lnTo>
                    <a:pt x="1044" y="290"/>
                  </a:lnTo>
                  <a:lnTo>
                    <a:pt x="1032" y="268"/>
                  </a:lnTo>
                  <a:lnTo>
                    <a:pt x="1006" y="226"/>
                  </a:lnTo>
                  <a:lnTo>
                    <a:pt x="978" y="186"/>
                  </a:lnTo>
                  <a:lnTo>
                    <a:pt x="944" y="150"/>
                  </a:lnTo>
                  <a:lnTo>
                    <a:pt x="908" y="118"/>
                  </a:lnTo>
                  <a:lnTo>
                    <a:pt x="868" y="88"/>
                  </a:lnTo>
                  <a:lnTo>
                    <a:pt x="826" y="62"/>
                  </a:lnTo>
                  <a:lnTo>
                    <a:pt x="804" y="52"/>
                  </a:lnTo>
                  <a:lnTo>
                    <a:pt x="782" y="42"/>
                  </a:lnTo>
                  <a:lnTo>
                    <a:pt x="758" y="32"/>
                  </a:lnTo>
                  <a:lnTo>
                    <a:pt x="736" y="24"/>
                  </a:lnTo>
                  <a:lnTo>
                    <a:pt x="710" y="18"/>
                  </a:lnTo>
                  <a:lnTo>
                    <a:pt x="686" y="12"/>
                  </a:lnTo>
                  <a:lnTo>
                    <a:pt x="660" y="6"/>
                  </a:lnTo>
                  <a:lnTo>
                    <a:pt x="636" y="4"/>
                  </a:lnTo>
                  <a:lnTo>
                    <a:pt x="610" y="2"/>
                  </a:lnTo>
                  <a:lnTo>
                    <a:pt x="584" y="0"/>
                  </a:lnTo>
                  <a:lnTo>
                    <a:pt x="584" y="0"/>
                  </a:lnTo>
                  <a:lnTo>
                    <a:pt x="556" y="2"/>
                  </a:lnTo>
                  <a:lnTo>
                    <a:pt x="530" y="4"/>
                  </a:lnTo>
                  <a:lnTo>
                    <a:pt x="506" y="6"/>
                  </a:lnTo>
                  <a:lnTo>
                    <a:pt x="480" y="12"/>
                  </a:lnTo>
                  <a:lnTo>
                    <a:pt x="456" y="18"/>
                  </a:lnTo>
                  <a:lnTo>
                    <a:pt x="432" y="24"/>
                  </a:lnTo>
                  <a:lnTo>
                    <a:pt x="408" y="32"/>
                  </a:lnTo>
                  <a:lnTo>
                    <a:pt x="384" y="42"/>
                  </a:lnTo>
                  <a:lnTo>
                    <a:pt x="362" y="52"/>
                  </a:lnTo>
                  <a:lnTo>
                    <a:pt x="340" y="62"/>
                  </a:lnTo>
                  <a:lnTo>
                    <a:pt x="298" y="88"/>
                  </a:lnTo>
                  <a:lnTo>
                    <a:pt x="258" y="118"/>
                  </a:lnTo>
                  <a:lnTo>
                    <a:pt x="222" y="150"/>
                  </a:lnTo>
                  <a:lnTo>
                    <a:pt x="188" y="186"/>
                  </a:lnTo>
                  <a:lnTo>
                    <a:pt x="160" y="226"/>
                  </a:lnTo>
                  <a:lnTo>
                    <a:pt x="134" y="268"/>
                  </a:lnTo>
                  <a:lnTo>
                    <a:pt x="122" y="290"/>
                  </a:lnTo>
                  <a:lnTo>
                    <a:pt x="112" y="314"/>
                  </a:lnTo>
                  <a:lnTo>
                    <a:pt x="104" y="336"/>
                  </a:lnTo>
                  <a:lnTo>
                    <a:pt x="96" y="360"/>
                  </a:lnTo>
                  <a:lnTo>
                    <a:pt x="88" y="384"/>
                  </a:lnTo>
                  <a:lnTo>
                    <a:pt x="82" y="410"/>
                  </a:lnTo>
                  <a:lnTo>
                    <a:pt x="78" y="434"/>
                  </a:lnTo>
                  <a:lnTo>
                    <a:pt x="74" y="460"/>
                  </a:lnTo>
                  <a:lnTo>
                    <a:pt x="72" y="486"/>
                  </a:lnTo>
                  <a:lnTo>
                    <a:pt x="72" y="512"/>
                  </a:lnTo>
                  <a:lnTo>
                    <a:pt x="72" y="512"/>
                  </a:lnTo>
                  <a:lnTo>
                    <a:pt x="72" y="538"/>
                  </a:lnTo>
                  <a:lnTo>
                    <a:pt x="74" y="564"/>
                  </a:lnTo>
                  <a:lnTo>
                    <a:pt x="78" y="590"/>
                  </a:lnTo>
                  <a:lnTo>
                    <a:pt x="82" y="616"/>
                  </a:lnTo>
                  <a:lnTo>
                    <a:pt x="88" y="640"/>
                  </a:lnTo>
                  <a:lnTo>
                    <a:pt x="96" y="664"/>
                  </a:lnTo>
                  <a:lnTo>
                    <a:pt x="104" y="688"/>
                  </a:lnTo>
                  <a:lnTo>
                    <a:pt x="112" y="712"/>
                  </a:lnTo>
                  <a:lnTo>
                    <a:pt x="122" y="734"/>
                  </a:lnTo>
                  <a:lnTo>
                    <a:pt x="134" y="756"/>
                  </a:lnTo>
                  <a:lnTo>
                    <a:pt x="146" y="778"/>
                  </a:lnTo>
                  <a:lnTo>
                    <a:pt x="160" y="798"/>
                  </a:lnTo>
                  <a:lnTo>
                    <a:pt x="190" y="838"/>
                  </a:lnTo>
                  <a:lnTo>
                    <a:pt x="222" y="874"/>
                  </a:lnTo>
                  <a:lnTo>
                    <a:pt x="222" y="874"/>
                  </a:lnTo>
                  <a:lnTo>
                    <a:pt x="198" y="908"/>
                  </a:lnTo>
                  <a:lnTo>
                    <a:pt x="168" y="950"/>
                  </a:lnTo>
                  <a:lnTo>
                    <a:pt x="136" y="1004"/>
                  </a:lnTo>
                  <a:lnTo>
                    <a:pt x="120" y="1034"/>
                  </a:lnTo>
                  <a:lnTo>
                    <a:pt x="104" y="1066"/>
                  </a:lnTo>
                  <a:lnTo>
                    <a:pt x="90" y="1102"/>
                  </a:lnTo>
                  <a:lnTo>
                    <a:pt x="76" y="1140"/>
                  </a:lnTo>
                  <a:lnTo>
                    <a:pt x="62" y="1180"/>
                  </a:lnTo>
                  <a:lnTo>
                    <a:pt x="50" y="1222"/>
                  </a:lnTo>
                  <a:lnTo>
                    <a:pt x="40" y="1266"/>
                  </a:lnTo>
                  <a:lnTo>
                    <a:pt x="32" y="1312"/>
                  </a:lnTo>
                  <a:lnTo>
                    <a:pt x="24" y="1360"/>
                  </a:lnTo>
                  <a:lnTo>
                    <a:pt x="20" y="1412"/>
                  </a:lnTo>
                  <a:lnTo>
                    <a:pt x="20" y="1412"/>
                  </a:lnTo>
                  <a:lnTo>
                    <a:pt x="10" y="1644"/>
                  </a:lnTo>
                  <a:lnTo>
                    <a:pt x="2" y="1822"/>
                  </a:lnTo>
                  <a:lnTo>
                    <a:pt x="0" y="1974"/>
                  </a:lnTo>
                  <a:lnTo>
                    <a:pt x="214" y="1974"/>
                  </a:lnTo>
                  <a:lnTo>
                    <a:pt x="214" y="1974"/>
                  </a:lnTo>
                  <a:lnTo>
                    <a:pt x="208" y="1938"/>
                  </a:lnTo>
                  <a:lnTo>
                    <a:pt x="196" y="1842"/>
                  </a:lnTo>
                  <a:lnTo>
                    <a:pt x="190" y="1776"/>
                  </a:lnTo>
                  <a:lnTo>
                    <a:pt x="184" y="1704"/>
                  </a:lnTo>
                  <a:lnTo>
                    <a:pt x="178" y="1626"/>
                  </a:lnTo>
                  <a:lnTo>
                    <a:pt x="174" y="1544"/>
                  </a:lnTo>
                  <a:lnTo>
                    <a:pt x="174" y="1544"/>
                  </a:lnTo>
                  <a:close/>
                  <a:moveTo>
                    <a:pt x="390" y="1384"/>
                  </a:moveTo>
                  <a:lnTo>
                    <a:pt x="390" y="1384"/>
                  </a:lnTo>
                  <a:lnTo>
                    <a:pt x="338" y="1388"/>
                  </a:lnTo>
                  <a:lnTo>
                    <a:pt x="296" y="1394"/>
                  </a:lnTo>
                  <a:lnTo>
                    <a:pt x="260" y="1402"/>
                  </a:lnTo>
                  <a:lnTo>
                    <a:pt x="230" y="1412"/>
                  </a:lnTo>
                  <a:lnTo>
                    <a:pt x="230" y="1412"/>
                  </a:lnTo>
                  <a:lnTo>
                    <a:pt x="244" y="1390"/>
                  </a:lnTo>
                  <a:lnTo>
                    <a:pt x="262" y="1368"/>
                  </a:lnTo>
                  <a:lnTo>
                    <a:pt x="282" y="1346"/>
                  </a:lnTo>
                  <a:lnTo>
                    <a:pt x="294" y="1336"/>
                  </a:lnTo>
                  <a:lnTo>
                    <a:pt x="308" y="1326"/>
                  </a:lnTo>
                  <a:lnTo>
                    <a:pt x="324" y="1318"/>
                  </a:lnTo>
                  <a:lnTo>
                    <a:pt x="340" y="1310"/>
                  </a:lnTo>
                  <a:lnTo>
                    <a:pt x="356" y="1302"/>
                  </a:lnTo>
                  <a:lnTo>
                    <a:pt x="376" y="1296"/>
                  </a:lnTo>
                  <a:lnTo>
                    <a:pt x="396" y="1292"/>
                  </a:lnTo>
                  <a:lnTo>
                    <a:pt x="418" y="1288"/>
                  </a:lnTo>
                  <a:lnTo>
                    <a:pt x="442" y="1286"/>
                  </a:lnTo>
                  <a:lnTo>
                    <a:pt x="466" y="1284"/>
                  </a:lnTo>
                  <a:lnTo>
                    <a:pt x="466" y="1284"/>
                  </a:lnTo>
                  <a:lnTo>
                    <a:pt x="490" y="1286"/>
                  </a:lnTo>
                  <a:lnTo>
                    <a:pt x="516" y="1288"/>
                  </a:lnTo>
                  <a:lnTo>
                    <a:pt x="542" y="1290"/>
                  </a:lnTo>
                  <a:lnTo>
                    <a:pt x="570" y="1296"/>
                  </a:lnTo>
                  <a:lnTo>
                    <a:pt x="626" y="1310"/>
                  </a:lnTo>
                  <a:lnTo>
                    <a:pt x="686" y="1328"/>
                  </a:lnTo>
                  <a:lnTo>
                    <a:pt x="686" y="1328"/>
                  </a:lnTo>
                  <a:lnTo>
                    <a:pt x="672" y="1356"/>
                  </a:lnTo>
                  <a:lnTo>
                    <a:pt x="654" y="1386"/>
                  </a:lnTo>
                  <a:lnTo>
                    <a:pt x="630" y="1420"/>
                  </a:lnTo>
                  <a:lnTo>
                    <a:pt x="604" y="1456"/>
                  </a:lnTo>
                  <a:lnTo>
                    <a:pt x="588" y="1472"/>
                  </a:lnTo>
                  <a:lnTo>
                    <a:pt x="570" y="1488"/>
                  </a:lnTo>
                  <a:lnTo>
                    <a:pt x="554" y="1502"/>
                  </a:lnTo>
                  <a:lnTo>
                    <a:pt x="534" y="1516"/>
                  </a:lnTo>
                  <a:lnTo>
                    <a:pt x="514" y="1528"/>
                  </a:lnTo>
                  <a:lnTo>
                    <a:pt x="494" y="1540"/>
                  </a:lnTo>
                  <a:lnTo>
                    <a:pt x="472" y="1548"/>
                  </a:lnTo>
                  <a:lnTo>
                    <a:pt x="448" y="1554"/>
                  </a:lnTo>
                  <a:lnTo>
                    <a:pt x="448" y="1554"/>
                  </a:lnTo>
                  <a:lnTo>
                    <a:pt x="420" y="1558"/>
                  </a:lnTo>
                  <a:lnTo>
                    <a:pt x="392" y="1560"/>
                  </a:lnTo>
                  <a:lnTo>
                    <a:pt x="392" y="1560"/>
                  </a:lnTo>
                  <a:lnTo>
                    <a:pt x="362" y="1558"/>
                  </a:lnTo>
                  <a:lnTo>
                    <a:pt x="334" y="1552"/>
                  </a:lnTo>
                  <a:lnTo>
                    <a:pt x="310" y="1546"/>
                  </a:lnTo>
                  <a:lnTo>
                    <a:pt x="288" y="1538"/>
                  </a:lnTo>
                  <a:lnTo>
                    <a:pt x="268" y="1528"/>
                  </a:lnTo>
                  <a:lnTo>
                    <a:pt x="250" y="1516"/>
                  </a:lnTo>
                  <a:lnTo>
                    <a:pt x="234" y="1506"/>
                  </a:lnTo>
                  <a:lnTo>
                    <a:pt x="222" y="1496"/>
                  </a:lnTo>
                  <a:lnTo>
                    <a:pt x="222" y="1496"/>
                  </a:lnTo>
                  <a:lnTo>
                    <a:pt x="228" y="1490"/>
                  </a:lnTo>
                  <a:lnTo>
                    <a:pt x="238" y="1484"/>
                  </a:lnTo>
                  <a:lnTo>
                    <a:pt x="252" y="1476"/>
                  </a:lnTo>
                  <a:lnTo>
                    <a:pt x="270" y="1470"/>
                  </a:lnTo>
                  <a:lnTo>
                    <a:pt x="292" y="1464"/>
                  </a:lnTo>
                  <a:lnTo>
                    <a:pt x="320" y="1458"/>
                  </a:lnTo>
                  <a:lnTo>
                    <a:pt x="354" y="1454"/>
                  </a:lnTo>
                  <a:lnTo>
                    <a:pt x="392" y="1450"/>
                  </a:lnTo>
                  <a:lnTo>
                    <a:pt x="392" y="1450"/>
                  </a:lnTo>
                  <a:lnTo>
                    <a:pt x="400" y="1450"/>
                  </a:lnTo>
                  <a:lnTo>
                    <a:pt x="406" y="1448"/>
                  </a:lnTo>
                  <a:lnTo>
                    <a:pt x="410" y="1444"/>
                  </a:lnTo>
                  <a:lnTo>
                    <a:pt x="416" y="1440"/>
                  </a:lnTo>
                  <a:lnTo>
                    <a:pt x="420" y="1434"/>
                  </a:lnTo>
                  <a:lnTo>
                    <a:pt x="422" y="1428"/>
                  </a:lnTo>
                  <a:lnTo>
                    <a:pt x="424" y="1422"/>
                  </a:lnTo>
                  <a:lnTo>
                    <a:pt x="424" y="1416"/>
                  </a:lnTo>
                  <a:lnTo>
                    <a:pt x="424" y="1416"/>
                  </a:lnTo>
                  <a:lnTo>
                    <a:pt x="424" y="1408"/>
                  </a:lnTo>
                  <a:lnTo>
                    <a:pt x="422" y="1402"/>
                  </a:lnTo>
                  <a:lnTo>
                    <a:pt x="418" y="1396"/>
                  </a:lnTo>
                  <a:lnTo>
                    <a:pt x="414" y="1392"/>
                  </a:lnTo>
                  <a:lnTo>
                    <a:pt x="408" y="1388"/>
                  </a:lnTo>
                  <a:lnTo>
                    <a:pt x="402" y="1386"/>
                  </a:lnTo>
                  <a:lnTo>
                    <a:pt x="396" y="1384"/>
                  </a:lnTo>
                  <a:lnTo>
                    <a:pt x="390" y="1384"/>
                  </a:lnTo>
                  <a:lnTo>
                    <a:pt x="390" y="1384"/>
                  </a:lnTo>
                  <a:close/>
                  <a:moveTo>
                    <a:pt x="140" y="512"/>
                  </a:moveTo>
                  <a:lnTo>
                    <a:pt x="140" y="512"/>
                  </a:lnTo>
                  <a:lnTo>
                    <a:pt x="142" y="466"/>
                  </a:lnTo>
                  <a:lnTo>
                    <a:pt x="148" y="422"/>
                  </a:lnTo>
                  <a:lnTo>
                    <a:pt x="160" y="380"/>
                  </a:lnTo>
                  <a:lnTo>
                    <a:pt x="174" y="340"/>
                  </a:lnTo>
                  <a:lnTo>
                    <a:pt x="192" y="300"/>
                  </a:lnTo>
                  <a:lnTo>
                    <a:pt x="216" y="264"/>
                  </a:lnTo>
                  <a:lnTo>
                    <a:pt x="240" y="230"/>
                  </a:lnTo>
                  <a:lnTo>
                    <a:pt x="270" y="198"/>
                  </a:lnTo>
                  <a:lnTo>
                    <a:pt x="302" y="170"/>
                  </a:lnTo>
                  <a:lnTo>
                    <a:pt x="336" y="144"/>
                  </a:lnTo>
                  <a:lnTo>
                    <a:pt x="372" y="122"/>
                  </a:lnTo>
                  <a:lnTo>
                    <a:pt x="410" y="104"/>
                  </a:lnTo>
                  <a:lnTo>
                    <a:pt x="452" y="88"/>
                  </a:lnTo>
                  <a:lnTo>
                    <a:pt x="494" y="78"/>
                  </a:lnTo>
                  <a:lnTo>
                    <a:pt x="538" y="70"/>
                  </a:lnTo>
                  <a:lnTo>
                    <a:pt x="584" y="68"/>
                  </a:lnTo>
                  <a:lnTo>
                    <a:pt x="584" y="68"/>
                  </a:lnTo>
                  <a:lnTo>
                    <a:pt x="628" y="70"/>
                  </a:lnTo>
                  <a:lnTo>
                    <a:pt x="672" y="78"/>
                  </a:lnTo>
                  <a:lnTo>
                    <a:pt x="714" y="88"/>
                  </a:lnTo>
                  <a:lnTo>
                    <a:pt x="756" y="104"/>
                  </a:lnTo>
                  <a:lnTo>
                    <a:pt x="794" y="122"/>
                  </a:lnTo>
                  <a:lnTo>
                    <a:pt x="832" y="144"/>
                  </a:lnTo>
                  <a:lnTo>
                    <a:pt x="866" y="170"/>
                  </a:lnTo>
                  <a:lnTo>
                    <a:pt x="896" y="198"/>
                  </a:lnTo>
                  <a:lnTo>
                    <a:pt x="926" y="230"/>
                  </a:lnTo>
                  <a:lnTo>
                    <a:pt x="952" y="264"/>
                  </a:lnTo>
                  <a:lnTo>
                    <a:pt x="974" y="300"/>
                  </a:lnTo>
                  <a:lnTo>
                    <a:pt x="992" y="340"/>
                  </a:lnTo>
                  <a:lnTo>
                    <a:pt x="1006" y="380"/>
                  </a:lnTo>
                  <a:lnTo>
                    <a:pt x="1018" y="422"/>
                  </a:lnTo>
                  <a:lnTo>
                    <a:pt x="1024" y="466"/>
                  </a:lnTo>
                  <a:lnTo>
                    <a:pt x="1026" y="512"/>
                  </a:lnTo>
                  <a:lnTo>
                    <a:pt x="1026" y="512"/>
                  </a:lnTo>
                  <a:lnTo>
                    <a:pt x="1024" y="558"/>
                  </a:lnTo>
                  <a:lnTo>
                    <a:pt x="1018" y="602"/>
                  </a:lnTo>
                  <a:lnTo>
                    <a:pt x="1006" y="644"/>
                  </a:lnTo>
                  <a:lnTo>
                    <a:pt x="992" y="684"/>
                  </a:lnTo>
                  <a:lnTo>
                    <a:pt x="974" y="724"/>
                  </a:lnTo>
                  <a:lnTo>
                    <a:pt x="952" y="760"/>
                  </a:lnTo>
                  <a:lnTo>
                    <a:pt x="926" y="794"/>
                  </a:lnTo>
                  <a:lnTo>
                    <a:pt x="896" y="826"/>
                  </a:lnTo>
                  <a:lnTo>
                    <a:pt x="866" y="854"/>
                  </a:lnTo>
                  <a:lnTo>
                    <a:pt x="832" y="880"/>
                  </a:lnTo>
                  <a:lnTo>
                    <a:pt x="794" y="902"/>
                  </a:lnTo>
                  <a:lnTo>
                    <a:pt x="756" y="920"/>
                  </a:lnTo>
                  <a:lnTo>
                    <a:pt x="714" y="936"/>
                  </a:lnTo>
                  <a:lnTo>
                    <a:pt x="672" y="946"/>
                  </a:lnTo>
                  <a:lnTo>
                    <a:pt x="628" y="954"/>
                  </a:lnTo>
                  <a:lnTo>
                    <a:pt x="584" y="956"/>
                  </a:lnTo>
                  <a:lnTo>
                    <a:pt x="584" y="956"/>
                  </a:lnTo>
                  <a:lnTo>
                    <a:pt x="538" y="954"/>
                  </a:lnTo>
                  <a:lnTo>
                    <a:pt x="494" y="946"/>
                  </a:lnTo>
                  <a:lnTo>
                    <a:pt x="452" y="936"/>
                  </a:lnTo>
                  <a:lnTo>
                    <a:pt x="410" y="920"/>
                  </a:lnTo>
                  <a:lnTo>
                    <a:pt x="372" y="902"/>
                  </a:lnTo>
                  <a:lnTo>
                    <a:pt x="336" y="880"/>
                  </a:lnTo>
                  <a:lnTo>
                    <a:pt x="302" y="854"/>
                  </a:lnTo>
                  <a:lnTo>
                    <a:pt x="270" y="826"/>
                  </a:lnTo>
                  <a:lnTo>
                    <a:pt x="240" y="794"/>
                  </a:lnTo>
                  <a:lnTo>
                    <a:pt x="216" y="760"/>
                  </a:lnTo>
                  <a:lnTo>
                    <a:pt x="192" y="724"/>
                  </a:lnTo>
                  <a:lnTo>
                    <a:pt x="174" y="684"/>
                  </a:lnTo>
                  <a:lnTo>
                    <a:pt x="160" y="644"/>
                  </a:lnTo>
                  <a:lnTo>
                    <a:pt x="148" y="602"/>
                  </a:lnTo>
                  <a:lnTo>
                    <a:pt x="142" y="558"/>
                  </a:lnTo>
                  <a:lnTo>
                    <a:pt x="140" y="512"/>
                  </a:lnTo>
                  <a:lnTo>
                    <a:pt x="140" y="512"/>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115" name="Freeform 59"/>
            <p:cNvSpPr>
              <a:spLocks/>
            </p:cNvSpPr>
            <p:nvPr/>
          </p:nvSpPr>
          <p:spPr bwMode="auto">
            <a:xfrm>
              <a:off x="3434638" y="3973996"/>
              <a:ext cx="491190" cy="278941"/>
            </a:xfrm>
            <a:custGeom>
              <a:avLst/>
              <a:gdLst>
                <a:gd name="T0" fmla="*/ 2528 w 2828"/>
                <a:gd name="T1" fmla="*/ 506 h 1606"/>
                <a:gd name="T2" fmla="*/ 2632 w 2828"/>
                <a:gd name="T3" fmla="*/ 500 h 1606"/>
                <a:gd name="T4" fmla="*/ 2722 w 2828"/>
                <a:gd name="T5" fmla="*/ 522 h 1606"/>
                <a:gd name="T6" fmla="*/ 2776 w 2828"/>
                <a:gd name="T7" fmla="*/ 558 h 1606"/>
                <a:gd name="T8" fmla="*/ 2814 w 2828"/>
                <a:gd name="T9" fmla="*/ 606 h 1606"/>
                <a:gd name="T10" fmla="*/ 2828 w 2828"/>
                <a:gd name="T11" fmla="*/ 658 h 1606"/>
                <a:gd name="T12" fmla="*/ 2812 w 2828"/>
                <a:gd name="T13" fmla="*/ 720 h 1606"/>
                <a:gd name="T14" fmla="*/ 2748 w 2828"/>
                <a:gd name="T15" fmla="*/ 808 h 1606"/>
                <a:gd name="T16" fmla="*/ 2062 w 2828"/>
                <a:gd name="T17" fmla="*/ 1428 h 1606"/>
                <a:gd name="T18" fmla="*/ 1896 w 2828"/>
                <a:gd name="T19" fmla="*/ 1528 h 1606"/>
                <a:gd name="T20" fmla="*/ 1738 w 2828"/>
                <a:gd name="T21" fmla="*/ 1580 h 1606"/>
                <a:gd name="T22" fmla="*/ 1576 w 2828"/>
                <a:gd name="T23" fmla="*/ 1604 h 1606"/>
                <a:gd name="T24" fmla="*/ 0 w 2828"/>
                <a:gd name="T25" fmla="*/ 1450 h 1606"/>
                <a:gd name="T26" fmla="*/ 1578 w 2828"/>
                <a:gd name="T27" fmla="*/ 1460 h 1606"/>
                <a:gd name="T28" fmla="*/ 1740 w 2828"/>
                <a:gd name="T29" fmla="*/ 1434 h 1606"/>
                <a:gd name="T30" fmla="*/ 1854 w 2828"/>
                <a:gd name="T31" fmla="*/ 1390 h 1606"/>
                <a:gd name="T32" fmla="*/ 1966 w 2828"/>
                <a:gd name="T33" fmla="*/ 1318 h 1606"/>
                <a:gd name="T34" fmla="*/ 2620 w 2828"/>
                <a:gd name="T35" fmla="*/ 768 h 1606"/>
                <a:gd name="T36" fmla="*/ 2674 w 2828"/>
                <a:gd name="T37" fmla="*/ 710 h 1606"/>
                <a:gd name="T38" fmla="*/ 2684 w 2828"/>
                <a:gd name="T39" fmla="*/ 668 h 1606"/>
                <a:gd name="T40" fmla="*/ 2668 w 2828"/>
                <a:gd name="T41" fmla="*/ 650 h 1606"/>
                <a:gd name="T42" fmla="*/ 2612 w 2828"/>
                <a:gd name="T43" fmla="*/ 638 h 1606"/>
                <a:gd name="T44" fmla="*/ 2518 w 2828"/>
                <a:gd name="T45" fmla="*/ 654 h 1606"/>
                <a:gd name="T46" fmla="*/ 810 w 2828"/>
                <a:gd name="T47" fmla="*/ 630 h 1606"/>
                <a:gd name="T48" fmla="*/ 930 w 2828"/>
                <a:gd name="T49" fmla="*/ 578 h 1606"/>
                <a:gd name="T50" fmla="*/ 1096 w 2828"/>
                <a:gd name="T51" fmla="*/ 470 h 1606"/>
                <a:gd name="T52" fmla="*/ 1190 w 2828"/>
                <a:gd name="T53" fmla="*/ 364 h 1606"/>
                <a:gd name="T54" fmla="*/ 1222 w 2828"/>
                <a:gd name="T55" fmla="*/ 266 h 1606"/>
                <a:gd name="T56" fmla="*/ 1210 w 2828"/>
                <a:gd name="T57" fmla="*/ 180 h 1606"/>
                <a:gd name="T58" fmla="*/ 786 w 2828"/>
                <a:gd name="T59" fmla="*/ 310 h 1606"/>
                <a:gd name="T60" fmla="*/ 572 w 2828"/>
                <a:gd name="T61" fmla="*/ 288 h 1606"/>
                <a:gd name="T62" fmla="*/ 402 w 2828"/>
                <a:gd name="T63" fmla="*/ 308 h 1606"/>
                <a:gd name="T64" fmla="*/ 252 w 2828"/>
                <a:gd name="T65" fmla="*/ 366 h 1606"/>
                <a:gd name="T66" fmla="*/ 120 w 2828"/>
                <a:gd name="T67" fmla="*/ 464 h 1606"/>
                <a:gd name="T68" fmla="*/ 4 w 2828"/>
                <a:gd name="T69" fmla="*/ 602 h 1606"/>
                <a:gd name="T70" fmla="*/ 64 w 2828"/>
                <a:gd name="T71" fmla="*/ 320 h 1606"/>
                <a:gd name="T72" fmla="*/ 192 w 2828"/>
                <a:gd name="T73" fmla="*/ 234 h 1606"/>
                <a:gd name="T74" fmla="*/ 334 w 2828"/>
                <a:gd name="T75" fmla="*/ 176 h 1606"/>
                <a:gd name="T76" fmla="*/ 492 w 2828"/>
                <a:gd name="T77" fmla="*/ 148 h 1606"/>
                <a:gd name="T78" fmla="*/ 642 w 2828"/>
                <a:gd name="T79" fmla="*/ 146 h 1606"/>
                <a:gd name="T80" fmla="*/ 852 w 2828"/>
                <a:gd name="T81" fmla="*/ 176 h 1606"/>
                <a:gd name="T82" fmla="*/ 1294 w 2828"/>
                <a:gd name="T83" fmla="*/ 34 h 1606"/>
                <a:gd name="T84" fmla="*/ 1352 w 2828"/>
                <a:gd name="T85" fmla="*/ 166 h 1606"/>
                <a:gd name="T86" fmla="*/ 1366 w 2828"/>
                <a:gd name="T87" fmla="*/ 286 h 1606"/>
                <a:gd name="T88" fmla="*/ 1336 w 2828"/>
                <a:gd name="T89" fmla="*/ 396 h 1606"/>
                <a:gd name="T90" fmla="*/ 1286 w 2828"/>
                <a:gd name="T91" fmla="*/ 474 h 1606"/>
                <a:gd name="T92" fmla="*/ 1172 w 2828"/>
                <a:gd name="T93" fmla="*/ 590 h 1606"/>
                <a:gd name="T94" fmla="*/ 1020 w 2828"/>
                <a:gd name="T95" fmla="*/ 694 h 1606"/>
                <a:gd name="T96" fmla="*/ 1050 w 2828"/>
                <a:gd name="T97" fmla="*/ 788 h 1606"/>
                <a:gd name="T98" fmla="*/ 1812 w 2828"/>
                <a:gd name="T99" fmla="*/ 76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8" h="1606">
                  <a:moveTo>
                    <a:pt x="2444" y="530"/>
                  </a:moveTo>
                  <a:lnTo>
                    <a:pt x="2444" y="530"/>
                  </a:lnTo>
                  <a:lnTo>
                    <a:pt x="2486" y="516"/>
                  </a:lnTo>
                  <a:lnTo>
                    <a:pt x="2528" y="506"/>
                  </a:lnTo>
                  <a:lnTo>
                    <a:pt x="2568" y="500"/>
                  </a:lnTo>
                  <a:lnTo>
                    <a:pt x="2606" y="498"/>
                  </a:lnTo>
                  <a:lnTo>
                    <a:pt x="2606" y="498"/>
                  </a:lnTo>
                  <a:lnTo>
                    <a:pt x="2632" y="500"/>
                  </a:lnTo>
                  <a:lnTo>
                    <a:pt x="2656" y="502"/>
                  </a:lnTo>
                  <a:lnTo>
                    <a:pt x="2680" y="508"/>
                  </a:lnTo>
                  <a:lnTo>
                    <a:pt x="2702" y="514"/>
                  </a:lnTo>
                  <a:lnTo>
                    <a:pt x="2722" y="522"/>
                  </a:lnTo>
                  <a:lnTo>
                    <a:pt x="2742" y="532"/>
                  </a:lnTo>
                  <a:lnTo>
                    <a:pt x="2760" y="544"/>
                  </a:lnTo>
                  <a:lnTo>
                    <a:pt x="2776" y="558"/>
                  </a:lnTo>
                  <a:lnTo>
                    <a:pt x="2776" y="558"/>
                  </a:lnTo>
                  <a:lnTo>
                    <a:pt x="2788" y="568"/>
                  </a:lnTo>
                  <a:lnTo>
                    <a:pt x="2798" y="580"/>
                  </a:lnTo>
                  <a:lnTo>
                    <a:pt x="2808" y="592"/>
                  </a:lnTo>
                  <a:lnTo>
                    <a:pt x="2814" y="606"/>
                  </a:lnTo>
                  <a:lnTo>
                    <a:pt x="2820" y="618"/>
                  </a:lnTo>
                  <a:lnTo>
                    <a:pt x="2824" y="632"/>
                  </a:lnTo>
                  <a:lnTo>
                    <a:pt x="2826" y="644"/>
                  </a:lnTo>
                  <a:lnTo>
                    <a:pt x="2828" y="658"/>
                  </a:lnTo>
                  <a:lnTo>
                    <a:pt x="2828" y="658"/>
                  </a:lnTo>
                  <a:lnTo>
                    <a:pt x="2826" y="678"/>
                  </a:lnTo>
                  <a:lnTo>
                    <a:pt x="2820" y="698"/>
                  </a:lnTo>
                  <a:lnTo>
                    <a:pt x="2812" y="720"/>
                  </a:lnTo>
                  <a:lnTo>
                    <a:pt x="2800" y="742"/>
                  </a:lnTo>
                  <a:lnTo>
                    <a:pt x="2786" y="764"/>
                  </a:lnTo>
                  <a:lnTo>
                    <a:pt x="2768" y="786"/>
                  </a:lnTo>
                  <a:lnTo>
                    <a:pt x="2748" y="808"/>
                  </a:lnTo>
                  <a:lnTo>
                    <a:pt x="2722" y="832"/>
                  </a:lnTo>
                  <a:lnTo>
                    <a:pt x="2102" y="1394"/>
                  </a:lnTo>
                  <a:lnTo>
                    <a:pt x="2102" y="1394"/>
                  </a:lnTo>
                  <a:lnTo>
                    <a:pt x="2062" y="1428"/>
                  </a:lnTo>
                  <a:lnTo>
                    <a:pt x="2022" y="1458"/>
                  </a:lnTo>
                  <a:lnTo>
                    <a:pt x="1980" y="1484"/>
                  </a:lnTo>
                  <a:lnTo>
                    <a:pt x="1938" y="1508"/>
                  </a:lnTo>
                  <a:lnTo>
                    <a:pt x="1896" y="1528"/>
                  </a:lnTo>
                  <a:lnTo>
                    <a:pt x="1856" y="1544"/>
                  </a:lnTo>
                  <a:lnTo>
                    <a:pt x="1816" y="1560"/>
                  </a:lnTo>
                  <a:lnTo>
                    <a:pt x="1776" y="1572"/>
                  </a:lnTo>
                  <a:lnTo>
                    <a:pt x="1738" y="1580"/>
                  </a:lnTo>
                  <a:lnTo>
                    <a:pt x="1700" y="1588"/>
                  </a:lnTo>
                  <a:lnTo>
                    <a:pt x="1666" y="1594"/>
                  </a:lnTo>
                  <a:lnTo>
                    <a:pt x="1632" y="1598"/>
                  </a:lnTo>
                  <a:lnTo>
                    <a:pt x="1576" y="1604"/>
                  </a:lnTo>
                  <a:lnTo>
                    <a:pt x="1530" y="1606"/>
                  </a:lnTo>
                  <a:lnTo>
                    <a:pt x="1524" y="1606"/>
                  </a:lnTo>
                  <a:lnTo>
                    <a:pt x="0" y="1594"/>
                  </a:lnTo>
                  <a:lnTo>
                    <a:pt x="0" y="1450"/>
                  </a:lnTo>
                  <a:lnTo>
                    <a:pt x="1524" y="1462"/>
                  </a:lnTo>
                  <a:lnTo>
                    <a:pt x="1530" y="1462"/>
                  </a:lnTo>
                  <a:lnTo>
                    <a:pt x="1530" y="1462"/>
                  </a:lnTo>
                  <a:lnTo>
                    <a:pt x="1578" y="1460"/>
                  </a:lnTo>
                  <a:lnTo>
                    <a:pt x="1630" y="1456"/>
                  </a:lnTo>
                  <a:lnTo>
                    <a:pt x="1684" y="1448"/>
                  </a:lnTo>
                  <a:lnTo>
                    <a:pt x="1712" y="1442"/>
                  </a:lnTo>
                  <a:lnTo>
                    <a:pt x="1740" y="1434"/>
                  </a:lnTo>
                  <a:lnTo>
                    <a:pt x="1768" y="1426"/>
                  </a:lnTo>
                  <a:lnTo>
                    <a:pt x="1798" y="1416"/>
                  </a:lnTo>
                  <a:lnTo>
                    <a:pt x="1826" y="1404"/>
                  </a:lnTo>
                  <a:lnTo>
                    <a:pt x="1854" y="1390"/>
                  </a:lnTo>
                  <a:lnTo>
                    <a:pt x="1884" y="1376"/>
                  </a:lnTo>
                  <a:lnTo>
                    <a:pt x="1912" y="1358"/>
                  </a:lnTo>
                  <a:lnTo>
                    <a:pt x="1940" y="1338"/>
                  </a:lnTo>
                  <a:lnTo>
                    <a:pt x="1966" y="1318"/>
                  </a:lnTo>
                  <a:lnTo>
                    <a:pt x="1966" y="1318"/>
                  </a:lnTo>
                  <a:lnTo>
                    <a:pt x="2232" y="1094"/>
                  </a:lnTo>
                  <a:lnTo>
                    <a:pt x="2620" y="768"/>
                  </a:lnTo>
                  <a:lnTo>
                    <a:pt x="2620" y="768"/>
                  </a:lnTo>
                  <a:lnTo>
                    <a:pt x="2638" y="752"/>
                  </a:lnTo>
                  <a:lnTo>
                    <a:pt x="2652" y="738"/>
                  </a:lnTo>
                  <a:lnTo>
                    <a:pt x="2664" y="724"/>
                  </a:lnTo>
                  <a:lnTo>
                    <a:pt x="2674" y="710"/>
                  </a:lnTo>
                  <a:lnTo>
                    <a:pt x="2680" y="698"/>
                  </a:lnTo>
                  <a:lnTo>
                    <a:pt x="2684" y="686"/>
                  </a:lnTo>
                  <a:lnTo>
                    <a:pt x="2686" y="676"/>
                  </a:lnTo>
                  <a:lnTo>
                    <a:pt x="2684" y="668"/>
                  </a:lnTo>
                  <a:lnTo>
                    <a:pt x="2684" y="668"/>
                  </a:lnTo>
                  <a:lnTo>
                    <a:pt x="2680" y="660"/>
                  </a:lnTo>
                  <a:lnTo>
                    <a:pt x="2676" y="656"/>
                  </a:lnTo>
                  <a:lnTo>
                    <a:pt x="2668" y="650"/>
                  </a:lnTo>
                  <a:lnTo>
                    <a:pt x="2660" y="646"/>
                  </a:lnTo>
                  <a:lnTo>
                    <a:pt x="2650" y="642"/>
                  </a:lnTo>
                  <a:lnTo>
                    <a:pt x="2640" y="640"/>
                  </a:lnTo>
                  <a:lnTo>
                    <a:pt x="2612" y="638"/>
                  </a:lnTo>
                  <a:lnTo>
                    <a:pt x="2612" y="638"/>
                  </a:lnTo>
                  <a:lnTo>
                    <a:pt x="2582" y="640"/>
                  </a:lnTo>
                  <a:lnTo>
                    <a:pt x="2550" y="646"/>
                  </a:lnTo>
                  <a:lnTo>
                    <a:pt x="2518" y="654"/>
                  </a:lnTo>
                  <a:lnTo>
                    <a:pt x="2486" y="664"/>
                  </a:lnTo>
                  <a:lnTo>
                    <a:pt x="1770" y="932"/>
                  </a:lnTo>
                  <a:lnTo>
                    <a:pt x="952" y="932"/>
                  </a:lnTo>
                  <a:lnTo>
                    <a:pt x="810" y="630"/>
                  </a:lnTo>
                  <a:lnTo>
                    <a:pt x="830" y="622"/>
                  </a:lnTo>
                  <a:lnTo>
                    <a:pt x="830" y="622"/>
                  </a:lnTo>
                  <a:lnTo>
                    <a:pt x="882" y="600"/>
                  </a:lnTo>
                  <a:lnTo>
                    <a:pt x="930" y="578"/>
                  </a:lnTo>
                  <a:lnTo>
                    <a:pt x="974" y="556"/>
                  </a:lnTo>
                  <a:lnTo>
                    <a:pt x="1016" y="530"/>
                  </a:lnTo>
                  <a:lnTo>
                    <a:pt x="1056" y="504"/>
                  </a:lnTo>
                  <a:lnTo>
                    <a:pt x="1096" y="470"/>
                  </a:lnTo>
                  <a:lnTo>
                    <a:pt x="1134" y="432"/>
                  </a:lnTo>
                  <a:lnTo>
                    <a:pt x="1174" y="384"/>
                  </a:lnTo>
                  <a:lnTo>
                    <a:pt x="1174" y="384"/>
                  </a:lnTo>
                  <a:lnTo>
                    <a:pt x="1190" y="364"/>
                  </a:lnTo>
                  <a:lnTo>
                    <a:pt x="1204" y="340"/>
                  </a:lnTo>
                  <a:lnTo>
                    <a:pt x="1212" y="316"/>
                  </a:lnTo>
                  <a:lnTo>
                    <a:pt x="1218" y="290"/>
                  </a:lnTo>
                  <a:lnTo>
                    <a:pt x="1222" y="266"/>
                  </a:lnTo>
                  <a:lnTo>
                    <a:pt x="1222" y="238"/>
                  </a:lnTo>
                  <a:lnTo>
                    <a:pt x="1218" y="212"/>
                  </a:lnTo>
                  <a:lnTo>
                    <a:pt x="1212" y="186"/>
                  </a:lnTo>
                  <a:lnTo>
                    <a:pt x="1210" y="180"/>
                  </a:lnTo>
                  <a:lnTo>
                    <a:pt x="1206" y="182"/>
                  </a:lnTo>
                  <a:lnTo>
                    <a:pt x="866" y="326"/>
                  </a:lnTo>
                  <a:lnTo>
                    <a:pt x="866" y="326"/>
                  </a:lnTo>
                  <a:lnTo>
                    <a:pt x="786" y="310"/>
                  </a:lnTo>
                  <a:lnTo>
                    <a:pt x="710" y="298"/>
                  </a:lnTo>
                  <a:lnTo>
                    <a:pt x="638" y="290"/>
                  </a:lnTo>
                  <a:lnTo>
                    <a:pt x="572" y="288"/>
                  </a:lnTo>
                  <a:lnTo>
                    <a:pt x="572" y="288"/>
                  </a:lnTo>
                  <a:lnTo>
                    <a:pt x="528" y="290"/>
                  </a:lnTo>
                  <a:lnTo>
                    <a:pt x="484" y="294"/>
                  </a:lnTo>
                  <a:lnTo>
                    <a:pt x="442" y="300"/>
                  </a:lnTo>
                  <a:lnTo>
                    <a:pt x="402" y="308"/>
                  </a:lnTo>
                  <a:lnTo>
                    <a:pt x="362" y="318"/>
                  </a:lnTo>
                  <a:lnTo>
                    <a:pt x="324" y="332"/>
                  </a:lnTo>
                  <a:lnTo>
                    <a:pt x="288" y="348"/>
                  </a:lnTo>
                  <a:lnTo>
                    <a:pt x="252" y="366"/>
                  </a:lnTo>
                  <a:lnTo>
                    <a:pt x="216" y="386"/>
                  </a:lnTo>
                  <a:lnTo>
                    <a:pt x="184" y="410"/>
                  </a:lnTo>
                  <a:lnTo>
                    <a:pt x="152" y="434"/>
                  </a:lnTo>
                  <a:lnTo>
                    <a:pt x="120" y="464"/>
                  </a:lnTo>
                  <a:lnTo>
                    <a:pt x="90" y="494"/>
                  </a:lnTo>
                  <a:lnTo>
                    <a:pt x="60" y="528"/>
                  </a:lnTo>
                  <a:lnTo>
                    <a:pt x="32" y="564"/>
                  </a:lnTo>
                  <a:lnTo>
                    <a:pt x="4" y="602"/>
                  </a:lnTo>
                  <a:lnTo>
                    <a:pt x="6" y="376"/>
                  </a:lnTo>
                  <a:lnTo>
                    <a:pt x="6" y="376"/>
                  </a:lnTo>
                  <a:lnTo>
                    <a:pt x="34" y="346"/>
                  </a:lnTo>
                  <a:lnTo>
                    <a:pt x="64" y="320"/>
                  </a:lnTo>
                  <a:lnTo>
                    <a:pt x="96" y="296"/>
                  </a:lnTo>
                  <a:lnTo>
                    <a:pt x="126" y="274"/>
                  </a:lnTo>
                  <a:lnTo>
                    <a:pt x="160" y="254"/>
                  </a:lnTo>
                  <a:lnTo>
                    <a:pt x="192" y="234"/>
                  </a:lnTo>
                  <a:lnTo>
                    <a:pt x="226" y="218"/>
                  </a:lnTo>
                  <a:lnTo>
                    <a:pt x="262" y="202"/>
                  </a:lnTo>
                  <a:lnTo>
                    <a:pt x="298" y="188"/>
                  </a:lnTo>
                  <a:lnTo>
                    <a:pt x="334" y="176"/>
                  </a:lnTo>
                  <a:lnTo>
                    <a:pt x="372" y="168"/>
                  </a:lnTo>
                  <a:lnTo>
                    <a:pt x="412" y="160"/>
                  </a:lnTo>
                  <a:lnTo>
                    <a:pt x="450" y="152"/>
                  </a:lnTo>
                  <a:lnTo>
                    <a:pt x="492" y="148"/>
                  </a:lnTo>
                  <a:lnTo>
                    <a:pt x="534" y="146"/>
                  </a:lnTo>
                  <a:lnTo>
                    <a:pt x="576" y="146"/>
                  </a:lnTo>
                  <a:lnTo>
                    <a:pt x="576" y="146"/>
                  </a:lnTo>
                  <a:lnTo>
                    <a:pt x="642" y="146"/>
                  </a:lnTo>
                  <a:lnTo>
                    <a:pt x="708" y="152"/>
                  </a:lnTo>
                  <a:lnTo>
                    <a:pt x="778" y="162"/>
                  </a:lnTo>
                  <a:lnTo>
                    <a:pt x="852" y="176"/>
                  </a:lnTo>
                  <a:lnTo>
                    <a:pt x="852" y="176"/>
                  </a:lnTo>
                  <a:lnTo>
                    <a:pt x="854" y="176"/>
                  </a:lnTo>
                  <a:lnTo>
                    <a:pt x="1272" y="0"/>
                  </a:lnTo>
                  <a:lnTo>
                    <a:pt x="1272" y="0"/>
                  </a:lnTo>
                  <a:lnTo>
                    <a:pt x="1294" y="34"/>
                  </a:lnTo>
                  <a:lnTo>
                    <a:pt x="1312" y="68"/>
                  </a:lnTo>
                  <a:lnTo>
                    <a:pt x="1328" y="102"/>
                  </a:lnTo>
                  <a:lnTo>
                    <a:pt x="1342" y="134"/>
                  </a:lnTo>
                  <a:lnTo>
                    <a:pt x="1352" y="166"/>
                  </a:lnTo>
                  <a:lnTo>
                    <a:pt x="1360" y="196"/>
                  </a:lnTo>
                  <a:lnTo>
                    <a:pt x="1364" y="226"/>
                  </a:lnTo>
                  <a:lnTo>
                    <a:pt x="1366" y="256"/>
                  </a:lnTo>
                  <a:lnTo>
                    <a:pt x="1366" y="286"/>
                  </a:lnTo>
                  <a:lnTo>
                    <a:pt x="1362" y="314"/>
                  </a:lnTo>
                  <a:lnTo>
                    <a:pt x="1356" y="342"/>
                  </a:lnTo>
                  <a:lnTo>
                    <a:pt x="1348" y="370"/>
                  </a:lnTo>
                  <a:lnTo>
                    <a:pt x="1336" y="396"/>
                  </a:lnTo>
                  <a:lnTo>
                    <a:pt x="1322" y="422"/>
                  </a:lnTo>
                  <a:lnTo>
                    <a:pt x="1306" y="448"/>
                  </a:lnTo>
                  <a:lnTo>
                    <a:pt x="1286" y="474"/>
                  </a:lnTo>
                  <a:lnTo>
                    <a:pt x="1286" y="474"/>
                  </a:lnTo>
                  <a:lnTo>
                    <a:pt x="1262" y="502"/>
                  </a:lnTo>
                  <a:lnTo>
                    <a:pt x="1236" y="532"/>
                  </a:lnTo>
                  <a:lnTo>
                    <a:pt x="1206" y="560"/>
                  </a:lnTo>
                  <a:lnTo>
                    <a:pt x="1172" y="590"/>
                  </a:lnTo>
                  <a:lnTo>
                    <a:pt x="1138" y="620"/>
                  </a:lnTo>
                  <a:lnTo>
                    <a:pt x="1100" y="646"/>
                  </a:lnTo>
                  <a:lnTo>
                    <a:pt x="1060" y="672"/>
                  </a:lnTo>
                  <a:lnTo>
                    <a:pt x="1020" y="694"/>
                  </a:lnTo>
                  <a:lnTo>
                    <a:pt x="1016" y="696"/>
                  </a:lnTo>
                  <a:lnTo>
                    <a:pt x="1018" y="700"/>
                  </a:lnTo>
                  <a:lnTo>
                    <a:pt x="1050" y="786"/>
                  </a:lnTo>
                  <a:lnTo>
                    <a:pt x="1050" y="788"/>
                  </a:lnTo>
                  <a:lnTo>
                    <a:pt x="1054" y="788"/>
                  </a:lnTo>
                  <a:lnTo>
                    <a:pt x="1744" y="788"/>
                  </a:lnTo>
                  <a:lnTo>
                    <a:pt x="1744" y="788"/>
                  </a:lnTo>
                  <a:lnTo>
                    <a:pt x="1812" y="764"/>
                  </a:lnTo>
                  <a:lnTo>
                    <a:pt x="1818" y="760"/>
                  </a:lnTo>
                  <a:lnTo>
                    <a:pt x="2444" y="530"/>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116" name="Freeform 60"/>
            <p:cNvSpPr>
              <a:spLocks/>
            </p:cNvSpPr>
            <p:nvPr/>
          </p:nvSpPr>
          <p:spPr bwMode="auto">
            <a:xfrm>
              <a:off x="4125376" y="4085850"/>
              <a:ext cx="1737" cy="0"/>
            </a:xfrm>
            <a:custGeom>
              <a:avLst/>
              <a:gdLst>
                <a:gd name="T0" fmla="*/ 0 w 10"/>
                <a:gd name="T1" fmla="*/ 0 w 10"/>
                <a:gd name="T2" fmla="*/ 10 w 10"/>
                <a:gd name="T3" fmla="*/ 10 w 10"/>
                <a:gd name="T4" fmla="*/ 4 w 10"/>
                <a:gd name="T5" fmla="*/ 4 w 10"/>
                <a:gd name="T6" fmla="*/ 0 w 10"/>
                <a:gd name="T7" fmla="*/ 0 w 10"/>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0">
                  <a:moveTo>
                    <a:pt x="0" y="0"/>
                  </a:moveTo>
                  <a:lnTo>
                    <a:pt x="0" y="0"/>
                  </a:lnTo>
                  <a:lnTo>
                    <a:pt x="10" y="0"/>
                  </a:lnTo>
                  <a:lnTo>
                    <a:pt x="10" y="0"/>
                  </a:lnTo>
                  <a:lnTo>
                    <a:pt x="4" y="0"/>
                  </a:lnTo>
                  <a:lnTo>
                    <a:pt x="4" y="0"/>
                  </a:lnTo>
                  <a:lnTo>
                    <a:pt x="0" y="0"/>
                  </a:lnTo>
                  <a:lnTo>
                    <a:pt x="0" y="0"/>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117" name="Freeform 61"/>
            <p:cNvSpPr>
              <a:spLocks/>
            </p:cNvSpPr>
            <p:nvPr/>
          </p:nvSpPr>
          <p:spPr bwMode="auto">
            <a:xfrm>
              <a:off x="3937099" y="4226884"/>
              <a:ext cx="6253" cy="347"/>
            </a:xfrm>
            <a:custGeom>
              <a:avLst/>
              <a:gdLst>
                <a:gd name="T0" fmla="*/ 36 w 36"/>
                <a:gd name="T1" fmla="*/ 0 h 2"/>
                <a:gd name="T2" fmla="*/ 36 w 36"/>
                <a:gd name="T3" fmla="*/ 0 h 2"/>
                <a:gd name="T4" fmla="*/ 0 w 36"/>
                <a:gd name="T5" fmla="*/ 2 h 2"/>
                <a:gd name="T6" fmla="*/ 0 w 36"/>
                <a:gd name="T7" fmla="*/ 2 h 2"/>
                <a:gd name="T8" fmla="*/ 6 w 36"/>
                <a:gd name="T9" fmla="*/ 2 h 2"/>
                <a:gd name="T10" fmla="*/ 6 w 36"/>
                <a:gd name="T11" fmla="*/ 2 h 2"/>
                <a:gd name="T12" fmla="*/ 36 w 36"/>
                <a:gd name="T13" fmla="*/ 0 h 2"/>
                <a:gd name="T14" fmla="*/ 36 w 3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
                  <a:moveTo>
                    <a:pt x="36" y="0"/>
                  </a:moveTo>
                  <a:lnTo>
                    <a:pt x="36" y="0"/>
                  </a:lnTo>
                  <a:lnTo>
                    <a:pt x="0" y="2"/>
                  </a:lnTo>
                  <a:lnTo>
                    <a:pt x="0" y="2"/>
                  </a:lnTo>
                  <a:lnTo>
                    <a:pt x="6" y="2"/>
                  </a:lnTo>
                  <a:lnTo>
                    <a:pt x="6" y="2"/>
                  </a:lnTo>
                  <a:lnTo>
                    <a:pt x="36" y="0"/>
                  </a:lnTo>
                  <a:lnTo>
                    <a:pt x="36" y="0"/>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sp>
          <p:nvSpPr>
            <p:cNvPr id="118" name="Freeform 62"/>
            <p:cNvSpPr>
              <a:spLocks/>
            </p:cNvSpPr>
            <p:nvPr/>
          </p:nvSpPr>
          <p:spPr bwMode="auto">
            <a:xfrm>
              <a:off x="3288387" y="4039302"/>
              <a:ext cx="118454" cy="296657"/>
            </a:xfrm>
            <a:custGeom>
              <a:avLst/>
              <a:gdLst>
                <a:gd name="T0" fmla="*/ 98 w 682"/>
                <a:gd name="T1" fmla="*/ 0 h 1708"/>
                <a:gd name="T2" fmla="*/ 98 w 682"/>
                <a:gd name="T3" fmla="*/ 0 h 1708"/>
                <a:gd name="T4" fmla="*/ 78 w 682"/>
                <a:gd name="T5" fmla="*/ 2 h 1708"/>
                <a:gd name="T6" fmla="*/ 58 w 682"/>
                <a:gd name="T7" fmla="*/ 8 h 1708"/>
                <a:gd name="T8" fmla="*/ 42 w 682"/>
                <a:gd name="T9" fmla="*/ 16 h 1708"/>
                <a:gd name="T10" fmla="*/ 26 w 682"/>
                <a:gd name="T11" fmla="*/ 28 h 1708"/>
                <a:gd name="T12" fmla="*/ 14 w 682"/>
                <a:gd name="T13" fmla="*/ 42 h 1708"/>
                <a:gd name="T14" fmla="*/ 4 w 682"/>
                <a:gd name="T15" fmla="*/ 60 h 1708"/>
                <a:gd name="T16" fmla="*/ 2 w 682"/>
                <a:gd name="T17" fmla="*/ 68 h 1708"/>
                <a:gd name="T18" fmla="*/ 0 w 682"/>
                <a:gd name="T19" fmla="*/ 76 h 1708"/>
                <a:gd name="T20" fmla="*/ 0 w 682"/>
                <a:gd name="T21" fmla="*/ 86 h 1708"/>
                <a:gd name="T22" fmla="*/ 2 w 682"/>
                <a:gd name="T23" fmla="*/ 96 h 1708"/>
                <a:gd name="T24" fmla="*/ 304 w 682"/>
                <a:gd name="T25" fmla="*/ 1708 h 1708"/>
                <a:gd name="T26" fmla="*/ 682 w 682"/>
                <a:gd name="T27" fmla="*/ 1708 h 1708"/>
                <a:gd name="T28" fmla="*/ 682 w 682"/>
                <a:gd name="T29" fmla="*/ 0 h 1708"/>
                <a:gd name="T30" fmla="*/ 98 w 682"/>
                <a:gd name="T31" fmla="*/ 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2" h="1708">
                  <a:moveTo>
                    <a:pt x="98" y="0"/>
                  </a:moveTo>
                  <a:lnTo>
                    <a:pt x="98" y="0"/>
                  </a:lnTo>
                  <a:lnTo>
                    <a:pt x="78" y="2"/>
                  </a:lnTo>
                  <a:lnTo>
                    <a:pt x="58" y="8"/>
                  </a:lnTo>
                  <a:lnTo>
                    <a:pt x="42" y="16"/>
                  </a:lnTo>
                  <a:lnTo>
                    <a:pt x="26" y="28"/>
                  </a:lnTo>
                  <a:lnTo>
                    <a:pt x="14" y="42"/>
                  </a:lnTo>
                  <a:lnTo>
                    <a:pt x="4" y="60"/>
                  </a:lnTo>
                  <a:lnTo>
                    <a:pt x="2" y="68"/>
                  </a:lnTo>
                  <a:lnTo>
                    <a:pt x="0" y="76"/>
                  </a:lnTo>
                  <a:lnTo>
                    <a:pt x="0" y="86"/>
                  </a:lnTo>
                  <a:lnTo>
                    <a:pt x="2" y="96"/>
                  </a:lnTo>
                  <a:lnTo>
                    <a:pt x="304" y="1708"/>
                  </a:lnTo>
                  <a:lnTo>
                    <a:pt x="682" y="1708"/>
                  </a:lnTo>
                  <a:lnTo>
                    <a:pt x="682" y="0"/>
                  </a:lnTo>
                  <a:lnTo>
                    <a:pt x="98" y="0"/>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dirty="0">
                <a:ln>
                  <a:noFill/>
                </a:ln>
                <a:effectLst/>
                <a:uLnTx/>
                <a:uFillTx/>
                <a:latin typeface="Calibri (Headings)"/>
                <a:cs typeface="Calibri" panose="020F0502020204030204" pitchFamily="34" charset="0"/>
              </a:endParaRPr>
            </a:p>
          </p:txBody>
        </p:sp>
      </p:grpSp>
      <p:sp>
        <p:nvSpPr>
          <p:cNvPr id="108" name="Textfeld 40"/>
          <p:cNvSpPr txBox="1"/>
          <p:nvPr/>
        </p:nvSpPr>
        <p:spPr bwMode="gray">
          <a:xfrm flipH="1">
            <a:off x="623887" y="2751514"/>
            <a:ext cx="3481777" cy="1550031"/>
          </a:xfrm>
          <a:prstGeom prst="rect">
            <a:avLst/>
          </a:prstGeom>
          <a:noFill/>
        </p:spPr>
        <p:txBody>
          <a:bodyPr wrap="square" lIns="108000" tIns="36000" rIns="72000" bIns="3600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dirty="0">
                <a:ln>
                  <a:noFill/>
                </a:ln>
                <a:effectLst/>
                <a:uLnTx/>
                <a:uFillTx/>
                <a:cs typeface="Calibri" panose="020F0502020204030204" pitchFamily="34" charset="0"/>
              </a:rPr>
              <a:t>Aggiornamento in tempo reale dei dati dei singolo cittadino</a:t>
            </a:r>
            <a:endParaRPr kumimoji="0" lang="it-IT" sz="1200" b="0" i="0" u="none" strike="noStrike" kern="0" cap="none" spc="0" normalizeH="0" baseline="0" dirty="0">
              <a:ln>
                <a:noFill/>
              </a:ln>
              <a:effectLst/>
              <a:uLnTx/>
              <a:uFillTx/>
              <a:cs typeface="Calibri" panose="020F0502020204030204" pitchFamily="34" charset="0"/>
            </a:endParaRPr>
          </a:p>
          <a:p>
            <a:pPr lvl="0" algn="r">
              <a:defRPr/>
            </a:pPr>
            <a:r>
              <a:rPr lang="it-IT" sz="1600" kern="0" dirty="0">
                <a:cs typeface="Calibri" panose="020F0502020204030204" pitchFamily="34" charset="0"/>
              </a:rPr>
              <a:t>Le informazioni elaborate da un singolo Stato, protette dalla criptografia, sono condivise e rese disponibili per gli altri Stati della rete</a:t>
            </a:r>
            <a:endParaRPr kumimoji="0" lang="it-IT" sz="1600" b="0" i="0" u="none" strike="noStrike" kern="0" cap="none" spc="0" normalizeH="0" baseline="0" dirty="0">
              <a:ln>
                <a:noFill/>
              </a:ln>
              <a:effectLst/>
              <a:uLnTx/>
              <a:uFillTx/>
              <a:cs typeface="Calibri" panose="020F0502020204030204" pitchFamily="34" charset="0"/>
            </a:endParaRPr>
          </a:p>
        </p:txBody>
      </p:sp>
      <p:cxnSp>
        <p:nvCxnSpPr>
          <p:cNvPr id="109" name="Straight Connector 108"/>
          <p:cNvCxnSpPr/>
          <p:nvPr/>
        </p:nvCxnSpPr>
        <p:spPr>
          <a:xfrm flipH="1">
            <a:off x="4107092" y="2965812"/>
            <a:ext cx="0" cy="1121435"/>
          </a:xfrm>
          <a:prstGeom prst="line">
            <a:avLst/>
          </a:prstGeom>
          <a:noFill/>
          <a:ln w="38100" cap="flat" cmpd="sng" algn="ctr">
            <a:solidFill>
              <a:srgbClr val="5B9BD5"/>
            </a:solidFill>
            <a:prstDash val="solid"/>
            <a:miter lim="800000"/>
          </a:ln>
          <a:effectLst/>
        </p:spPr>
      </p:cxnSp>
      <p:grpSp>
        <p:nvGrpSpPr>
          <p:cNvPr id="110" name="Group 109"/>
          <p:cNvGrpSpPr>
            <a:grpSpLocks noChangeAspect="1"/>
          </p:cNvGrpSpPr>
          <p:nvPr/>
        </p:nvGrpSpPr>
        <p:grpSpPr>
          <a:xfrm>
            <a:off x="4253843" y="3310328"/>
            <a:ext cx="608753" cy="432402"/>
            <a:chOff x="3972040" y="3616143"/>
            <a:chExt cx="678922" cy="477641"/>
          </a:xfrm>
        </p:grpSpPr>
        <p:sp>
          <p:nvSpPr>
            <p:cNvPr id="111" name="Freeform 23"/>
            <p:cNvSpPr>
              <a:spLocks noChangeAspect="1" noChangeArrowheads="1"/>
            </p:cNvSpPr>
            <p:nvPr/>
          </p:nvSpPr>
          <p:spPr bwMode="auto">
            <a:xfrm>
              <a:off x="3972040" y="3616143"/>
              <a:ext cx="601959" cy="477641"/>
            </a:xfrm>
            <a:custGeom>
              <a:avLst/>
              <a:gdLst>
                <a:gd name="T0" fmla="*/ 2147483647 w 1001"/>
                <a:gd name="T1" fmla="*/ 2147483647 h 793"/>
                <a:gd name="T2" fmla="*/ 2147483647 w 1001"/>
                <a:gd name="T3" fmla="*/ 2147483647 h 793"/>
                <a:gd name="T4" fmla="*/ 0 w 1001"/>
                <a:gd name="T5" fmla="*/ 2147483647 h 793"/>
                <a:gd name="T6" fmla="*/ 0 w 1001"/>
                <a:gd name="T7" fmla="*/ 2147483647 h 793"/>
                <a:gd name="T8" fmla="*/ 2147483647 w 1001"/>
                <a:gd name="T9" fmla="*/ 2147483647 h 793"/>
                <a:gd name="T10" fmla="*/ 2147483647 w 1001"/>
                <a:gd name="T11" fmla="*/ 2147483647 h 793"/>
                <a:gd name="T12" fmla="*/ 2147483647 w 1001"/>
                <a:gd name="T13" fmla="*/ 2147483647 h 793"/>
                <a:gd name="T14" fmla="*/ 2147483647 w 1001"/>
                <a:gd name="T15" fmla="*/ 2147483647 h 793"/>
                <a:gd name="T16" fmla="*/ 2147483647 w 1001"/>
                <a:gd name="T17" fmla="*/ 2147483647 h 793"/>
                <a:gd name="T18" fmla="*/ 2147483647 w 1001"/>
                <a:gd name="T19" fmla="*/ 2147483647 h 793"/>
                <a:gd name="T20" fmla="*/ 2147483647 w 1001"/>
                <a:gd name="T21" fmla="*/ 0 h 793"/>
                <a:gd name="T22" fmla="*/ 0 w 1001"/>
                <a:gd name="T23" fmla="*/ 0 h 793"/>
                <a:gd name="T24" fmla="*/ 0 w 1001"/>
                <a:gd name="T25" fmla="*/ 2147483647 h 793"/>
                <a:gd name="T26" fmla="*/ 2147483647 w 1001"/>
                <a:gd name="T27" fmla="*/ 2147483647 h 793"/>
                <a:gd name="T28" fmla="*/ 2147483647 w 1001"/>
                <a:gd name="T29" fmla="*/ 2147483647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1" h="793">
                  <a:moveTo>
                    <a:pt x="1000" y="208"/>
                  </a:moveTo>
                  <a:lnTo>
                    <a:pt x="187" y="208"/>
                  </a:lnTo>
                  <a:lnTo>
                    <a:pt x="0" y="750"/>
                  </a:lnTo>
                  <a:lnTo>
                    <a:pt x="0" y="792"/>
                  </a:lnTo>
                  <a:lnTo>
                    <a:pt x="812" y="792"/>
                  </a:lnTo>
                  <a:lnTo>
                    <a:pt x="1000" y="250"/>
                  </a:lnTo>
                  <a:lnTo>
                    <a:pt x="1000" y="208"/>
                  </a:lnTo>
                  <a:close/>
                  <a:moveTo>
                    <a:pt x="833" y="167"/>
                  </a:moveTo>
                  <a:lnTo>
                    <a:pt x="833" y="83"/>
                  </a:lnTo>
                  <a:lnTo>
                    <a:pt x="333" y="83"/>
                  </a:lnTo>
                  <a:lnTo>
                    <a:pt x="333" y="0"/>
                  </a:lnTo>
                  <a:lnTo>
                    <a:pt x="0" y="0"/>
                  </a:lnTo>
                  <a:lnTo>
                    <a:pt x="0" y="542"/>
                  </a:lnTo>
                  <a:lnTo>
                    <a:pt x="125" y="167"/>
                  </a:lnTo>
                  <a:lnTo>
                    <a:pt x="833" y="167"/>
                  </a:lnTo>
                  <a:close/>
                </a:path>
              </a:pathLst>
            </a:custGeom>
            <a:solidFill>
              <a:srgbClr val="585858"/>
            </a:solidFill>
            <a:ln>
              <a:noFill/>
            </a:ln>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t-IT" sz="1600" b="0" i="0" u="none" strike="noStrike" kern="0" cap="none" spc="0" normalizeH="0" baseline="0" dirty="0">
                <a:ln>
                  <a:noFill/>
                </a:ln>
                <a:effectLst/>
                <a:uLnTx/>
                <a:uFillTx/>
                <a:latin typeface="Calibri (Headings)"/>
                <a:cs typeface="Calibri" panose="020F0502020204030204" pitchFamily="34" charset="0"/>
              </a:endParaRPr>
            </a:p>
          </p:txBody>
        </p:sp>
        <p:sp>
          <p:nvSpPr>
            <p:cNvPr id="112" name="Up Arrow 111"/>
            <p:cNvSpPr/>
            <p:nvPr/>
          </p:nvSpPr>
          <p:spPr>
            <a:xfrm>
              <a:off x="4483861" y="3817910"/>
              <a:ext cx="167101" cy="224178"/>
            </a:xfrm>
            <a:prstGeom prst="upArrow">
              <a:avLst>
                <a:gd name="adj1" fmla="val 36320"/>
                <a:gd name="adj2" fmla="val 50000"/>
              </a:avLst>
            </a:prstGeom>
            <a:solidFill>
              <a:sysClr val="window" lastClr="FFFFFF"/>
            </a:solidFill>
            <a:ln w="12700" cap="flat" cmpd="sng" algn="ctr">
              <a:noFill/>
              <a:prstDash val="solid"/>
              <a:miter lim="800000"/>
            </a:ln>
            <a:effectLst/>
          </p:spPr>
          <p:txBody>
            <a:bodyPr lIns="36000" tIns="36000" rIns="36000" bIns="36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dirty="0">
                <a:ln>
                  <a:noFill/>
                </a:ln>
                <a:effectLst/>
                <a:uLnTx/>
                <a:uFillTx/>
                <a:latin typeface="Calibri (Headings)"/>
                <a:cs typeface="Calibri" panose="020F0502020204030204" pitchFamily="34" charset="0"/>
              </a:endParaRPr>
            </a:p>
          </p:txBody>
        </p:sp>
      </p:grpSp>
    </p:spTree>
    <p:extLst>
      <p:ext uri="{BB962C8B-B14F-4D97-AF65-F5344CB8AC3E}">
        <p14:creationId xmlns:p14="http://schemas.microsoft.com/office/powerpoint/2010/main" val="3805310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EY_Presentation3">
  <a:themeElements>
    <a:clrScheme name="EY_Presentation3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Presentation3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36095</TotalTime>
  <Words>2938</Words>
  <Application>Microsoft Office PowerPoint</Application>
  <PresentationFormat>Personalizzato</PresentationFormat>
  <Paragraphs>324</Paragraphs>
  <Slides>22</Slides>
  <Notes>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4" baseType="lpstr">
      <vt:lpstr>EY_Presentation3</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Pera</dc:creator>
  <cp:lastModifiedBy>DELUCA ANTONIO</cp:lastModifiedBy>
  <cp:revision>4384</cp:revision>
  <cp:lastPrinted>2019-02-18T14:46:32Z</cp:lastPrinted>
  <dcterms:created xsi:type="dcterms:W3CDTF">2016-05-06T07:51:56Z</dcterms:created>
  <dcterms:modified xsi:type="dcterms:W3CDTF">2019-02-24T19:57:44Z</dcterms:modified>
</cp:coreProperties>
</file>