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2"/>
  </p:handoutMasterIdLst>
  <p:sldIdLst>
    <p:sldId id="256" r:id="rId2"/>
    <p:sldId id="284" r:id="rId3"/>
    <p:sldId id="285" r:id="rId4"/>
    <p:sldId id="260" r:id="rId5"/>
    <p:sldId id="271" r:id="rId6"/>
    <p:sldId id="269" r:id="rId7"/>
    <p:sldId id="261" r:id="rId8"/>
    <p:sldId id="281" r:id="rId9"/>
    <p:sldId id="276" r:id="rId10"/>
    <p:sldId id="283" r:id="rId11"/>
  </p:sldIdLst>
  <p:sldSz cx="9144000" cy="6858000" type="screen4x3"/>
  <p:notesSz cx="6858000" cy="9144000"/>
  <p:defaultTextStyle>
    <a:defPPr>
      <a:defRPr lang="it-IT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 snapToGrid="0" snapToObjects="1">
      <p:cViewPr>
        <p:scale>
          <a:sx n="87" d="100"/>
          <a:sy n="87" d="100"/>
        </p:scale>
        <p:origin x="-10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15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9C7B2-32B3-4DA0-A26A-D206F9C83851}" type="datetimeFigureOut">
              <a:rPr lang="it-IT" smtClean="0"/>
              <a:t>04/04/2018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2FBB8-8961-48FB-8ECE-A1EE2E251526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7878A2-B407-4504-8C27-0871DCD52767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B4226-7D0D-466E-959D-EA19FA91C00F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D82F9F-4333-403D-9039-8698054FCA00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8E8FD-9404-4B1D-8313-44675C3E428F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CE9D05-19FA-4151-A668-41B44F595440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E3F45-6D75-43F2-A4F5-FF625B4B48A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7CC192-0246-404E-AEA2-738B174087E2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FC76B-C096-4321-AD6C-16BCAD7876DE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E9741F-0446-4688-A8AA-B3C27F61D29D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1F48D-DE97-480E-A8E8-FCE98210CAB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9758BE-F762-452A-98EA-FCF6381DC36F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D6894-B597-4F53-A1CF-9120AAD1300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96DE3D-46B5-4F10-B87C-01E4C6BC2B4D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768FD-628E-457B-B9FB-9A247E4C99A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3A527B-914F-4FED-B389-BD92E7E19F27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F2BA9-10BF-4F17-827B-B529AF0DBB1B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FB27D-DC64-4566-9A0D-FB16E951C58D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79FCB-4B90-4EAC-A1BD-34DC864D2795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65E4A4-4205-463A-9532-15E832123A58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3C983-165F-4790-991C-8E9C06506F4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6B2515-44C8-4281-82C2-5A5C03EC28B4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F5B91-ED8C-41E3-BE92-B3DB4231BA4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8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F4882180-0B66-472F-AE45-A2E4B470F847}" type="datetimeFigureOut">
              <a:rPr lang="it-IT"/>
              <a:pPr/>
              <a:t>04/04/2018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41BDA96-C8EA-4503-8DEE-1327FC7D4314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Immagine 1" descr="Slide tamplete conf gen-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" y="2148876"/>
            <a:ext cx="91440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600" b="1" i="0" u="none" strike="noStrike" cap="none" normalizeH="0" baseline="0" dirty="0" smtClean="0">
                <a:ln>
                  <a:noFill/>
                </a:ln>
                <a:solidFill>
                  <a:srgbClr val="DBE5F1"/>
                </a:solidFill>
                <a:effectLst/>
                <a:latin typeface="Arial" pitchFamily="34" charset="0"/>
                <a:ea typeface="MS PGothic" pitchFamily="34" charset="-128"/>
                <a:cs typeface="Arial" pitchFamily="34" charset="0"/>
              </a:rPr>
              <a:t>Contenuti e indirizzi delle relazioni industriali</a:t>
            </a: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MS PGothic" pitchFamily="34" charset="-128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600" b="1" i="0" u="none" strike="noStrike" cap="none" normalizeH="0" baseline="0" dirty="0" smtClean="0">
                <a:ln>
                  <a:noFill/>
                </a:ln>
                <a:solidFill>
                  <a:srgbClr val="DBE5F1"/>
                </a:solidFill>
                <a:effectLst/>
                <a:latin typeface="Arial" pitchFamily="34" charset="0"/>
                <a:ea typeface="MS PGothic" pitchFamily="34" charset="-128"/>
                <a:cs typeface="Arial" pitchFamily="34" charset="0"/>
              </a:rPr>
              <a:t>e della contrattazione collettiva</a:t>
            </a: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MS PGothic" pitchFamily="34" charset="-128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600" b="1" i="0" u="none" strike="noStrike" cap="none" normalizeH="0" baseline="0" dirty="0" smtClean="0">
                <a:ln>
                  <a:noFill/>
                </a:ln>
                <a:solidFill>
                  <a:srgbClr val="DBE5F1"/>
                </a:solidFill>
                <a:effectLst/>
                <a:latin typeface="Arial" pitchFamily="34" charset="0"/>
                <a:ea typeface="MS PGothic" pitchFamily="34" charset="-128"/>
                <a:cs typeface="Arial" pitchFamily="34" charset="0"/>
              </a:rPr>
              <a:t>di Confindustria e Cgil, Cisl, Uil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2600" b="1" dirty="0" smtClean="0">
                <a:solidFill>
                  <a:srgbClr val="DBE5F1"/>
                </a:solidFill>
                <a:latin typeface="Arial" pitchFamily="34" charset="0"/>
                <a:cs typeface="Arial" pitchFamily="34" charset="0"/>
              </a:rPr>
              <a:t>9 marzo 2018</a:t>
            </a:r>
            <a:endParaRPr kumimoji="0" lang="it-IT" sz="2600" b="1" i="0" u="none" strike="noStrike" cap="none" normalizeH="0" baseline="0" dirty="0" smtClean="0">
              <a:ln>
                <a:noFill/>
              </a:ln>
              <a:solidFill>
                <a:srgbClr val="DBE5F1"/>
              </a:solidFill>
              <a:effectLst/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2600" b="1" dirty="0">
              <a:solidFill>
                <a:srgbClr val="DBE5F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600" b="1" i="0" u="none" strike="noStrike" cap="none" normalizeH="0" baseline="0" dirty="0" smtClean="0">
              <a:ln>
                <a:noFill/>
              </a:ln>
              <a:solidFill>
                <a:srgbClr val="DBE5F1"/>
              </a:solidFill>
              <a:effectLst/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2600" b="1" dirty="0">
              <a:solidFill>
                <a:srgbClr val="DBE5F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600" b="1" i="0" u="none" strike="noStrike" cap="none" normalizeH="0" baseline="0" dirty="0" smtClean="0">
              <a:ln>
                <a:noFill/>
              </a:ln>
              <a:solidFill>
                <a:srgbClr val="DBE5F1"/>
              </a:solidFill>
              <a:effectLst/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2600" b="1" dirty="0">
              <a:solidFill>
                <a:srgbClr val="DBE5F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MS PGothic" pitchFamily="34" charset="-128"/>
            </a:endParaRP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MS PGothic" pitchFamily="34" charset="-128"/>
                <a:cs typeface="Arial" pitchFamily="34" charset="0"/>
              </a:rPr>
              <a:t>CNEL,</a:t>
            </a:r>
            <a:r>
              <a:rPr kumimoji="0" lang="it-IT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MS PGothic" pitchFamily="34" charset="-128"/>
                <a:cs typeface="Arial" pitchFamily="34" charset="0"/>
              </a:rPr>
              <a:t> 5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MS PGothic" pitchFamily="34" charset="-128"/>
                <a:cs typeface="Arial" pitchFamily="34" charset="0"/>
              </a:rPr>
              <a:t> aprile 2018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Immagine 1" descr="Slide tamplete conf gen-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" y="2743200"/>
            <a:ext cx="914399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2600" b="1" i="1" dirty="0" smtClean="0">
                <a:solidFill>
                  <a:srgbClr val="DBE5F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Grazie </a:t>
            </a:r>
            <a:r>
              <a:rPr lang="it-IT" sz="2600" b="1" i="1" dirty="0" smtClean="0">
                <a:solidFill>
                  <a:srgbClr val="DBE5F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 l’attenzione.</a:t>
            </a:r>
            <a:r>
              <a:rPr kumimoji="0" lang="it-IT" sz="2600" b="1" i="1" strike="noStrike" cap="none" normalizeH="0" dirty="0" smtClean="0">
                <a:ln>
                  <a:noFill/>
                </a:ln>
                <a:solidFill>
                  <a:srgbClr val="DBE5F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endParaRPr kumimoji="0" lang="it-IT" sz="2600" b="1" i="1" strike="noStrike" cap="none" normalizeH="0" baseline="0" dirty="0" smtClean="0">
              <a:ln>
                <a:noFill/>
              </a:ln>
              <a:solidFill>
                <a:srgbClr val="DBE5F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8859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magine 1" descr="Slide tamplete conf gen_Layout 1-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33987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it-IT" sz="3600" b="1" dirty="0" smtClean="0">
                <a:solidFill>
                  <a:srgbClr val="FF0000"/>
                </a:solidFill>
              </a:rPr>
              <a:t>L’accordo raggiunge tre obiettivi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95759" y="1215342"/>
            <a:ext cx="81968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AutoNum type="romanUcPeriod"/>
            </a:pPr>
            <a:endParaRPr lang="it-IT" sz="2400" dirty="0" smtClean="0">
              <a:solidFill>
                <a:schemeClr val="tx2"/>
              </a:solidFill>
            </a:endParaRPr>
          </a:p>
          <a:p>
            <a:pPr marL="571500" indent="-571500">
              <a:buAutoNum type="romanUcPeriod"/>
            </a:pPr>
            <a:r>
              <a:rPr lang="it-IT" sz="2400" dirty="0" smtClean="0">
                <a:solidFill>
                  <a:schemeClr val="tx2"/>
                </a:solidFill>
              </a:rPr>
              <a:t>Impegna le relazioni sindacali ad accrescere la </a:t>
            </a:r>
            <a:r>
              <a:rPr lang="it-IT" sz="2400" dirty="0" smtClean="0">
                <a:solidFill>
                  <a:srgbClr val="FF0000"/>
                </a:solidFill>
              </a:rPr>
              <a:t>competitività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chemeClr val="tx2"/>
                </a:solidFill>
              </a:rPr>
              <a:t>delle imprese.</a:t>
            </a:r>
          </a:p>
          <a:p>
            <a:pPr marL="571500" indent="-571500">
              <a:buAutoNum type="romanUcPeriod"/>
            </a:pPr>
            <a:endParaRPr lang="it-IT" sz="2400" dirty="0" smtClean="0"/>
          </a:p>
          <a:p>
            <a:pPr marL="571500" indent="-571500">
              <a:buAutoNum type="romanUcPeriod" startAt="2"/>
            </a:pPr>
            <a:r>
              <a:rPr lang="it-IT" sz="2400" dirty="0" smtClean="0">
                <a:solidFill>
                  <a:schemeClr val="tx2"/>
                </a:solidFill>
              </a:rPr>
              <a:t>Impegna le parti su obiettivi comuni per cambiare gli equilibri del mercato del lavoro, mettendo al centro </a:t>
            </a:r>
            <a:r>
              <a:rPr lang="it-IT" sz="2400" dirty="0" smtClean="0">
                <a:solidFill>
                  <a:srgbClr val="FF0000"/>
                </a:solidFill>
              </a:rPr>
              <a:t>imprese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e </a:t>
            </a:r>
            <a:r>
              <a:rPr lang="it-IT" sz="2400" dirty="0" err="1" smtClean="0">
                <a:solidFill>
                  <a:srgbClr val="FF0000"/>
                </a:solidFill>
              </a:rPr>
              <a:t>occupabilità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smtClean="0">
                <a:solidFill>
                  <a:schemeClr val="tx2"/>
                </a:solidFill>
              </a:rPr>
              <a:t>delle persone.</a:t>
            </a:r>
          </a:p>
          <a:p>
            <a:pPr marL="571500" indent="-571500">
              <a:buAutoNum type="romanUcPeriod" startAt="2"/>
            </a:pPr>
            <a:endParaRPr lang="it-IT" sz="2400" dirty="0" smtClean="0">
              <a:solidFill>
                <a:schemeClr val="tx2"/>
              </a:solidFill>
            </a:endParaRPr>
          </a:p>
          <a:p>
            <a:pPr marL="571500" indent="-571500">
              <a:buAutoNum type="romanUcPeriod" startAt="2"/>
            </a:pPr>
            <a:r>
              <a:rPr lang="it-IT" sz="2400" dirty="0" smtClean="0">
                <a:solidFill>
                  <a:schemeClr val="tx2"/>
                </a:solidFill>
              </a:rPr>
              <a:t>Introduce un nuovo </a:t>
            </a:r>
            <a:r>
              <a:rPr lang="it-IT" sz="2400" dirty="0" smtClean="0">
                <a:solidFill>
                  <a:srgbClr val="FF0000"/>
                </a:solidFill>
              </a:rPr>
              <a:t>modello contrattuale </a:t>
            </a:r>
            <a:r>
              <a:rPr lang="it-IT" sz="2400" dirty="0" smtClean="0"/>
              <a:t> </a:t>
            </a:r>
            <a:r>
              <a:rPr lang="it-IT" sz="2400" dirty="0" smtClean="0">
                <a:solidFill>
                  <a:schemeClr val="tx2"/>
                </a:solidFill>
              </a:rPr>
              <a:t>per rafforzare il collegamento tra produttività e retribuzioni e contrastare il </a:t>
            </a:r>
            <a:r>
              <a:rPr lang="it-IT" sz="2400" i="1" dirty="0" smtClean="0">
                <a:solidFill>
                  <a:schemeClr val="tx2"/>
                </a:solidFill>
              </a:rPr>
              <a:t>dumping contrattuale.</a:t>
            </a:r>
            <a:r>
              <a:rPr lang="it-IT" sz="2400" dirty="0" smtClean="0"/>
              <a:t>	</a:t>
            </a:r>
            <a:endParaRPr lang="it-IT" sz="2400" i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895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magine 1" descr="Slide tamplete conf gen_Layout 1-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33987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it-IT" sz="3600" b="1" dirty="0" smtClean="0">
                <a:solidFill>
                  <a:srgbClr val="FF0000"/>
                </a:solidFill>
              </a:rPr>
              <a:t>L’accordo è centrato su tre temi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95759" y="1215342"/>
            <a:ext cx="8196828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AutoNum type="romanUcPeriod"/>
            </a:pPr>
            <a:r>
              <a:rPr lang="it-IT" sz="2400" u="sng" dirty="0" smtClean="0">
                <a:solidFill>
                  <a:srgbClr val="FF0000"/>
                </a:solidFill>
              </a:rPr>
              <a:t>Relazioni sindacali</a:t>
            </a:r>
            <a:r>
              <a:rPr lang="it-IT" sz="2400" dirty="0" smtClean="0">
                <a:solidFill>
                  <a:srgbClr val="FF0000"/>
                </a:solidFill>
              </a:rPr>
              <a:t>: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2"/>
                </a:solidFill>
              </a:rPr>
              <a:t>si afferma l’autonomia sindacale, il ruolo del livello interconfederale, delle categorie e del territorio;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2"/>
                </a:solidFill>
              </a:rPr>
              <a:t>attraverso la misurazione della rappresentanza  si punta al pieno riconoscimento della (nostra) maggiore rappresentatività.</a:t>
            </a:r>
            <a:endParaRPr lang="it-IT" sz="2400" dirty="0" smtClean="0">
              <a:solidFill>
                <a:schemeClr val="tx2"/>
              </a:solidFill>
            </a:endParaRPr>
          </a:p>
          <a:p>
            <a:pPr marL="571500" indent="-571500">
              <a:buAutoNum type="romanUcPeriod" startAt="2"/>
            </a:pPr>
            <a:r>
              <a:rPr lang="it-IT" sz="2400" u="sng" dirty="0" smtClean="0">
                <a:solidFill>
                  <a:srgbClr val="FF0000"/>
                </a:solidFill>
              </a:rPr>
              <a:t>Assetti della contrattazione collettiva</a:t>
            </a:r>
            <a:r>
              <a:rPr lang="it-IT" sz="2400" dirty="0" smtClean="0">
                <a:solidFill>
                  <a:srgbClr val="FF0000"/>
                </a:solidFill>
              </a:rPr>
              <a:t>: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2"/>
                </a:solidFill>
              </a:rPr>
              <a:t>si affida al CCNL la responsabilità di tracciare le linee della contrattazione collettiva per il proprio settore;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2"/>
                </a:solidFill>
              </a:rPr>
              <a:t>si fissano i principi per  un modello di contrattazione più flessibile e decentrato.</a:t>
            </a:r>
          </a:p>
          <a:p>
            <a:pPr marL="571500" indent="-571500">
              <a:buAutoNum type="romanUcPeriod" startAt="2"/>
            </a:pPr>
            <a:r>
              <a:rPr lang="it-IT" sz="2400" u="sng" dirty="0" smtClean="0">
                <a:solidFill>
                  <a:srgbClr val="FF0000"/>
                </a:solidFill>
              </a:rPr>
              <a:t>Le priorità per i progetti comuni</a:t>
            </a:r>
            <a:r>
              <a:rPr lang="it-IT" sz="2400" dirty="0" smtClean="0">
                <a:solidFill>
                  <a:srgbClr val="FF0000"/>
                </a:solidFill>
              </a:rPr>
              <a:t>:</a:t>
            </a:r>
            <a:endParaRPr lang="it-IT" sz="2000" dirty="0" smtClean="0">
              <a:solidFill>
                <a:schemeClr val="tx2"/>
              </a:solidFill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it-IT" sz="2000" dirty="0" smtClean="0">
                <a:solidFill>
                  <a:schemeClr val="tx2"/>
                </a:solidFill>
              </a:rPr>
              <a:t>welfare, formazione, sicurezza mercato del lavoro e partecipazione organizzativa.</a:t>
            </a:r>
            <a:endParaRPr lang="it-IT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895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magine 1" descr="Slide tamplete conf gen_Layout 1-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195943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it-IT" sz="3200" b="1" dirty="0" smtClean="0">
                <a:solidFill>
                  <a:srgbClr val="FF0000"/>
                </a:solidFill>
              </a:rPr>
              <a:t>Misurare (anche) la rappresentanza datoriale</a:t>
            </a:r>
          </a:p>
          <a:p>
            <a:pPr lvl="0" algn="ctr" eaLnBrk="0" hangingPunct="0"/>
            <a:r>
              <a:rPr lang="it-IT" sz="2000" b="1" i="1" dirty="0" smtClean="0">
                <a:solidFill>
                  <a:schemeClr val="tx2"/>
                </a:solidFill>
              </a:rPr>
              <a:t>per stabilire quale sia il contratto collettivo «di riferimento»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93538" y="1263206"/>
            <a:ext cx="850739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tx2"/>
                </a:solidFill>
              </a:rPr>
              <a:t>Oltre 800 contratti collettivi depositati al CNEL </a:t>
            </a:r>
          </a:p>
          <a:p>
            <a:r>
              <a:rPr lang="it-IT" sz="2000" dirty="0" smtClean="0">
                <a:solidFill>
                  <a:schemeClr val="tx2"/>
                </a:solidFill>
              </a:rPr>
              <a:t>(solo </a:t>
            </a:r>
            <a:r>
              <a:rPr lang="it-IT" sz="2000" dirty="0" smtClean="0">
                <a:solidFill>
                  <a:schemeClr val="tx2"/>
                </a:solidFill>
              </a:rPr>
              <a:t>60 sono stipulati da associazioni di Confindustria)</a:t>
            </a:r>
            <a:r>
              <a:rPr lang="it-IT" sz="2800" dirty="0" smtClean="0">
                <a:solidFill>
                  <a:schemeClr val="tx2"/>
                </a:solidFill>
              </a:rPr>
              <a:t>.</a:t>
            </a:r>
          </a:p>
          <a:p>
            <a:endParaRPr lang="it-IT" sz="2800" dirty="0" smtClean="0">
              <a:solidFill>
                <a:schemeClr val="tx2"/>
              </a:solidFill>
            </a:endParaRPr>
          </a:p>
          <a:p>
            <a:pPr lvl="1"/>
            <a:r>
              <a:rPr lang="it-IT" sz="2400" dirty="0" smtClean="0">
                <a:solidFill>
                  <a:schemeClr val="tx2"/>
                </a:solidFill>
              </a:rPr>
              <a:t>Per contrastare la concorrenza sleale dei contratti “pirata” che stabiliscono condizioni di lavoro e retribuzioni del tutto irragionevoli e non eque …</a:t>
            </a:r>
          </a:p>
          <a:p>
            <a:pPr lvl="1"/>
            <a:endParaRPr lang="it-IT" sz="2400" dirty="0" smtClean="0"/>
          </a:p>
          <a:p>
            <a:pPr lvl="1"/>
            <a:r>
              <a:rPr lang="it-IT" sz="2400" u="sng" dirty="0" smtClean="0">
                <a:solidFill>
                  <a:srgbClr val="FF0000"/>
                </a:solidFill>
              </a:rPr>
              <a:t>L’accordo propone di misurare la rappresentanza delle parti stipulanti ogni  contratto collettivo nazionale per identificare con chiarezza, per ogni settore, quale sia il  «</a:t>
            </a:r>
            <a:r>
              <a:rPr lang="it-IT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CCNL  di riferimento</a:t>
            </a:r>
            <a:r>
              <a:rPr lang="it-IT" sz="2400" u="sng" dirty="0" smtClean="0">
                <a:solidFill>
                  <a:srgbClr val="FF0000"/>
                </a:solidFill>
              </a:rPr>
              <a:t>», cioè, quello sottoscritto da organizzazioni maggiormente rappresentative.</a:t>
            </a:r>
          </a:p>
          <a:p>
            <a:endParaRPr lang="it-IT" sz="2000" dirty="0" smtClean="0"/>
          </a:p>
          <a:p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magine 1" descr="Slide tamplete conf gen_Layout 1-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16766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it-IT" sz="3200" b="1" dirty="0" smtClean="0">
                <a:solidFill>
                  <a:srgbClr val="FF0000"/>
                </a:solidFill>
              </a:rPr>
              <a:t>I criteri per la misurazione</a:t>
            </a:r>
          </a:p>
          <a:p>
            <a:pPr lvl="0" algn="ctr" eaLnBrk="0" hangingPunct="0"/>
            <a:r>
              <a:rPr lang="it-IT" sz="2000" b="1" i="1" dirty="0" smtClean="0">
                <a:solidFill>
                  <a:schemeClr val="tx2"/>
                </a:solidFill>
              </a:rPr>
              <a:t>la fotografia affidata al </a:t>
            </a:r>
            <a:r>
              <a:rPr lang="it-IT" sz="2000" b="1" i="1" dirty="0" smtClean="0">
                <a:solidFill>
                  <a:schemeClr val="tx2"/>
                </a:solidFill>
              </a:rPr>
              <a:t>CNEL, </a:t>
            </a:r>
            <a:r>
              <a:rPr lang="it-IT" sz="2000" b="1" i="1" dirty="0" smtClean="0">
                <a:solidFill>
                  <a:schemeClr val="tx2"/>
                </a:solidFill>
              </a:rPr>
              <a:t>la regia alle parti sociali</a:t>
            </a:r>
            <a:endParaRPr kumimoji="0" lang="it-IT" sz="2000" b="1" i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78735" y="1263207"/>
            <a:ext cx="810227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000" dirty="0" smtClean="0"/>
          </a:p>
          <a:p>
            <a:r>
              <a:rPr lang="it-IT" sz="2400" dirty="0" smtClean="0">
                <a:solidFill>
                  <a:schemeClr val="tx2"/>
                </a:solidFill>
              </a:rPr>
              <a:t>L’accordo affida al CNEL il compito di:</a:t>
            </a:r>
          </a:p>
          <a:p>
            <a:pPr lvl="1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2"/>
                </a:solidFill>
              </a:rPr>
              <a:t> </a:t>
            </a:r>
            <a:r>
              <a:rPr lang="it-IT" sz="2000" dirty="0" smtClean="0">
                <a:solidFill>
                  <a:schemeClr val="tx2"/>
                </a:solidFill>
              </a:rPr>
              <a:t>fotografare i perimetri della contrattazione dei CCNL;</a:t>
            </a:r>
          </a:p>
          <a:p>
            <a:pPr lvl="1">
              <a:buFont typeface="Arial" pitchFamily="34" charset="0"/>
              <a:buChar char="•"/>
            </a:pPr>
            <a:r>
              <a:rPr lang="it-IT" sz="2000" dirty="0" smtClean="0">
                <a:solidFill>
                  <a:schemeClr val="tx2"/>
                </a:solidFill>
              </a:rPr>
              <a:t> </a:t>
            </a:r>
            <a:r>
              <a:rPr lang="it-IT" sz="2000" dirty="0" smtClean="0">
                <a:solidFill>
                  <a:schemeClr val="tx2"/>
                </a:solidFill>
              </a:rPr>
              <a:t>censire </a:t>
            </a:r>
            <a:r>
              <a:rPr lang="it-IT" sz="2000" dirty="0" smtClean="0">
                <a:solidFill>
                  <a:schemeClr val="tx2"/>
                </a:solidFill>
              </a:rPr>
              <a:t>i soggetti che in ogni settore stipulano un CCNL. </a:t>
            </a:r>
          </a:p>
          <a:p>
            <a:pPr lvl="1"/>
            <a:endParaRPr lang="it-IT" sz="2000" dirty="0" smtClean="0">
              <a:solidFill>
                <a:schemeClr val="tx2"/>
              </a:solidFill>
            </a:endParaRPr>
          </a:p>
          <a:p>
            <a:r>
              <a:rPr lang="it-IT" sz="2400" dirty="0" smtClean="0">
                <a:solidFill>
                  <a:schemeClr val="tx2"/>
                </a:solidFill>
              </a:rPr>
              <a:t>Le parti sociali fisseranno i criteri per la misura della  rappresentanza datoriale. </a:t>
            </a:r>
          </a:p>
          <a:p>
            <a:pPr lvl="1"/>
            <a:endParaRPr lang="it-IT" sz="2400" dirty="0" smtClean="0"/>
          </a:p>
          <a:p>
            <a:r>
              <a:rPr lang="it-IT" sz="2400" u="sng" dirty="0" smtClean="0">
                <a:solidFill>
                  <a:srgbClr val="FF0000"/>
                </a:solidFill>
              </a:rPr>
              <a:t>Una volta raggiunto l’accordo si potrà chiedere al legislatore una legge di sostegno che ne recepisca i contenuti.</a:t>
            </a:r>
            <a:endParaRPr lang="it-IT" sz="2000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magine 1" descr="Slide tamplete conf gen_Layout 1-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16766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it-IT" sz="3200" b="1" dirty="0" smtClean="0">
                <a:solidFill>
                  <a:srgbClr val="FF0000"/>
                </a:solidFill>
              </a:rPr>
              <a:t>L’obiettivo strategico</a:t>
            </a:r>
          </a:p>
          <a:p>
            <a:pPr lvl="0" algn="ctr" eaLnBrk="0" hangingPunct="0"/>
            <a:r>
              <a:rPr lang="it-IT" sz="2000" b="1" i="1" dirty="0" smtClean="0">
                <a:solidFill>
                  <a:schemeClr val="tx2"/>
                </a:solidFill>
              </a:rPr>
              <a:t>premiare solo chi applica il </a:t>
            </a:r>
            <a:r>
              <a:rPr lang="it-IT" sz="2000" b="1" i="1" dirty="0" smtClean="0">
                <a:solidFill>
                  <a:schemeClr val="tx2"/>
                </a:solidFill>
              </a:rPr>
              <a:t>CCNL </a:t>
            </a:r>
            <a:r>
              <a:rPr lang="it-IT" sz="2000" b="1" i="1" dirty="0" smtClean="0">
                <a:solidFill>
                  <a:schemeClr val="tx2"/>
                </a:solidFill>
              </a:rPr>
              <a:t>«di riferimento»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78735" y="1263207"/>
            <a:ext cx="810227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000" dirty="0" smtClean="0"/>
          </a:p>
          <a:p>
            <a:r>
              <a:rPr lang="it-IT" sz="2400" dirty="0" smtClean="0">
                <a:solidFill>
                  <a:schemeClr val="tx2"/>
                </a:solidFill>
              </a:rPr>
              <a:t>Identificare con certezza il CCNL «di riferimento» per ogni ambito contrattuale (cioè il contratto collettivo nazionale di categoria stipulato dalle organizzazioni sindacali e datoriali che rappresentano la maggioranza di lavoratori e imprese</a:t>
            </a:r>
            <a:r>
              <a:rPr lang="it-IT" sz="2400" dirty="0" smtClean="0">
                <a:solidFill>
                  <a:schemeClr val="tx2"/>
                </a:solidFill>
              </a:rPr>
              <a:t>)…</a:t>
            </a:r>
            <a:endParaRPr lang="it-IT" sz="2400" dirty="0" smtClean="0">
              <a:solidFill>
                <a:schemeClr val="tx2"/>
              </a:solidFill>
            </a:endParaRPr>
          </a:p>
          <a:p>
            <a:endParaRPr lang="it-IT" sz="2400" dirty="0" smtClean="0">
              <a:solidFill>
                <a:schemeClr val="tx2"/>
              </a:solidFill>
            </a:endParaRPr>
          </a:p>
          <a:p>
            <a:r>
              <a:rPr lang="it-IT" sz="2400" dirty="0" smtClean="0">
                <a:solidFill>
                  <a:schemeClr val="tx2"/>
                </a:solidFill>
              </a:rPr>
              <a:t>in </a:t>
            </a:r>
            <a:r>
              <a:rPr lang="it-IT" sz="2400" dirty="0" smtClean="0">
                <a:solidFill>
                  <a:schemeClr val="tx2"/>
                </a:solidFill>
              </a:rPr>
              <a:t>modo che il legislatore sia legittimato a riconoscere - </a:t>
            </a:r>
            <a:r>
              <a:rPr lang="it-IT" sz="2400" dirty="0" smtClean="0">
                <a:solidFill>
                  <a:srgbClr val="FF0000"/>
                </a:solidFill>
              </a:rPr>
              <a:t>solo a chi applica questo CCNL </a:t>
            </a:r>
            <a:r>
              <a:rPr lang="it-IT" sz="2400" dirty="0" smtClean="0">
                <a:solidFill>
                  <a:schemeClr val="tx2"/>
                </a:solidFill>
              </a:rPr>
              <a:t>- i benefici previsti dalle leggi (decontribuzione, detassazione, agevolazioni e accesso ai pubblici appalti). </a:t>
            </a:r>
            <a:endParaRPr lang="it-IT" sz="2000" dirty="0" smtClean="0">
              <a:solidFill>
                <a:schemeClr val="tx2"/>
              </a:solidFill>
            </a:endParaRPr>
          </a:p>
          <a:p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magine 1" descr="Slide tamplete conf gen_Layout 1-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sellaDiTesto 3"/>
          <p:cNvSpPr txBox="1"/>
          <p:nvPr/>
        </p:nvSpPr>
        <p:spPr>
          <a:xfrm>
            <a:off x="567158" y="1220325"/>
            <a:ext cx="829904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solidFill>
                  <a:schemeClr val="tx2"/>
                </a:solidFill>
              </a:rPr>
              <a:t>Novità e indirizzi per la contrattazione collettiva:</a:t>
            </a:r>
          </a:p>
          <a:p>
            <a:endParaRPr lang="it-IT" sz="2400" dirty="0" smtClean="0"/>
          </a:p>
          <a:p>
            <a:pPr marL="914400" lvl="1" indent="-457200">
              <a:buClr>
                <a:schemeClr val="tx2"/>
              </a:buClr>
              <a:buFont typeface="+mj-lt"/>
              <a:buAutoNum type="arabicPeriod"/>
            </a:pPr>
            <a:r>
              <a:rPr lang="it-IT" sz="2000" dirty="0" smtClean="0">
                <a:solidFill>
                  <a:schemeClr val="tx2"/>
                </a:solidFill>
              </a:rPr>
              <a:t>D</a:t>
            </a:r>
            <a:r>
              <a:rPr lang="it-IT" sz="2000" dirty="0" smtClean="0">
                <a:solidFill>
                  <a:schemeClr val="tx2"/>
                </a:solidFill>
              </a:rPr>
              <a:t>eve </a:t>
            </a:r>
            <a:r>
              <a:rPr lang="it-IT" sz="2000" dirty="0" smtClean="0">
                <a:solidFill>
                  <a:schemeClr val="tx2"/>
                </a:solidFill>
              </a:rPr>
              <a:t>operare</a:t>
            </a:r>
            <a:r>
              <a:rPr lang="it-IT" sz="2000" dirty="0" smtClean="0"/>
              <a:t> </a:t>
            </a:r>
            <a:r>
              <a:rPr lang="it-IT" sz="2000" dirty="0" smtClean="0">
                <a:solidFill>
                  <a:srgbClr val="FF0000"/>
                </a:solidFill>
              </a:rPr>
              <a:t>«</a:t>
            </a:r>
            <a:r>
              <a:rPr lang="it-IT" sz="2000" i="1" dirty="0" smtClean="0">
                <a:solidFill>
                  <a:srgbClr val="FF0000"/>
                </a:solidFill>
              </a:rPr>
              <a:t>nel quadro» </a:t>
            </a:r>
            <a:r>
              <a:rPr lang="it-IT" sz="2000" dirty="0" smtClean="0">
                <a:solidFill>
                  <a:schemeClr val="tx2"/>
                </a:solidFill>
              </a:rPr>
              <a:t>delle riforme per la competitività; </a:t>
            </a:r>
          </a:p>
          <a:p>
            <a:pPr marL="914400" lvl="1" indent="-457200">
              <a:buFont typeface="+mj-lt"/>
              <a:buAutoNum type="arabicPeriod"/>
            </a:pPr>
            <a:endParaRPr lang="it-IT" sz="2000" dirty="0" smtClean="0"/>
          </a:p>
          <a:p>
            <a:pPr marL="914400" lvl="1" indent="-457200">
              <a:buClr>
                <a:schemeClr val="tx2"/>
              </a:buClr>
              <a:buFont typeface="+mj-lt"/>
              <a:buAutoNum type="arabicPeriod"/>
            </a:pPr>
            <a:r>
              <a:rPr lang="it-IT" sz="2000" i="1" dirty="0" smtClean="0">
                <a:solidFill>
                  <a:srgbClr val="FF0000"/>
                </a:solidFill>
              </a:rPr>
              <a:t>D</a:t>
            </a:r>
            <a:r>
              <a:rPr lang="it-IT" sz="2000" i="1" dirty="0" smtClean="0">
                <a:solidFill>
                  <a:srgbClr val="FF0000"/>
                </a:solidFill>
              </a:rPr>
              <a:t>ue </a:t>
            </a:r>
            <a:r>
              <a:rPr lang="it-IT" sz="2000" i="1" dirty="0" smtClean="0">
                <a:solidFill>
                  <a:srgbClr val="FF0000"/>
                </a:solidFill>
              </a:rPr>
              <a:t>soli livelli </a:t>
            </a:r>
            <a:r>
              <a:rPr lang="it-IT" sz="2000" dirty="0" smtClean="0">
                <a:solidFill>
                  <a:schemeClr val="tx2"/>
                </a:solidFill>
              </a:rPr>
              <a:t>di contrattazione, come in passato;</a:t>
            </a:r>
          </a:p>
          <a:p>
            <a:pPr marL="914400" lvl="1" indent="-457200">
              <a:buFont typeface="+mj-lt"/>
              <a:buAutoNum type="arabicPeriod"/>
            </a:pPr>
            <a:endParaRPr lang="it-IT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it-IT" sz="2000" dirty="0" smtClean="0">
                <a:solidFill>
                  <a:schemeClr val="tx2"/>
                </a:solidFill>
              </a:rPr>
              <a:t>I</a:t>
            </a:r>
            <a:r>
              <a:rPr lang="it-IT" sz="2000" dirty="0" smtClean="0">
                <a:solidFill>
                  <a:schemeClr val="tx2"/>
                </a:solidFill>
              </a:rPr>
              <a:t>mpegno </a:t>
            </a:r>
            <a:r>
              <a:rPr lang="it-IT" sz="2000" dirty="0" smtClean="0">
                <a:solidFill>
                  <a:schemeClr val="tx2"/>
                </a:solidFill>
              </a:rPr>
              <a:t>al </a:t>
            </a:r>
            <a:r>
              <a:rPr lang="it-IT" sz="2000" i="1" dirty="0" smtClean="0">
                <a:solidFill>
                  <a:srgbClr val="FF0000"/>
                </a:solidFill>
              </a:rPr>
              <a:t>decentramento virtuoso </a:t>
            </a:r>
            <a:r>
              <a:rPr lang="it-IT" sz="2000" dirty="0" smtClean="0">
                <a:solidFill>
                  <a:schemeClr val="tx2"/>
                </a:solidFill>
              </a:rPr>
              <a:t>della contrattazione collettiva;</a:t>
            </a:r>
          </a:p>
          <a:p>
            <a:pPr marL="914400" lvl="1" indent="-457200">
              <a:buFont typeface="+mj-lt"/>
              <a:buAutoNum type="arabicPeriod"/>
            </a:pPr>
            <a:endParaRPr lang="it-IT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it-IT" sz="2000" dirty="0" smtClean="0">
                <a:solidFill>
                  <a:schemeClr val="tx2"/>
                </a:solidFill>
              </a:rPr>
              <a:t>I</a:t>
            </a:r>
            <a:r>
              <a:rPr lang="it-IT" sz="2000" dirty="0" smtClean="0">
                <a:solidFill>
                  <a:schemeClr val="tx2"/>
                </a:solidFill>
              </a:rPr>
              <a:t>l </a:t>
            </a:r>
            <a:r>
              <a:rPr lang="it-IT" sz="2000" dirty="0" smtClean="0">
                <a:solidFill>
                  <a:schemeClr val="tx2"/>
                </a:solidFill>
              </a:rPr>
              <a:t>trattamento economico minimo </a:t>
            </a:r>
            <a:r>
              <a:rPr lang="it-IT" sz="2000" dirty="0" smtClean="0">
                <a:solidFill>
                  <a:srgbClr val="FF0000"/>
                </a:solidFill>
              </a:rPr>
              <a:t>TEM</a:t>
            </a:r>
            <a:r>
              <a:rPr lang="it-IT" sz="2000" dirty="0" smtClean="0"/>
              <a:t> </a:t>
            </a:r>
            <a:r>
              <a:rPr lang="it-IT" sz="2000" dirty="0" smtClean="0">
                <a:solidFill>
                  <a:schemeClr val="tx2"/>
                </a:solidFill>
              </a:rPr>
              <a:t>(vs. il salario minimo legale);</a:t>
            </a:r>
          </a:p>
          <a:p>
            <a:pPr marL="914400" lvl="1" indent="-457200">
              <a:buFont typeface="+mj-lt"/>
              <a:buAutoNum type="arabicPeriod"/>
            </a:pPr>
            <a:endParaRPr lang="it-IT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it-IT" sz="2000" dirty="0" smtClean="0">
                <a:solidFill>
                  <a:schemeClr val="tx2"/>
                </a:solidFill>
              </a:rPr>
              <a:t>I</a:t>
            </a:r>
            <a:r>
              <a:rPr lang="it-IT" sz="2000" dirty="0" smtClean="0">
                <a:solidFill>
                  <a:schemeClr val="tx2"/>
                </a:solidFill>
              </a:rPr>
              <a:t>l </a:t>
            </a:r>
            <a:r>
              <a:rPr lang="it-IT" sz="2000" dirty="0" smtClean="0">
                <a:solidFill>
                  <a:schemeClr val="tx2"/>
                </a:solidFill>
              </a:rPr>
              <a:t>trattamento economico complessivo </a:t>
            </a:r>
            <a:r>
              <a:rPr lang="it-IT" sz="2000" dirty="0" smtClean="0">
                <a:solidFill>
                  <a:srgbClr val="FF0000"/>
                </a:solidFill>
              </a:rPr>
              <a:t>TEC </a:t>
            </a:r>
            <a:r>
              <a:rPr lang="it-IT" sz="2000" dirty="0" smtClean="0">
                <a:solidFill>
                  <a:schemeClr val="tx2"/>
                </a:solidFill>
              </a:rPr>
              <a:t>(vs. il dumping contrattuale e per regolare gli assetti contrattuali). </a:t>
            </a:r>
            <a:endParaRPr lang="it-IT" sz="2400" dirty="0" smtClean="0">
              <a:solidFill>
                <a:schemeClr val="tx2"/>
              </a:solidFill>
            </a:endParaRPr>
          </a:p>
          <a:p>
            <a:endParaRPr lang="it-IT" sz="2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0" y="266218"/>
            <a:ext cx="914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Principi per gli assetti </a:t>
            </a:r>
            <a:r>
              <a:rPr lang="it-IT" sz="2800" b="1" dirty="0" smtClean="0">
                <a:solidFill>
                  <a:srgbClr val="FF0000"/>
                </a:solidFill>
              </a:rPr>
              <a:t>e </a:t>
            </a:r>
            <a:r>
              <a:rPr lang="it-IT" sz="2800" b="1" dirty="0" smtClean="0">
                <a:solidFill>
                  <a:srgbClr val="FF0000"/>
                </a:solidFill>
              </a:rPr>
              <a:t>i contenuti della contrattazione</a:t>
            </a:r>
            <a:endParaRPr lang="it-IT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magine 1" descr="Slide tamplete conf gen_Layout 1-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16766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it-IT" sz="3200" b="1" dirty="0" smtClean="0">
                <a:solidFill>
                  <a:srgbClr val="FF0000"/>
                </a:solidFill>
              </a:rPr>
              <a:t>Decentramento </a:t>
            </a:r>
          </a:p>
          <a:p>
            <a:pPr lvl="0" algn="ctr" eaLnBrk="0" hangingPunct="0"/>
            <a:r>
              <a:rPr lang="it-IT" sz="2000" b="1" i="1" dirty="0" smtClean="0">
                <a:solidFill>
                  <a:schemeClr val="tx2"/>
                </a:solidFill>
              </a:rPr>
              <a:t>Incentivare la contrattazione aziendale «virtuosa»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57200" y="1263207"/>
            <a:ext cx="82295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>
                <a:solidFill>
                  <a:schemeClr val="tx2"/>
                </a:solidFill>
              </a:rPr>
              <a:t>I </a:t>
            </a:r>
            <a:r>
              <a:rPr lang="it-IT" sz="2000" dirty="0" smtClean="0">
                <a:solidFill>
                  <a:srgbClr val="FF0000"/>
                </a:solidFill>
              </a:rPr>
              <a:t>livelli di contrattazione restano due</a:t>
            </a:r>
            <a:r>
              <a:rPr lang="it-IT" sz="2000" dirty="0" smtClean="0">
                <a:solidFill>
                  <a:schemeClr val="tx2"/>
                </a:solidFill>
              </a:rPr>
              <a:t>: il nazionale </a:t>
            </a:r>
            <a:r>
              <a:rPr lang="it-IT" sz="2000" dirty="0" smtClean="0">
                <a:solidFill>
                  <a:schemeClr val="tx2"/>
                </a:solidFill>
              </a:rPr>
              <a:t>(CCNL) </a:t>
            </a:r>
            <a:r>
              <a:rPr lang="it-IT" sz="2000" dirty="0" smtClean="0">
                <a:solidFill>
                  <a:schemeClr val="tx2"/>
                </a:solidFill>
              </a:rPr>
              <a:t>e l’aziendale. La contrattazione territoriale resta nei limiti attuali;</a:t>
            </a:r>
          </a:p>
          <a:p>
            <a:pPr marL="457200" indent="-457200">
              <a:buFont typeface="+mj-lt"/>
              <a:buAutoNum type="arabicPeriod"/>
            </a:pPr>
            <a:endParaRPr lang="it-IT" sz="2000" dirty="0" smtClean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>
                <a:solidFill>
                  <a:schemeClr val="tx2"/>
                </a:solidFill>
              </a:rPr>
              <a:t>Il </a:t>
            </a:r>
            <a:r>
              <a:rPr lang="it-IT" sz="2000" dirty="0" smtClean="0">
                <a:solidFill>
                  <a:schemeClr val="tx2"/>
                </a:solidFill>
              </a:rPr>
              <a:t>CCNL </a:t>
            </a:r>
            <a:r>
              <a:rPr lang="it-IT" sz="2000" dirty="0" smtClean="0">
                <a:solidFill>
                  <a:schemeClr val="tx2"/>
                </a:solidFill>
              </a:rPr>
              <a:t>dovrà incentivare la </a:t>
            </a:r>
            <a:r>
              <a:rPr lang="it-IT" sz="2000" dirty="0" smtClean="0">
                <a:solidFill>
                  <a:srgbClr val="FF0000"/>
                </a:solidFill>
              </a:rPr>
              <a:t>contrattazione aziendale virtuosa </a:t>
            </a:r>
            <a:r>
              <a:rPr lang="it-IT" sz="2000" dirty="0" smtClean="0">
                <a:solidFill>
                  <a:schemeClr val="tx2"/>
                </a:solidFill>
              </a:rPr>
              <a:t>a contenuto economico, valorizzando il collegamento con i risultati aziendali, in particolare,  con la produttività;  </a:t>
            </a:r>
          </a:p>
          <a:p>
            <a:pPr marL="457200" indent="-457200">
              <a:buFont typeface="+mj-lt"/>
              <a:buAutoNum type="arabicPeriod"/>
            </a:pPr>
            <a:endParaRPr lang="it-IT" sz="2000" dirty="0" smtClean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it-IT" sz="2000" dirty="0" smtClean="0">
                <a:solidFill>
                  <a:schemeClr val="tx2"/>
                </a:solidFill>
              </a:rPr>
              <a:t>la contrattazione </a:t>
            </a:r>
            <a:r>
              <a:rPr lang="it-IT" sz="2000" dirty="0" smtClean="0">
                <a:solidFill>
                  <a:schemeClr val="tx2"/>
                </a:solidFill>
              </a:rPr>
              <a:t>aziendale, </a:t>
            </a:r>
            <a:r>
              <a:rPr lang="it-IT" sz="2000" dirty="0" smtClean="0">
                <a:solidFill>
                  <a:schemeClr val="tx2"/>
                </a:solidFill>
              </a:rPr>
              <a:t>laddove non c’è rappresentanza </a:t>
            </a:r>
            <a:r>
              <a:rPr lang="it-IT" sz="2000" dirty="0" smtClean="0">
                <a:solidFill>
                  <a:schemeClr val="tx2"/>
                </a:solidFill>
              </a:rPr>
              <a:t>sindacale, </a:t>
            </a:r>
            <a:r>
              <a:rPr lang="it-IT" sz="2000" dirty="0" smtClean="0">
                <a:solidFill>
                  <a:schemeClr val="tx2"/>
                </a:solidFill>
              </a:rPr>
              <a:t>potrà avvenire nel rispetto e in applicazione delle procedure previste </a:t>
            </a:r>
            <a:r>
              <a:rPr lang="it-IT" sz="2000" dirty="0" smtClean="0">
                <a:solidFill>
                  <a:srgbClr val="FF0000"/>
                </a:solidFill>
              </a:rPr>
              <a:t>dall’Accordo Interconfederale </a:t>
            </a:r>
            <a:r>
              <a:rPr lang="it-IT" sz="2000" dirty="0" smtClean="0">
                <a:solidFill>
                  <a:srgbClr val="FF0000"/>
                </a:solidFill>
              </a:rPr>
              <a:t>del 14 luglio 2016.</a:t>
            </a:r>
          </a:p>
          <a:p>
            <a:pPr marL="457200" indent="-457200">
              <a:buFont typeface="+mj-lt"/>
              <a:buAutoNum type="arabicPeriod"/>
            </a:pPr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endParaRPr lang="it-IT" sz="2400" dirty="0" smtClean="0"/>
          </a:p>
          <a:p>
            <a:endParaRPr lang="it-IT" sz="2400" dirty="0" smtClean="0">
              <a:solidFill>
                <a:schemeClr val="tx2"/>
              </a:solidFill>
            </a:endParaRPr>
          </a:p>
          <a:p>
            <a:r>
              <a:rPr lang="it-IT" sz="2400" dirty="0" smtClean="0">
                <a:solidFill>
                  <a:schemeClr val="tx2"/>
                </a:solidFill>
              </a:rPr>
              <a:t> </a:t>
            </a:r>
            <a:endParaRPr lang="it-IT" sz="2000" dirty="0"/>
          </a:p>
        </p:txBody>
      </p:sp>
    </p:spTree>
    <p:extLst>
      <p:ext uri="{BB962C8B-B14F-4D97-AF65-F5344CB8AC3E}">
        <p14:creationId xmlns="" xmlns:p14="http://schemas.microsoft.com/office/powerpoint/2010/main" val="75734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magine 1" descr="Slide tamplete conf gen_Layout 1-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16766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it-IT" sz="3200" b="1" dirty="0" smtClean="0">
                <a:solidFill>
                  <a:srgbClr val="FF0000"/>
                </a:solidFill>
              </a:rPr>
              <a:t>L’obiettivo strategico</a:t>
            </a:r>
          </a:p>
          <a:p>
            <a:pPr lvl="0" algn="ctr" eaLnBrk="0" hangingPunct="0"/>
            <a:r>
              <a:rPr lang="it-IT" sz="2000" b="1" i="1" dirty="0" smtClean="0">
                <a:solidFill>
                  <a:schemeClr val="tx2"/>
                </a:solidFill>
              </a:rPr>
              <a:t>spostare il focus e gli equilibri della contrattazione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11629" y="1263207"/>
            <a:ext cx="816428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solidFill>
                  <a:schemeClr val="tx2"/>
                </a:solidFill>
              </a:rPr>
              <a:t>Spostare </a:t>
            </a:r>
            <a:r>
              <a:rPr lang="it-IT" sz="2400" dirty="0" smtClean="0">
                <a:solidFill>
                  <a:schemeClr val="tx2"/>
                </a:solidFill>
              </a:rPr>
              <a:t>il focus dei rinnovi contrattuali dai minimi tabellari, </a:t>
            </a:r>
            <a:r>
              <a:rPr lang="it-IT" sz="2400" dirty="0" smtClean="0">
                <a:solidFill>
                  <a:srgbClr val="FF0000"/>
                </a:solidFill>
              </a:rPr>
              <a:t>limitandone «l’effetto indicizzazione»; 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 smtClean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solidFill>
                  <a:schemeClr val="tx2"/>
                </a:solidFill>
              </a:rPr>
              <a:t>Fissare </a:t>
            </a:r>
            <a:r>
              <a:rPr lang="it-IT" sz="2400" dirty="0" smtClean="0">
                <a:solidFill>
                  <a:schemeClr val="tx2"/>
                </a:solidFill>
              </a:rPr>
              <a:t>il TEM quale parametro per il legislatore qualora volesse fissare un </a:t>
            </a:r>
            <a:r>
              <a:rPr lang="it-IT" sz="2400" dirty="0" smtClean="0">
                <a:solidFill>
                  <a:srgbClr val="FF0000"/>
                </a:solidFill>
              </a:rPr>
              <a:t>salario minimo legale</a:t>
            </a:r>
            <a:r>
              <a:rPr lang="it-IT" sz="2400" dirty="0" smtClean="0">
                <a:solidFill>
                  <a:schemeClr val="tx2"/>
                </a:solidFill>
              </a:rPr>
              <a:t>;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 smtClean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solidFill>
                  <a:schemeClr val="tx2"/>
                </a:solidFill>
              </a:rPr>
              <a:t>Affidare </a:t>
            </a:r>
            <a:r>
              <a:rPr lang="it-IT" sz="2400" dirty="0" smtClean="0">
                <a:solidFill>
                  <a:schemeClr val="tx2"/>
                </a:solidFill>
              </a:rPr>
              <a:t>al TEC il compito di distribuire il peso economico della contrattazione </a:t>
            </a:r>
            <a:r>
              <a:rPr lang="it-IT" sz="2400" dirty="0" smtClean="0">
                <a:solidFill>
                  <a:srgbClr val="FF0000"/>
                </a:solidFill>
              </a:rPr>
              <a:t>fra i due livelli</a:t>
            </a:r>
            <a:r>
              <a:rPr lang="it-IT" sz="2400" dirty="0" smtClean="0">
                <a:solidFill>
                  <a:schemeClr val="tx2"/>
                </a:solidFill>
              </a:rPr>
              <a:t>;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 smtClean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it-IT" sz="2400" dirty="0" smtClean="0">
                <a:solidFill>
                  <a:schemeClr val="tx2"/>
                </a:solidFill>
              </a:rPr>
              <a:t>Computare </a:t>
            </a:r>
            <a:r>
              <a:rPr lang="it-IT" sz="2400" dirty="0" smtClean="0">
                <a:solidFill>
                  <a:schemeClr val="tx2"/>
                </a:solidFill>
              </a:rPr>
              <a:t>nei costi economici dei rinnovi contrattuali, </a:t>
            </a:r>
            <a:r>
              <a:rPr lang="it-IT" sz="2400" dirty="0" smtClean="0">
                <a:solidFill>
                  <a:srgbClr val="FF0000"/>
                </a:solidFill>
              </a:rPr>
              <a:t>sia il salario che il welfare</a:t>
            </a:r>
            <a:r>
              <a:rPr lang="it-IT" sz="2400" dirty="0" smtClean="0">
                <a:solidFill>
                  <a:schemeClr val="tx2"/>
                </a:solidFill>
              </a:rPr>
              <a:t>.</a:t>
            </a:r>
          </a:p>
          <a:p>
            <a:endParaRPr lang="it-IT" sz="2400" dirty="0" smtClean="0">
              <a:solidFill>
                <a:schemeClr val="tx2"/>
              </a:solidFill>
            </a:endParaRPr>
          </a:p>
          <a:p>
            <a:r>
              <a:rPr lang="it-IT" sz="2400" dirty="0" smtClean="0">
                <a:solidFill>
                  <a:schemeClr val="tx2"/>
                </a:solidFill>
              </a:rPr>
              <a:t> 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682</Words>
  <Application>Microsoft Office PowerPoint</Application>
  <PresentationFormat>Presentazione su schermo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Company>D.effe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Cris</dc:creator>
  <cp:lastModifiedBy>gmorleo</cp:lastModifiedBy>
  <cp:revision>78</cp:revision>
  <dcterms:created xsi:type="dcterms:W3CDTF">2015-10-09T11:04:20Z</dcterms:created>
  <dcterms:modified xsi:type="dcterms:W3CDTF">2018-04-04T16:09:40Z</dcterms:modified>
</cp:coreProperties>
</file>