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12.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6.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9"/>
  </p:notesMasterIdLst>
  <p:sldIdLst>
    <p:sldId id="256" r:id="rId7"/>
    <p:sldId id="257" r:id="rId8"/>
    <p:sldId id="308" r:id="rId9"/>
    <p:sldId id="309" r:id="rId10"/>
    <p:sldId id="310" r:id="rId11"/>
    <p:sldId id="283" r:id="rId12"/>
    <p:sldId id="305" r:id="rId13"/>
    <p:sldId id="302" r:id="rId14"/>
    <p:sldId id="311" r:id="rId15"/>
    <p:sldId id="269" r:id="rId16"/>
    <p:sldId id="286" r:id="rId17"/>
    <p:sldId id="259" r:id="rId18"/>
    <p:sldId id="303" r:id="rId19"/>
    <p:sldId id="307" r:id="rId20"/>
    <p:sldId id="312" r:id="rId21"/>
    <p:sldId id="280" r:id="rId22"/>
    <p:sldId id="275" r:id="rId23"/>
    <p:sldId id="276" r:id="rId24"/>
    <p:sldId id="279" r:id="rId25"/>
    <p:sldId id="281" r:id="rId26"/>
    <p:sldId id="288" r:id="rId27"/>
    <p:sldId id="282" r:id="rId28"/>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1998" autoAdjust="0"/>
  </p:normalViewPr>
  <p:slideViewPr>
    <p:cSldViewPr>
      <p:cViewPr varScale="1">
        <p:scale>
          <a:sx n="100" d="100"/>
          <a:sy n="100" d="100"/>
        </p:scale>
        <p:origin x="1026" y="84"/>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06" y="48"/>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main.oecd.org\ASgenELS\PROJECTS\BACKUP\ELS-Future%20of%20Work\04%20-%20PRESENTATIONS\20171021%20Seoul%20(Stijn)\Population.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S-CH-1.main.oecd.org\Users1\Broecke_S\000001%20FUTURE%20OF%20WORK\G20%20Note\Figure%204%20G20%20Risk%20of%20Automation%20G20.xlsx" TargetMode="External"/></Relationships>
</file>

<file path=ppt/charts/_rels/char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hemeOverride" Target="../theme/themeOverride6.xml"/><Relationship Id="rId4" Type="http://schemas.openxmlformats.org/officeDocument/2006/relationships/package" Target="../embeddings/Microsoft_Excel_Worksheet3.xlsx"/></Relationships>
</file>

<file path=ppt/charts/_rels/chart14.xml.rels><?xml version="1.0" encoding="UTF-8" standalone="yes"?>
<Relationships xmlns="http://schemas.openxmlformats.org/package/2006/relationships"><Relationship Id="rId2" Type="http://schemas.openxmlformats.org/officeDocument/2006/relationships/oleObject" Target="file:///\\main.oecd.org\ASgenELS\PROJECTS\BACKUP\ELS-Future%20of%20Work\04%20-%20PRESENTATIONS\20170517_SCARPETTA%20AT%20L20\Non-Standard%20work.xlsx" TargetMode="External"/><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main.oecd.org\ASgenELS\PROJECTS\BACKUP\ELS-Future%20of%20Work\04%20-%20PRESENTATIONS\20170517_SCARPETTA%20AT%20L20\Non-Standard%20work.xlsx" TargetMode="External"/><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oleObject" Target="file:///\\main.oecd.org\ASgenELS\Broecke_S\BACKUP\OLI\OLI.xlsx" TargetMode="External"/><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1" Type="http://schemas.openxmlformats.org/officeDocument/2006/relationships/oleObject" Target="file:///\\main.oecd.org\ASgenELS\PROJECTS\BACKUP\ELS-Future%20of%20Work\04%20-%20PRESENTATIONS\20170112%20Finnish%20delegation\Problem-solving%20skills.xlsx" TargetMode="Externa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1" Type="http://schemas.openxmlformats.org/officeDocument/2006/relationships/oleObject" Target="file:///\\FS-CH-1.main.oecd.org\Users1\Broecke_S\000001%20FUTURE%20OF%20WORK\G20%20Note\Figure%202%20G20%20Trad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S-CH-1.main.oecd.org\Users1\Broecke_S\000001%20FUTURE%20OF%20WORK\G20%20Note\Figure%202%20G20%20Trad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CH-1.main.oecd.org\Users1\Broecke_s\Desktop\20161009%20Scarpetta%20Lyon%20Conference%20JECO%20Mondialisation%20et%20Emplois\Figure%203%20GVC%20Job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ASgenELS\PROJECTS\BACKUP\ELS-Future%20of%20Work\04%20-%20PRESENTATIONS\Frontier%20firm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ain.oecd.org\ASgenELS\PROJECTS\BACKUP\ELS-Future%20of%20Work\04%20-%20PRESENTATIONS\Frontier%20firms.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8"/>
          <c:order val="0"/>
          <c:tx>
            <c:strRef>
              <c:f>'ESTIMATES (3)'!$K$23</c:f>
              <c:strCache>
                <c:ptCount val="1"/>
                <c:pt idx="0">
                  <c:v>Australia (+27%)</c:v>
                </c:pt>
              </c:strCache>
            </c:strRef>
          </c:tx>
          <c:spPr>
            <a:ln w="38100">
              <a:solidFill>
                <a:srgbClr val="7030A0"/>
              </a:solidFill>
            </a:ln>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(3)'!$L$23:$S$23</c:f>
              <c:numCache>
                <c:formatCode>General</c:formatCode>
                <c:ptCount val="8"/>
                <c:pt idx="0">
                  <c:v>1</c:v>
                </c:pt>
                <c:pt idx="1">
                  <c:v>1.0385498362805521</c:v>
                </c:pt>
                <c:pt idx="2">
                  <c:v>1.0760391687468607</c:v>
                </c:pt>
                <c:pt idx="3">
                  <c:v>1.112017840542969</c:v>
                </c:pt>
                <c:pt idx="4">
                  <c:v>1.1610006869158123</c:v>
                </c:pt>
                <c:pt idx="5">
                  <c:v>1.1993922850960677</c:v>
                </c:pt>
                <c:pt idx="6">
                  <c:v>1.2449044718540512</c:v>
                </c:pt>
                <c:pt idx="7" formatCode="0.00">
                  <c:v>1.2728107966617741</c:v>
                </c:pt>
              </c:numCache>
            </c:numRef>
          </c:val>
          <c:smooth val="0"/>
        </c:ser>
        <c:ser>
          <c:idx val="7"/>
          <c:order val="1"/>
          <c:tx>
            <c:strRef>
              <c:f>'ESTIMATES (3)'!$K$22</c:f>
              <c:strCache>
                <c:ptCount val="1"/>
                <c:pt idx="0">
                  <c:v>United States (+10%)</c:v>
                </c:pt>
              </c:strCache>
            </c:strRef>
          </c:tx>
          <c:spPr>
            <a:ln w="38100"/>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(3)'!$L$22:$S$22</c:f>
              <c:numCache>
                <c:formatCode>General</c:formatCode>
                <c:ptCount val="8"/>
                <c:pt idx="0">
                  <c:v>1</c:v>
                </c:pt>
                <c:pt idx="1">
                  <c:v>1.0123080830079365</c:v>
                </c:pt>
                <c:pt idx="2">
                  <c:v>1.0174097264169235</c:v>
                </c:pt>
                <c:pt idx="3">
                  <c:v>1.0197207427504593</c:v>
                </c:pt>
                <c:pt idx="4">
                  <c:v>1.0381702792508709</c:v>
                </c:pt>
                <c:pt idx="5">
                  <c:v>1.0591168429357223</c:v>
                </c:pt>
                <c:pt idx="6">
                  <c:v>1.0848463303957929</c:v>
                </c:pt>
                <c:pt idx="7" formatCode="0.00">
                  <c:v>1.099877963824794</c:v>
                </c:pt>
              </c:numCache>
            </c:numRef>
          </c:val>
          <c:smooth val="0"/>
        </c:ser>
        <c:ser>
          <c:idx val="2"/>
          <c:order val="2"/>
          <c:tx>
            <c:strRef>
              <c:f>'ESTIMATES (3)'!$K$17</c:f>
              <c:strCache>
                <c:ptCount val="1"/>
                <c:pt idx="0">
                  <c:v>UK (+6%)</c:v>
                </c:pt>
              </c:strCache>
            </c:strRef>
          </c:tx>
          <c:spPr>
            <a:ln w="38100">
              <a:solidFill>
                <a:srgbClr val="E6E6E6">
                  <a:lumMod val="10000"/>
                </a:srgbClr>
              </a:solidFill>
            </a:ln>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(3)'!$L$17:$S$17</c:f>
              <c:numCache>
                <c:formatCode>General</c:formatCode>
                <c:ptCount val="8"/>
                <c:pt idx="0">
                  <c:v>1</c:v>
                </c:pt>
                <c:pt idx="1">
                  <c:v>1.0117266794811957</c:v>
                </c:pt>
                <c:pt idx="2">
                  <c:v>1.0259415351815966</c:v>
                </c:pt>
                <c:pt idx="3">
                  <c:v>1.0272371941320606</c:v>
                </c:pt>
                <c:pt idx="4">
                  <c:v>1.0296001285927245</c:v>
                </c:pt>
                <c:pt idx="5">
                  <c:v>1.0420853057212449</c:v>
                </c:pt>
                <c:pt idx="6">
                  <c:v>1.0559062431326769</c:v>
                </c:pt>
                <c:pt idx="7" formatCode="0.00">
                  <c:v>1.0597865803731377</c:v>
                </c:pt>
              </c:numCache>
            </c:numRef>
          </c:val>
          <c:smooth val="0"/>
        </c:ser>
        <c:ser>
          <c:idx val="6"/>
          <c:order val="3"/>
          <c:tx>
            <c:strRef>
              <c:f>'ESTIMATES (3)'!$K$21</c:f>
              <c:strCache>
                <c:ptCount val="1"/>
                <c:pt idx="0">
                  <c:v>Canada (+6%)</c:v>
                </c:pt>
              </c:strCache>
            </c:strRef>
          </c:tx>
          <c:spPr>
            <a:ln w="63500">
              <a:solidFill>
                <a:srgbClr val="FF0000"/>
              </a:solidFill>
            </a:ln>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(3)'!$L$21:$S$21</c:f>
              <c:numCache>
                <c:formatCode>General</c:formatCode>
                <c:ptCount val="8"/>
                <c:pt idx="0">
                  <c:v>1</c:v>
                </c:pt>
                <c:pt idx="1">
                  <c:v>1.0091368606588893</c:v>
                </c:pt>
                <c:pt idx="2">
                  <c:v>1.0100652063241273</c:v>
                </c:pt>
                <c:pt idx="3">
                  <c:v>1.0083674468535222</c:v>
                </c:pt>
                <c:pt idx="4">
                  <c:v>1.0244726785969109</c:v>
                </c:pt>
                <c:pt idx="5">
                  <c:v>1.0425988613134689</c:v>
                </c:pt>
                <c:pt idx="6">
                  <c:v>1.0567584277532567</c:v>
                </c:pt>
                <c:pt idx="7" formatCode="0.00">
                  <c:v>1.0617709287809041</c:v>
                </c:pt>
              </c:numCache>
            </c:numRef>
          </c:val>
          <c:smooth val="0"/>
        </c:ser>
        <c:ser>
          <c:idx val="0"/>
          <c:order val="4"/>
          <c:tx>
            <c:strRef>
              <c:f>'ESTIMATES (3)'!$K$15</c:f>
              <c:strCache>
                <c:ptCount val="1"/>
                <c:pt idx="0">
                  <c:v>Korea (0%)</c:v>
                </c:pt>
              </c:strCache>
            </c:strRef>
          </c:tx>
          <c:spPr>
            <a:ln w="38100">
              <a:solidFill>
                <a:srgbClr val="FFC000"/>
              </a:solidFill>
            </a:ln>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(3)'!$L$15:$S$15</c:f>
              <c:numCache>
                <c:formatCode>General</c:formatCode>
                <c:ptCount val="8"/>
                <c:pt idx="0">
                  <c:v>1</c:v>
                </c:pt>
                <c:pt idx="1">
                  <c:v>1.0454974577342731</c:v>
                </c:pt>
                <c:pt idx="2">
                  <c:v>1.0422963049314471</c:v>
                </c:pt>
                <c:pt idx="3">
                  <c:v>1.0458420180979671</c:v>
                </c:pt>
                <c:pt idx="4">
                  <c:v>1.0210679787880241</c:v>
                </c:pt>
                <c:pt idx="5">
                  <c:v>0.99915586726749994</c:v>
                </c:pt>
                <c:pt idx="6">
                  <c:v>1.0100573647683759</c:v>
                </c:pt>
                <c:pt idx="7" formatCode="0.00">
                  <c:v>0.99992742776222565</c:v>
                </c:pt>
              </c:numCache>
            </c:numRef>
          </c:val>
          <c:smooth val="0"/>
        </c:ser>
        <c:ser>
          <c:idx val="4"/>
          <c:order val="5"/>
          <c:tx>
            <c:strRef>
              <c:f>'ESTIMATES (3)'!$K$19</c:f>
              <c:strCache>
                <c:ptCount val="1"/>
                <c:pt idx="0">
                  <c:v>France (+1%)</c:v>
                </c:pt>
              </c:strCache>
            </c:strRef>
          </c:tx>
          <c:spPr>
            <a:ln w="38100">
              <a:solidFill>
                <a:srgbClr val="4F81BD"/>
              </a:solidFill>
            </a:ln>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(3)'!$L$19:$S$19</c:f>
              <c:numCache>
                <c:formatCode>General</c:formatCode>
                <c:ptCount val="8"/>
                <c:pt idx="0">
                  <c:v>1</c:v>
                </c:pt>
                <c:pt idx="1">
                  <c:v>1.0005357877362697</c:v>
                </c:pt>
                <c:pt idx="2">
                  <c:v>1.0015952178903726</c:v>
                </c:pt>
                <c:pt idx="3">
                  <c:v>0.99867252665007666</c:v>
                </c:pt>
                <c:pt idx="4">
                  <c:v>0.99630369179601896</c:v>
                </c:pt>
                <c:pt idx="5">
                  <c:v>0.99280698493191555</c:v>
                </c:pt>
                <c:pt idx="6">
                  <c:v>1.000534269571465</c:v>
                </c:pt>
                <c:pt idx="7" formatCode="0.00">
                  <c:v>1.0065251967697135</c:v>
                </c:pt>
              </c:numCache>
            </c:numRef>
          </c:val>
          <c:smooth val="0"/>
        </c:ser>
        <c:ser>
          <c:idx val="5"/>
          <c:order val="6"/>
          <c:tx>
            <c:strRef>
              <c:f>'ESTIMATES (3)'!$K$20</c:f>
              <c:strCache>
                <c:ptCount val="1"/>
                <c:pt idx="0">
                  <c:v>Germany (-23%)</c:v>
                </c:pt>
              </c:strCache>
            </c:strRef>
          </c:tx>
          <c:spPr>
            <a:ln w="38100">
              <a:solidFill>
                <a:sysClr val="window" lastClr="FFFFFF">
                  <a:lumMod val="65000"/>
                </a:sysClr>
              </a:solidFill>
            </a:ln>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(3)'!$L$20:$S$20</c:f>
              <c:numCache>
                <c:formatCode>General</c:formatCode>
                <c:ptCount val="8"/>
                <c:pt idx="0">
                  <c:v>1</c:v>
                </c:pt>
                <c:pt idx="1">
                  <c:v>0.97424388533587614</c:v>
                </c:pt>
                <c:pt idx="2">
                  <c:v>0.9315096623692618</c:v>
                </c:pt>
                <c:pt idx="3">
                  <c:v>0.87718687258228167</c:v>
                </c:pt>
                <c:pt idx="4">
                  <c:v>0.83001147568383937</c:v>
                </c:pt>
                <c:pt idx="5">
                  <c:v>0.81592582444273254</c:v>
                </c:pt>
                <c:pt idx="6">
                  <c:v>0.80105930518117086</c:v>
                </c:pt>
                <c:pt idx="7" formatCode="0.00">
                  <c:v>0.77411428814825778</c:v>
                </c:pt>
              </c:numCache>
            </c:numRef>
          </c:val>
          <c:smooth val="0"/>
        </c:ser>
        <c:ser>
          <c:idx val="3"/>
          <c:order val="7"/>
          <c:tx>
            <c:strRef>
              <c:f>'ESTIMATES (3)'!$K$18</c:f>
              <c:strCache>
                <c:ptCount val="1"/>
                <c:pt idx="0">
                  <c:v>Italy (-23%)</c:v>
                </c:pt>
              </c:strCache>
            </c:strRef>
          </c:tx>
          <c:spPr>
            <a:ln w="38100">
              <a:solidFill>
                <a:srgbClr val="9BBB59"/>
              </a:solidFill>
            </a:ln>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(3)'!$L$18:$S$18</c:f>
              <c:numCache>
                <c:formatCode>General</c:formatCode>
                <c:ptCount val="8"/>
                <c:pt idx="0">
                  <c:v>1</c:v>
                </c:pt>
                <c:pt idx="1">
                  <c:v>0.98151796477813957</c:v>
                </c:pt>
                <c:pt idx="2">
                  <c:v>0.95625811695175145</c:v>
                </c:pt>
                <c:pt idx="3">
                  <c:v>0.91093455318933469</c:v>
                </c:pt>
                <c:pt idx="4">
                  <c:v>0.86053776777776203</c:v>
                </c:pt>
                <c:pt idx="5">
                  <c:v>0.81348639231791875</c:v>
                </c:pt>
                <c:pt idx="6">
                  <c:v>0.78364789585128047</c:v>
                </c:pt>
                <c:pt idx="7" formatCode="0.00">
                  <c:v>0.76802227369181286</c:v>
                </c:pt>
              </c:numCache>
            </c:numRef>
          </c:val>
          <c:smooth val="0"/>
        </c:ser>
        <c:ser>
          <c:idx val="1"/>
          <c:order val="8"/>
          <c:tx>
            <c:strRef>
              <c:f>'ESTIMATES (3)'!$K$16</c:f>
              <c:strCache>
                <c:ptCount val="1"/>
                <c:pt idx="0">
                  <c:v>Japan (-28%)</c:v>
                </c:pt>
              </c:strCache>
            </c:strRef>
          </c:tx>
          <c:spPr>
            <a:ln w="38100"/>
          </c:spPr>
          <c:marker>
            <c:symbol val="none"/>
          </c:marker>
          <c:cat>
            <c:numRef>
              <c:f>'ESTIMATES (3)'!$L$3:$S$3</c:f>
              <c:numCache>
                <c:formatCode>General</c:formatCode>
                <c:ptCount val="8"/>
                <c:pt idx="0">
                  <c:v>2015</c:v>
                </c:pt>
                <c:pt idx="1">
                  <c:v>2020</c:v>
                </c:pt>
                <c:pt idx="2">
                  <c:v>2025</c:v>
                </c:pt>
                <c:pt idx="3">
                  <c:v>2030</c:v>
                </c:pt>
                <c:pt idx="4">
                  <c:v>2035</c:v>
                </c:pt>
                <c:pt idx="5">
                  <c:v>2040</c:v>
                </c:pt>
                <c:pt idx="6">
                  <c:v>2045</c:v>
                </c:pt>
                <c:pt idx="7">
                  <c:v>2050</c:v>
                </c:pt>
              </c:numCache>
            </c:numRef>
          </c:cat>
          <c:val>
            <c:numRef>
              <c:f>'ESTIMATES (3)'!$L$16:$S$16</c:f>
              <c:numCache>
                <c:formatCode>General</c:formatCode>
                <c:ptCount val="8"/>
                <c:pt idx="0">
                  <c:v>1</c:v>
                </c:pt>
                <c:pt idx="1">
                  <c:v>0.95769764509222088</c:v>
                </c:pt>
                <c:pt idx="2">
                  <c:v>0.92846209416603565</c:v>
                </c:pt>
                <c:pt idx="3">
                  <c:v>0.89516888089759139</c:v>
                </c:pt>
                <c:pt idx="4">
                  <c:v>0.85127010872126552</c:v>
                </c:pt>
                <c:pt idx="5">
                  <c:v>0.7925790869415783</c:v>
                </c:pt>
                <c:pt idx="6">
                  <c:v>0.74905140446712792</c:v>
                </c:pt>
                <c:pt idx="7" formatCode="0.00">
                  <c:v>0.71533383994395305</c:v>
                </c:pt>
              </c:numCache>
            </c:numRef>
          </c:val>
          <c:smooth val="0"/>
        </c:ser>
        <c:dLbls>
          <c:showLegendKey val="0"/>
          <c:showVal val="0"/>
          <c:showCatName val="0"/>
          <c:showSerName val="0"/>
          <c:showPercent val="0"/>
          <c:showBubbleSize val="0"/>
        </c:dLbls>
        <c:smooth val="0"/>
        <c:axId val="163453008"/>
        <c:axId val="163508232"/>
      </c:lineChart>
      <c:catAx>
        <c:axId val="163453008"/>
        <c:scaling>
          <c:orientation val="minMax"/>
        </c:scaling>
        <c:delete val="0"/>
        <c:axPos val="b"/>
        <c:numFmt formatCode="General" sourceLinked="1"/>
        <c:majorTickMark val="out"/>
        <c:minorTickMark val="none"/>
        <c:tickLblPos val="nextTo"/>
        <c:spPr>
          <a:ln>
            <a:noFill/>
          </a:ln>
        </c:spPr>
        <c:crossAx val="163508232"/>
        <c:crosses val="autoZero"/>
        <c:auto val="1"/>
        <c:lblAlgn val="ctr"/>
        <c:lblOffset val="100"/>
        <c:noMultiLvlLbl val="0"/>
      </c:catAx>
      <c:valAx>
        <c:axId val="163508232"/>
        <c:scaling>
          <c:orientation val="minMax"/>
          <c:max val="1.3"/>
          <c:min val="0.70000000000000007"/>
        </c:scaling>
        <c:delete val="0"/>
        <c:axPos val="l"/>
        <c:numFmt formatCode="General" sourceLinked="1"/>
        <c:majorTickMark val="out"/>
        <c:minorTickMark val="none"/>
        <c:tickLblPos val="nextTo"/>
        <c:spPr>
          <a:ln>
            <a:noFill/>
          </a:ln>
        </c:spPr>
        <c:crossAx val="163453008"/>
        <c:crosses val="autoZero"/>
        <c:crossBetween val="between"/>
      </c:valAx>
    </c:plotArea>
    <c:legend>
      <c:legendPos val="r"/>
      <c:layout>
        <c:manualLayout>
          <c:xMode val="edge"/>
          <c:yMode val="edge"/>
          <c:x val="0.68525696787901513"/>
          <c:y val="3.5322980460775741E-2"/>
          <c:w val="0.2935766779152606"/>
          <c:h val="0.87237581413434429"/>
        </c:manualLayout>
      </c:layout>
      <c:overlay val="0"/>
    </c:legend>
    <c:plotVisOnly val="1"/>
    <c:dispBlanksAs val="gap"/>
    <c:showDLblsOverMax val="0"/>
  </c:chart>
  <c:spPr>
    <a:ln>
      <a:noFill/>
    </a:ln>
  </c:spPr>
  <c:txPr>
    <a:bodyPr/>
    <a:lstStyle/>
    <a:p>
      <a:pPr>
        <a:defRPr sz="1800"/>
      </a:pPr>
      <a:endParaRPr lang="it-I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24794099013485E-2"/>
          <c:y val="0.11281484492491202"/>
          <c:w val="0.92056588831568464"/>
          <c:h val="0.64523957496984952"/>
        </c:manualLayout>
      </c:layout>
      <c:barChart>
        <c:barDir val="col"/>
        <c:grouping val="clustered"/>
        <c:varyColors val="0"/>
        <c:ser>
          <c:idx val="0"/>
          <c:order val="0"/>
          <c:tx>
            <c:strRef>
              <c:f>Chart!$C$63</c:f>
              <c:strCache>
                <c:ptCount val="1"/>
                <c:pt idx="0">
                  <c:v>1990</c:v>
                </c:pt>
              </c:strCache>
            </c:strRef>
          </c:tx>
          <c:spPr>
            <a:solidFill>
              <a:srgbClr val="FFFFFF"/>
            </a:solidFill>
            <a:ln w="6350" cmpd="sng">
              <a:solidFill>
                <a:srgbClr val="000000"/>
              </a:solidFill>
              <a:round/>
            </a:ln>
            <a:effectLst/>
          </c:spPr>
          <c:invertIfNegative val="0"/>
          <c:cat>
            <c:strRef>
              <c:f>Chart!$B$64:$B$74</c:f>
              <c:strCache>
                <c:ptCount val="11"/>
                <c:pt idx="0">
                  <c:v>Italy</c:v>
                </c:pt>
                <c:pt idx="1">
                  <c:v>Spain</c:v>
                </c:pt>
                <c:pt idx="2">
                  <c:v>Mexico</c:v>
                </c:pt>
                <c:pt idx="3">
                  <c:v>France</c:v>
                </c:pt>
                <c:pt idx="4">
                  <c:v>Korea</c:v>
                </c:pt>
                <c:pt idx="5">
                  <c:v>United States</c:v>
                </c:pt>
                <c:pt idx="6">
                  <c:v>Australia</c:v>
                </c:pt>
                <c:pt idx="7">
                  <c:v>Canada</c:v>
                </c:pt>
                <c:pt idx="8">
                  <c:v>United Kingdom</c:v>
                </c:pt>
                <c:pt idx="9">
                  <c:v>Japan</c:v>
                </c:pt>
                <c:pt idx="10">
                  <c:v>Germany</c:v>
                </c:pt>
              </c:strCache>
            </c:strRef>
          </c:cat>
          <c:val>
            <c:numRef>
              <c:f>Chart!$C$64:$C$74</c:f>
              <c:numCache>
                <c:formatCode>General</c:formatCode>
                <c:ptCount val="11"/>
                <c:pt idx="0">
                  <c:v>52.6149921212576</c:v>
                </c:pt>
                <c:pt idx="1">
                  <c:v>51.778541603823015</c:v>
                </c:pt>
                <c:pt idx="3">
                  <c:v>60.797249556794483</c:v>
                </c:pt>
                <c:pt idx="4">
                  <c:v>61.241016652059599</c:v>
                </c:pt>
                <c:pt idx="5">
                  <c:v>72.192797603786914</c:v>
                </c:pt>
                <c:pt idx="6">
                  <c:v>68.371187140322746</c:v>
                </c:pt>
                <c:pt idx="7">
                  <c:v>70.343180033161715</c:v>
                </c:pt>
                <c:pt idx="8">
                  <c:v>72.47626210002575</c:v>
                </c:pt>
                <c:pt idx="9">
                  <c:v>68.587360594795541</c:v>
                </c:pt>
                <c:pt idx="10">
                  <c:v>64.146396960112867</c:v>
                </c:pt>
              </c:numCache>
            </c:numRef>
          </c:val>
        </c:ser>
        <c:ser>
          <c:idx val="1"/>
          <c:order val="1"/>
          <c:tx>
            <c:strRef>
              <c:f>Chart!$D$63</c:f>
              <c:strCache>
                <c:ptCount val="1"/>
                <c:pt idx="0">
                  <c:v>1995</c:v>
                </c:pt>
              </c:strCache>
            </c:strRef>
          </c:tx>
          <c:spPr>
            <a:solidFill>
              <a:schemeClr val="accent1">
                <a:lumMod val="20000"/>
                <a:lumOff val="80000"/>
              </a:schemeClr>
            </a:solidFill>
            <a:ln w="6350" cmpd="sng">
              <a:solidFill>
                <a:srgbClr val="000000"/>
              </a:solidFill>
              <a:round/>
            </a:ln>
            <a:effectLst/>
          </c:spPr>
          <c:invertIfNegative val="0"/>
          <c:cat>
            <c:strRef>
              <c:f>Chart!$B$64:$B$74</c:f>
              <c:strCache>
                <c:ptCount val="11"/>
                <c:pt idx="0">
                  <c:v>Italy</c:v>
                </c:pt>
                <c:pt idx="1">
                  <c:v>Spain</c:v>
                </c:pt>
                <c:pt idx="2">
                  <c:v>Mexico</c:v>
                </c:pt>
                <c:pt idx="3">
                  <c:v>France</c:v>
                </c:pt>
                <c:pt idx="4">
                  <c:v>Korea</c:v>
                </c:pt>
                <c:pt idx="5">
                  <c:v>United States</c:v>
                </c:pt>
                <c:pt idx="6">
                  <c:v>Australia</c:v>
                </c:pt>
                <c:pt idx="7">
                  <c:v>Canada</c:v>
                </c:pt>
                <c:pt idx="8">
                  <c:v>United Kingdom</c:v>
                </c:pt>
                <c:pt idx="9">
                  <c:v>Japan</c:v>
                </c:pt>
                <c:pt idx="10">
                  <c:v>Germany</c:v>
                </c:pt>
              </c:strCache>
            </c:strRef>
          </c:cat>
          <c:val>
            <c:numRef>
              <c:f>Chart!$D$64:$D$74</c:f>
              <c:numCache>
                <c:formatCode>General</c:formatCode>
                <c:ptCount val="11"/>
                <c:pt idx="0">
                  <c:v>51.156515034695452</c:v>
                </c:pt>
                <c:pt idx="1">
                  <c:v>48.275305014077581</c:v>
                </c:pt>
                <c:pt idx="2">
                  <c:v>57.154222606767448</c:v>
                </c:pt>
                <c:pt idx="3">
                  <c:v>59.513482320161643</c:v>
                </c:pt>
                <c:pt idx="4">
                  <c:v>63.473015258556728</c:v>
                </c:pt>
                <c:pt idx="5">
                  <c:v>72.534507619497774</c:v>
                </c:pt>
                <c:pt idx="6">
                  <c:v>67.630735945070398</c:v>
                </c:pt>
                <c:pt idx="7">
                  <c:v>67.517262702257028</c:v>
                </c:pt>
                <c:pt idx="8">
                  <c:v>69.194612424409016</c:v>
                </c:pt>
                <c:pt idx="9">
                  <c:v>69.188319153828473</c:v>
                </c:pt>
                <c:pt idx="10">
                  <c:v>64.641491740604479</c:v>
                </c:pt>
              </c:numCache>
            </c:numRef>
          </c:val>
        </c:ser>
        <c:ser>
          <c:idx val="2"/>
          <c:order val="2"/>
          <c:tx>
            <c:strRef>
              <c:f>Chart!$E$63</c:f>
              <c:strCache>
                <c:ptCount val="1"/>
                <c:pt idx="0">
                  <c:v>2000</c:v>
                </c:pt>
              </c:strCache>
            </c:strRef>
          </c:tx>
          <c:spPr>
            <a:solidFill>
              <a:schemeClr val="accent1">
                <a:lumMod val="40000"/>
                <a:lumOff val="60000"/>
              </a:schemeClr>
            </a:solidFill>
            <a:ln w="0" cmpd="sng">
              <a:solidFill>
                <a:srgbClr val="000000"/>
              </a:solidFill>
              <a:round/>
            </a:ln>
            <a:effectLst/>
          </c:spPr>
          <c:invertIfNegative val="0"/>
          <c:cat>
            <c:strRef>
              <c:f>Chart!$B$64:$B$74</c:f>
              <c:strCache>
                <c:ptCount val="11"/>
                <c:pt idx="0">
                  <c:v>Italy</c:v>
                </c:pt>
                <c:pt idx="1">
                  <c:v>Spain</c:v>
                </c:pt>
                <c:pt idx="2">
                  <c:v>Mexico</c:v>
                </c:pt>
                <c:pt idx="3">
                  <c:v>France</c:v>
                </c:pt>
                <c:pt idx="4">
                  <c:v>Korea</c:v>
                </c:pt>
                <c:pt idx="5">
                  <c:v>United States</c:v>
                </c:pt>
                <c:pt idx="6">
                  <c:v>Australia</c:v>
                </c:pt>
                <c:pt idx="7">
                  <c:v>Canada</c:v>
                </c:pt>
                <c:pt idx="8">
                  <c:v>United Kingdom</c:v>
                </c:pt>
                <c:pt idx="9">
                  <c:v>Japan</c:v>
                </c:pt>
                <c:pt idx="10">
                  <c:v>Germany</c:v>
                </c:pt>
              </c:strCache>
            </c:strRef>
          </c:cat>
          <c:val>
            <c:numRef>
              <c:f>Chart!$E$64:$E$74</c:f>
              <c:numCache>
                <c:formatCode>General</c:formatCode>
                <c:ptCount val="11"/>
                <c:pt idx="0">
                  <c:v>53.877665911669482</c:v>
                </c:pt>
                <c:pt idx="1">
                  <c:v>57.402066945700582</c:v>
                </c:pt>
                <c:pt idx="2">
                  <c:v>60.069728983276839</c:v>
                </c:pt>
                <c:pt idx="3">
                  <c:v>61.71195970697643</c:v>
                </c:pt>
                <c:pt idx="4">
                  <c:v>61.467873121014442</c:v>
                </c:pt>
                <c:pt idx="5">
                  <c:v>74.095393359425159</c:v>
                </c:pt>
                <c:pt idx="6">
                  <c:v>69.098053598714657</c:v>
                </c:pt>
                <c:pt idx="7">
                  <c:v>70.906937872489735</c:v>
                </c:pt>
                <c:pt idx="8">
                  <c:v>72.15377965094288</c:v>
                </c:pt>
                <c:pt idx="9">
                  <c:v>68.869123252858955</c:v>
                </c:pt>
                <c:pt idx="10">
                  <c:v>65.57454459599353</c:v>
                </c:pt>
              </c:numCache>
            </c:numRef>
          </c:val>
        </c:ser>
        <c:ser>
          <c:idx val="3"/>
          <c:order val="3"/>
          <c:tx>
            <c:strRef>
              <c:f>Chart!$F$63</c:f>
              <c:strCache>
                <c:ptCount val="1"/>
                <c:pt idx="0">
                  <c:v>2005</c:v>
                </c:pt>
              </c:strCache>
            </c:strRef>
          </c:tx>
          <c:spPr>
            <a:solidFill>
              <a:schemeClr val="accent1">
                <a:lumMod val="60000"/>
                <a:lumOff val="40000"/>
              </a:schemeClr>
            </a:solidFill>
            <a:ln w="6350" cmpd="sng">
              <a:solidFill>
                <a:srgbClr val="000000"/>
              </a:solidFill>
              <a:round/>
            </a:ln>
            <a:effectLst/>
          </c:spPr>
          <c:invertIfNegative val="0"/>
          <c:cat>
            <c:strRef>
              <c:f>Chart!$B$64:$B$74</c:f>
              <c:strCache>
                <c:ptCount val="11"/>
                <c:pt idx="0">
                  <c:v>Italy</c:v>
                </c:pt>
                <c:pt idx="1">
                  <c:v>Spain</c:v>
                </c:pt>
                <c:pt idx="2">
                  <c:v>Mexico</c:v>
                </c:pt>
                <c:pt idx="3">
                  <c:v>France</c:v>
                </c:pt>
                <c:pt idx="4">
                  <c:v>Korea</c:v>
                </c:pt>
                <c:pt idx="5">
                  <c:v>United States</c:v>
                </c:pt>
                <c:pt idx="6">
                  <c:v>Australia</c:v>
                </c:pt>
                <c:pt idx="7">
                  <c:v>Canada</c:v>
                </c:pt>
                <c:pt idx="8">
                  <c:v>United Kingdom</c:v>
                </c:pt>
                <c:pt idx="9">
                  <c:v>Japan</c:v>
                </c:pt>
                <c:pt idx="10">
                  <c:v>Germany</c:v>
                </c:pt>
              </c:strCache>
            </c:strRef>
          </c:cat>
          <c:val>
            <c:numRef>
              <c:f>Chart!$F$64:$F$74</c:f>
              <c:numCache>
                <c:formatCode>General</c:formatCode>
                <c:ptCount val="11"/>
                <c:pt idx="0">
                  <c:v>57.492432531974153</c:v>
                </c:pt>
                <c:pt idx="1">
                  <c:v>64.548051000552164</c:v>
                </c:pt>
                <c:pt idx="2">
                  <c:v>59.683082070846581</c:v>
                </c:pt>
                <c:pt idx="3">
                  <c:v>63.760425867912993</c:v>
                </c:pt>
                <c:pt idx="4">
                  <c:v>63.684957104486209</c:v>
                </c:pt>
                <c:pt idx="5">
                  <c:v>71.530882553111283</c:v>
                </c:pt>
                <c:pt idx="6">
                  <c:v>71.545613038222569</c:v>
                </c:pt>
                <c:pt idx="7">
                  <c:v>72.426269371513598</c:v>
                </c:pt>
                <c:pt idx="8">
                  <c:v>72.715579828894377</c:v>
                </c:pt>
                <c:pt idx="9">
                  <c:v>69.282590710317919</c:v>
                </c:pt>
                <c:pt idx="10">
                  <c:v>65.50888382687927</c:v>
                </c:pt>
              </c:numCache>
            </c:numRef>
          </c:val>
        </c:ser>
        <c:ser>
          <c:idx val="4"/>
          <c:order val="4"/>
          <c:tx>
            <c:strRef>
              <c:f>Chart!$G$63</c:f>
              <c:strCache>
                <c:ptCount val="1"/>
                <c:pt idx="0">
                  <c:v>2010</c:v>
                </c:pt>
              </c:strCache>
            </c:strRef>
          </c:tx>
          <c:spPr>
            <a:solidFill>
              <a:schemeClr val="accent1">
                <a:lumMod val="75000"/>
              </a:schemeClr>
            </a:solidFill>
            <a:ln w="6350" cmpd="sng">
              <a:solidFill>
                <a:srgbClr val="000000"/>
              </a:solidFill>
              <a:round/>
            </a:ln>
            <a:effectLst/>
          </c:spPr>
          <c:invertIfNegative val="0"/>
          <c:cat>
            <c:strRef>
              <c:f>Chart!$B$64:$B$74</c:f>
              <c:strCache>
                <c:ptCount val="11"/>
                <c:pt idx="0">
                  <c:v>Italy</c:v>
                </c:pt>
                <c:pt idx="1">
                  <c:v>Spain</c:v>
                </c:pt>
                <c:pt idx="2">
                  <c:v>Mexico</c:v>
                </c:pt>
                <c:pt idx="3">
                  <c:v>France</c:v>
                </c:pt>
                <c:pt idx="4">
                  <c:v>Korea</c:v>
                </c:pt>
                <c:pt idx="5">
                  <c:v>United States</c:v>
                </c:pt>
                <c:pt idx="6">
                  <c:v>Australia</c:v>
                </c:pt>
                <c:pt idx="7">
                  <c:v>Canada</c:v>
                </c:pt>
                <c:pt idx="8">
                  <c:v>United Kingdom</c:v>
                </c:pt>
                <c:pt idx="9">
                  <c:v>Japan</c:v>
                </c:pt>
                <c:pt idx="10">
                  <c:v>Germany</c:v>
                </c:pt>
              </c:strCache>
            </c:strRef>
          </c:cat>
          <c:val>
            <c:numRef>
              <c:f>Chart!$G$64:$G$74</c:f>
              <c:numCache>
                <c:formatCode>General</c:formatCode>
                <c:ptCount val="11"/>
                <c:pt idx="0">
                  <c:v>57.588744359829768</c:v>
                </c:pt>
                <c:pt idx="1">
                  <c:v>59.661632963785294</c:v>
                </c:pt>
                <c:pt idx="2">
                  <c:v>60.299863546075059</c:v>
                </c:pt>
                <c:pt idx="3">
                  <c:v>63.995479365851423</c:v>
                </c:pt>
                <c:pt idx="4">
                  <c:v>63.309556963823923</c:v>
                </c:pt>
                <c:pt idx="5">
                  <c:v>66.68926553672317</c:v>
                </c:pt>
                <c:pt idx="6">
                  <c:v>72.371832129792182</c:v>
                </c:pt>
                <c:pt idx="7">
                  <c:v>71.467172270223529</c:v>
                </c:pt>
                <c:pt idx="8">
                  <c:v>70.212234524488721</c:v>
                </c:pt>
                <c:pt idx="9">
                  <c:v>70.106015779092701</c:v>
                </c:pt>
                <c:pt idx="10">
                  <c:v>71.153738605223424</c:v>
                </c:pt>
              </c:numCache>
            </c:numRef>
          </c:val>
        </c:ser>
        <c:ser>
          <c:idx val="5"/>
          <c:order val="5"/>
          <c:tx>
            <c:strRef>
              <c:f>Chart!$H$63</c:f>
              <c:strCache>
                <c:ptCount val="1"/>
                <c:pt idx="0">
                  <c:v>2015 (↗)</c:v>
                </c:pt>
              </c:strCache>
            </c:strRef>
          </c:tx>
          <c:spPr>
            <a:solidFill>
              <a:schemeClr val="accent1">
                <a:lumMod val="50000"/>
              </a:schemeClr>
            </a:solidFill>
            <a:ln w="6350" cmpd="sng">
              <a:noFill/>
              <a:round/>
            </a:ln>
            <a:effectLst/>
            <a:extLst>
              <a:ext uri="{91240B29-F687-4F45-9708-019B960494DF}">
                <a14:hiddenLine xmlns:a14="http://schemas.microsoft.com/office/drawing/2010/main" w="6350" cmpd="sng">
                  <a:solidFill>
                    <a:srgbClr val="000000"/>
                  </a:solidFill>
                  <a:round/>
                </a14:hiddenLine>
              </a:ext>
            </a:extLst>
          </c:spPr>
          <c:invertIfNegative val="0"/>
          <c:cat>
            <c:strRef>
              <c:f>Chart!$B$64:$B$74</c:f>
              <c:strCache>
                <c:ptCount val="11"/>
                <c:pt idx="0">
                  <c:v>Italy</c:v>
                </c:pt>
                <c:pt idx="1">
                  <c:v>Spain</c:v>
                </c:pt>
                <c:pt idx="2">
                  <c:v>Mexico</c:v>
                </c:pt>
                <c:pt idx="3">
                  <c:v>France</c:v>
                </c:pt>
                <c:pt idx="4">
                  <c:v>Korea</c:v>
                </c:pt>
                <c:pt idx="5">
                  <c:v>United States</c:v>
                </c:pt>
                <c:pt idx="6">
                  <c:v>Australia</c:v>
                </c:pt>
                <c:pt idx="7">
                  <c:v>Canada</c:v>
                </c:pt>
                <c:pt idx="8">
                  <c:v>United Kingdom</c:v>
                </c:pt>
                <c:pt idx="9">
                  <c:v>Japan</c:v>
                </c:pt>
                <c:pt idx="10">
                  <c:v>Germany</c:v>
                </c:pt>
              </c:strCache>
            </c:strRef>
          </c:cat>
          <c:val>
            <c:numRef>
              <c:f>Chart!$H$64:$H$74</c:f>
              <c:numCache>
                <c:formatCode>General</c:formatCode>
                <c:ptCount val="11"/>
                <c:pt idx="0">
                  <c:v>57.127895311130182</c:v>
                </c:pt>
                <c:pt idx="1">
                  <c:v>58.716836149450934</c:v>
                </c:pt>
                <c:pt idx="2">
                  <c:v>60.567763795052052</c:v>
                </c:pt>
                <c:pt idx="3">
                  <c:v>63.799181667888071</c:v>
                </c:pt>
                <c:pt idx="4">
                  <c:v>65.74870661961684</c:v>
                </c:pt>
                <c:pt idx="5">
                  <c:v>68.709157925136935</c:v>
                </c:pt>
                <c:pt idx="6">
                  <c:v>72.161429840035751</c:v>
                </c:pt>
                <c:pt idx="7">
                  <c:v>72.509105017467135</c:v>
                </c:pt>
                <c:pt idx="8">
                  <c:v>73.226005260512522</c:v>
                </c:pt>
                <c:pt idx="9">
                  <c:v>73.274519979242342</c:v>
                </c:pt>
                <c:pt idx="10">
                  <c:v>73.967363667692894</c:v>
                </c:pt>
              </c:numCache>
            </c:numRef>
          </c:val>
        </c:ser>
        <c:dLbls>
          <c:showLegendKey val="0"/>
          <c:showVal val="0"/>
          <c:showCatName val="0"/>
          <c:showSerName val="0"/>
          <c:showPercent val="0"/>
          <c:showBubbleSize val="0"/>
        </c:dLbls>
        <c:gapWidth val="150"/>
        <c:axId val="227143616"/>
        <c:axId val="227144008"/>
      </c:barChart>
      <c:catAx>
        <c:axId val="227143616"/>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a:pPr>
            <a:endParaRPr lang="it-IT"/>
          </a:p>
        </c:txPr>
        <c:crossAx val="227144008"/>
        <c:crosses val="autoZero"/>
        <c:auto val="1"/>
        <c:lblAlgn val="ctr"/>
        <c:lblOffset val="0"/>
        <c:tickLblSkip val="1"/>
        <c:noMultiLvlLbl val="0"/>
      </c:catAx>
      <c:valAx>
        <c:axId val="227144008"/>
        <c:scaling>
          <c:orientation val="minMax"/>
        </c:scaling>
        <c:delete val="0"/>
        <c:axPos val="l"/>
        <c:majorGridlines>
          <c:spPr>
            <a:ln w="9525" cmpd="sng">
              <a:solidFill>
                <a:srgbClr val="FFFFFF"/>
              </a:solidFill>
              <a:prstDash val="solid"/>
            </a:ln>
          </c:spPr>
        </c:majorGridlines>
        <c:title>
          <c:tx>
            <c:rich>
              <a:bodyPr rot="0" vert="horz"/>
              <a:lstStyle/>
              <a:p>
                <a:pPr>
                  <a:defRPr/>
                </a:pPr>
                <a:r>
                  <a:rPr lang="en-US"/>
                  <a:t>%</a:t>
                </a:r>
              </a:p>
            </c:rich>
          </c:tx>
          <c:layout>
            <c:manualLayout>
              <c:xMode val="edge"/>
              <c:yMode val="edge"/>
              <c:x val="1.5889447008779077E-3"/>
              <c:y val="8.1121678262164626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it-IT"/>
          </a:p>
        </c:txPr>
        <c:crossAx val="227143616"/>
        <c:crosses val="autoZero"/>
        <c:crossBetween val="between"/>
      </c:valAx>
      <c:spPr>
        <a:noFill/>
        <a:ln w="9525">
          <a:noFill/>
        </a:ln>
      </c:spPr>
    </c:plotArea>
    <c:legend>
      <c:legendPos val="t"/>
      <c:overlay val="0"/>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a:pPr>
      <a:endParaRPr lang="it-IT"/>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 in Microsoft PowerPoint]Figure 3.A1 (2)'!$N$4</c:f>
              <c:strCache>
                <c:ptCount val="1"/>
                <c:pt idx="0">
                  <c:v>High skill</c:v>
                </c:pt>
              </c:strCache>
            </c:strRef>
          </c:tx>
          <c:spPr>
            <a:solidFill>
              <a:schemeClr val="accent1"/>
            </a:solidFill>
            <a:ln>
              <a:solidFill>
                <a:srgbClr val="727272"/>
              </a:solidFill>
            </a:ln>
          </c:spPr>
          <c:invertIfNegative val="0"/>
          <c:cat>
            <c:strRef>
              <c:f>'[Chart in Microsoft PowerPoint]Figure 3.A1 (2)'!$M$5:$M$12</c:f>
              <c:strCache>
                <c:ptCount val="8"/>
                <c:pt idx="0">
                  <c:v>France</c:v>
                </c:pt>
                <c:pt idx="1">
                  <c:v>United Kingdom</c:v>
                </c:pt>
                <c:pt idx="2">
                  <c:v>Italy</c:v>
                </c:pt>
                <c:pt idx="3">
                  <c:v>OECD Average</c:v>
                </c:pt>
                <c:pt idx="4">
                  <c:v>Germany</c:v>
                </c:pt>
                <c:pt idx="5">
                  <c:v>United States</c:v>
                </c:pt>
                <c:pt idx="6">
                  <c:v>Canada</c:v>
                </c:pt>
                <c:pt idx="7">
                  <c:v>Japan</c:v>
                </c:pt>
              </c:strCache>
            </c:strRef>
          </c:cat>
          <c:val>
            <c:numRef>
              <c:f>'[Chart in Microsoft PowerPoint]Figure 3.A1 (2)'!$N$5:$N$12</c:f>
              <c:numCache>
                <c:formatCode>General</c:formatCode>
                <c:ptCount val="8"/>
                <c:pt idx="0">
                  <c:v>6.79</c:v>
                </c:pt>
                <c:pt idx="1">
                  <c:v>11.799999999999999</c:v>
                </c:pt>
                <c:pt idx="2">
                  <c:v>2.5700000000000003</c:v>
                </c:pt>
                <c:pt idx="3">
                  <c:v>6.18</c:v>
                </c:pt>
                <c:pt idx="4">
                  <c:v>3.02</c:v>
                </c:pt>
                <c:pt idx="5">
                  <c:v>5.33</c:v>
                </c:pt>
                <c:pt idx="6">
                  <c:v>4.32</c:v>
                </c:pt>
                <c:pt idx="7">
                  <c:v>2.5404633240367014</c:v>
                </c:pt>
              </c:numCache>
            </c:numRef>
          </c:val>
        </c:ser>
        <c:ser>
          <c:idx val="1"/>
          <c:order val="1"/>
          <c:tx>
            <c:strRef>
              <c:f>'[Chart in Microsoft PowerPoint]Figure 3.A1 (2)'!$O$4</c:f>
              <c:strCache>
                <c:ptCount val="1"/>
                <c:pt idx="0">
                  <c:v>Middle skill</c:v>
                </c:pt>
              </c:strCache>
            </c:strRef>
          </c:tx>
          <c:spPr>
            <a:solidFill>
              <a:schemeClr val="bg1">
                <a:lumMod val="65000"/>
              </a:schemeClr>
            </a:solidFill>
            <a:ln>
              <a:solidFill>
                <a:srgbClr val="727272"/>
              </a:solidFill>
            </a:ln>
          </c:spPr>
          <c:invertIfNegative val="0"/>
          <c:cat>
            <c:strRef>
              <c:f>'[Chart in Microsoft PowerPoint]Figure 3.A1 (2)'!$M$5:$M$12</c:f>
              <c:strCache>
                <c:ptCount val="8"/>
                <c:pt idx="0">
                  <c:v>France</c:v>
                </c:pt>
                <c:pt idx="1">
                  <c:v>United Kingdom</c:v>
                </c:pt>
                <c:pt idx="2">
                  <c:v>Italy</c:v>
                </c:pt>
                <c:pt idx="3">
                  <c:v>OECD Average</c:v>
                </c:pt>
                <c:pt idx="4">
                  <c:v>Germany</c:v>
                </c:pt>
                <c:pt idx="5">
                  <c:v>United States</c:v>
                </c:pt>
                <c:pt idx="6">
                  <c:v>Canada</c:v>
                </c:pt>
                <c:pt idx="7">
                  <c:v>Japan</c:v>
                </c:pt>
              </c:strCache>
            </c:strRef>
          </c:cat>
          <c:val>
            <c:numRef>
              <c:f>'[Chart in Microsoft PowerPoint]Figure 3.A1 (2)'!$O$5:$O$12</c:f>
              <c:numCache>
                <c:formatCode>General</c:formatCode>
                <c:ptCount val="8"/>
                <c:pt idx="0">
                  <c:v>-11.700000000000001</c:v>
                </c:pt>
                <c:pt idx="1">
                  <c:v>-10.5</c:v>
                </c:pt>
                <c:pt idx="2">
                  <c:v>-9.5699999999999985</c:v>
                </c:pt>
                <c:pt idx="3">
                  <c:v>-8.6900000000000013</c:v>
                </c:pt>
                <c:pt idx="4">
                  <c:v>-7.39</c:v>
                </c:pt>
                <c:pt idx="5">
                  <c:v>-6.5600000000000005</c:v>
                </c:pt>
                <c:pt idx="6">
                  <c:v>-6.15</c:v>
                </c:pt>
                <c:pt idx="7">
                  <c:v>-5.1795380974285266</c:v>
                </c:pt>
              </c:numCache>
            </c:numRef>
          </c:val>
        </c:ser>
        <c:ser>
          <c:idx val="2"/>
          <c:order val="2"/>
          <c:tx>
            <c:strRef>
              <c:f>'[Chart in Microsoft PowerPoint]Figure 3.A1 (2)'!$P$4</c:f>
              <c:strCache>
                <c:ptCount val="1"/>
                <c:pt idx="0">
                  <c:v>Low skill</c:v>
                </c:pt>
              </c:strCache>
            </c:strRef>
          </c:tx>
          <c:spPr>
            <a:ln>
              <a:solidFill>
                <a:srgbClr val="727272"/>
              </a:solidFill>
            </a:ln>
          </c:spPr>
          <c:invertIfNegative val="0"/>
          <c:cat>
            <c:strRef>
              <c:f>'[Chart in Microsoft PowerPoint]Figure 3.A1 (2)'!$M$5:$M$12</c:f>
              <c:strCache>
                <c:ptCount val="8"/>
                <c:pt idx="0">
                  <c:v>France</c:v>
                </c:pt>
                <c:pt idx="1">
                  <c:v>United Kingdom</c:v>
                </c:pt>
                <c:pt idx="2">
                  <c:v>Italy</c:v>
                </c:pt>
                <c:pt idx="3">
                  <c:v>OECD Average</c:v>
                </c:pt>
                <c:pt idx="4">
                  <c:v>Germany</c:v>
                </c:pt>
                <c:pt idx="5">
                  <c:v>United States</c:v>
                </c:pt>
                <c:pt idx="6">
                  <c:v>Canada</c:v>
                </c:pt>
                <c:pt idx="7">
                  <c:v>Japan</c:v>
                </c:pt>
              </c:strCache>
            </c:strRef>
          </c:cat>
          <c:val>
            <c:numRef>
              <c:f>'[Chart in Microsoft PowerPoint]Figure 3.A1 (2)'!$P$5:$P$12</c:f>
              <c:numCache>
                <c:formatCode>General</c:formatCode>
                <c:ptCount val="8"/>
                <c:pt idx="0">
                  <c:v>4.8899999999999997</c:v>
                </c:pt>
                <c:pt idx="1">
                  <c:v>-1.3</c:v>
                </c:pt>
                <c:pt idx="2">
                  <c:v>7.0000000000000009</c:v>
                </c:pt>
                <c:pt idx="3">
                  <c:v>2.5100000000000002</c:v>
                </c:pt>
                <c:pt idx="4">
                  <c:v>4.37</c:v>
                </c:pt>
                <c:pt idx="5">
                  <c:v>1.23</c:v>
                </c:pt>
                <c:pt idx="6">
                  <c:v>1.83</c:v>
                </c:pt>
                <c:pt idx="7">
                  <c:v>2.6390747733918278</c:v>
                </c:pt>
              </c:numCache>
            </c:numRef>
          </c:val>
        </c:ser>
        <c:dLbls>
          <c:showLegendKey val="0"/>
          <c:showVal val="0"/>
          <c:showCatName val="0"/>
          <c:showSerName val="0"/>
          <c:showPercent val="0"/>
          <c:showBubbleSize val="0"/>
        </c:dLbls>
        <c:gapWidth val="150"/>
        <c:axId val="227145184"/>
        <c:axId val="227145576"/>
      </c:barChart>
      <c:catAx>
        <c:axId val="227145184"/>
        <c:scaling>
          <c:orientation val="minMax"/>
        </c:scaling>
        <c:delete val="0"/>
        <c:axPos val="b"/>
        <c:numFmt formatCode="General" sourceLinked="0"/>
        <c:majorTickMark val="out"/>
        <c:minorTickMark val="none"/>
        <c:tickLblPos val="low"/>
        <c:crossAx val="227145576"/>
        <c:crosses val="autoZero"/>
        <c:auto val="1"/>
        <c:lblAlgn val="ctr"/>
        <c:lblOffset val="100"/>
        <c:noMultiLvlLbl val="0"/>
      </c:catAx>
      <c:valAx>
        <c:axId val="227145576"/>
        <c:scaling>
          <c:orientation val="minMax"/>
        </c:scaling>
        <c:delete val="0"/>
        <c:axPos val="l"/>
        <c:numFmt formatCode="General" sourceLinked="1"/>
        <c:majorTickMark val="out"/>
        <c:minorTickMark val="none"/>
        <c:tickLblPos val="nextTo"/>
        <c:crossAx val="227145184"/>
        <c:crosses val="autoZero"/>
        <c:crossBetween val="between"/>
      </c:valAx>
    </c:plotArea>
    <c:legend>
      <c:legendPos val="t"/>
      <c:overlay val="0"/>
    </c:legend>
    <c:plotVisOnly val="1"/>
    <c:dispBlanksAs val="gap"/>
    <c:showDLblsOverMax val="0"/>
  </c:chart>
  <c:spPr>
    <a:noFill/>
    <a:ln>
      <a:noFill/>
    </a:ln>
  </c:spPr>
  <c:txPr>
    <a:bodyPr/>
    <a:lstStyle/>
    <a:p>
      <a:pPr>
        <a:defRPr sz="1600"/>
      </a:pPr>
      <a:endParaRPr lang="it-I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910640225313468E-2"/>
          <c:y val="5.9387129435809906E-2"/>
          <c:w val="0.95164216248880118"/>
          <c:h val="0.7898457235761136"/>
        </c:manualLayout>
      </c:layout>
      <c:barChart>
        <c:barDir val="col"/>
        <c:grouping val="stacked"/>
        <c:varyColors val="0"/>
        <c:ser>
          <c:idx val="0"/>
          <c:order val="0"/>
          <c:tx>
            <c:strRef>
              <c:f>'G20'!$B$1</c:f>
              <c:strCache>
                <c:ptCount val="1"/>
                <c:pt idx="0">
                  <c:v>Jobs at high risk of automation</c:v>
                </c:pt>
              </c:strCache>
            </c:strRef>
          </c:tx>
          <c:spPr>
            <a:solidFill>
              <a:schemeClr val="tx1"/>
            </a:solidFill>
            <a:ln w="6350" cmpd="sng">
              <a:solidFill>
                <a:srgbClr val="000000"/>
              </a:solidFill>
              <a:prstDash val="solid"/>
              <a:round/>
            </a:ln>
            <a:effectLst/>
          </c:spPr>
          <c:invertIfNegative val="0"/>
          <c:dPt>
            <c:idx val="3"/>
            <c:invertIfNegative val="0"/>
            <c:bubble3D val="0"/>
          </c:dPt>
          <c:dPt>
            <c:idx val="8"/>
            <c:invertIfNegative val="0"/>
            <c:bubble3D val="0"/>
          </c:dPt>
          <c:dPt>
            <c:idx val="10"/>
            <c:invertIfNegative val="0"/>
            <c:bubble3D val="0"/>
          </c:dPt>
          <c:dPt>
            <c:idx val="16"/>
            <c:invertIfNegative val="0"/>
            <c:bubble3D val="0"/>
          </c:dPt>
          <c:dPt>
            <c:idx val="19"/>
            <c:invertIfNegative val="0"/>
            <c:bubble3D val="0"/>
          </c:dPt>
          <c:dPt>
            <c:idx val="22"/>
            <c:invertIfNegative val="0"/>
            <c:bubble3D val="0"/>
          </c:dPt>
          <c:dPt>
            <c:idx val="23"/>
            <c:invertIfNegative val="0"/>
            <c:bubble3D val="0"/>
          </c:dPt>
          <c:cat>
            <c:strRef>
              <c:f>'G20'!$A$2:$A$11</c:f>
              <c:strCache>
                <c:ptCount val="10"/>
                <c:pt idx="0">
                  <c:v>Korea</c:v>
                </c:pt>
                <c:pt idx="1">
                  <c:v>Japan</c:v>
                </c:pt>
                <c:pt idx="2">
                  <c:v>France</c:v>
                </c:pt>
                <c:pt idx="3">
                  <c:v>Turkey</c:v>
                </c:pt>
                <c:pt idx="4">
                  <c:v>Australia</c:v>
                </c:pt>
                <c:pt idx="5">
                  <c:v>Canada</c:v>
                </c:pt>
                <c:pt idx="6">
                  <c:v>United States</c:v>
                </c:pt>
                <c:pt idx="7">
                  <c:v>United Kingdom</c:v>
                </c:pt>
                <c:pt idx="8">
                  <c:v>Germany</c:v>
                </c:pt>
                <c:pt idx="9">
                  <c:v>Italy</c:v>
                </c:pt>
              </c:strCache>
            </c:strRef>
          </c:cat>
          <c:val>
            <c:numRef>
              <c:f>'G20'!$B$2:$B$11</c:f>
              <c:numCache>
                <c:formatCode>0.000</c:formatCode>
                <c:ptCount val="10"/>
                <c:pt idx="0">
                  <c:v>5.8699101004759384E-2</c:v>
                </c:pt>
                <c:pt idx="1">
                  <c:v>7.2301967038809145E-2</c:v>
                </c:pt>
                <c:pt idx="2">
                  <c:v>8.7840761575075726E-2</c:v>
                </c:pt>
                <c:pt idx="3">
                  <c:v>9.5076400679117143E-2</c:v>
                </c:pt>
                <c:pt idx="4">
                  <c:v>7.1641791044776124E-2</c:v>
                </c:pt>
                <c:pt idx="5">
                  <c:v>9.330302169176849E-2</c:v>
                </c:pt>
                <c:pt idx="6">
                  <c:v>8.9486552567237157E-2</c:v>
                </c:pt>
                <c:pt idx="7">
                  <c:v>0.1023349668492361</c:v>
                </c:pt>
                <c:pt idx="8">
                  <c:v>0.12156686177397569</c:v>
                </c:pt>
                <c:pt idx="9">
                  <c:v>9.6545615589016823E-2</c:v>
                </c:pt>
              </c:numCache>
            </c:numRef>
          </c:val>
        </c:ser>
        <c:ser>
          <c:idx val="1"/>
          <c:order val="1"/>
          <c:tx>
            <c:strRef>
              <c:f>'G20'!$C$1</c:f>
              <c:strCache>
                <c:ptCount val="1"/>
                <c:pt idx="0">
                  <c:v>Jobs at risk of significant change</c:v>
                </c:pt>
              </c:strCache>
            </c:strRef>
          </c:tx>
          <c:spPr>
            <a:solidFill>
              <a:schemeClr val="accent3"/>
            </a:solidFill>
            <a:ln w="6350" cmpd="sng">
              <a:solidFill>
                <a:srgbClr val="000000"/>
              </a:solidFill>
              <a:prstDash val="solid"/>
              <a:round/>
            </a:ln>
            <a:effectLst/>
          </c:spPr>
          <c:invertIfNegative val="0"/>
          <c:dPt>
            <c:idx val="16"/>
            <c:invertIfNegative val="0"/>
            <c:bubble3D val="0"/>
          </c:dPt>
          <c:cat>
            <c:strRef>
              <c:f>'G20'!$A$2:$A$11</c:f>
              <c:strCache>
                <c:ptCount val="10"/>
                <c:pt idx="0">
                  <c:v>Korea</c:v>
                </c:pt>
                <c:pt idx="1">
                  <c:v>Japan</c:v>
                </c:pt>
                <c:pt idx="2">
                  <c:v>France</c:v>
                </c:pt>
                <c:pt idx="3">
                  <c:v>Turkey</c:v>
                </c:pt>
                <c:pt idx="4">
                  <c:v>Australia</c:v>
                </c:pt>
                <c:pt idx="5">
                  <c:v>Canada</c:v>
                </c:pt>
                <c:pt idx="6">
                  <c:v>United States</c:v>
                </c:pt>
                <c:pt idx="7">
                  <c:v>United Kingdom</c:v>
                </c:pt>
                <c:pt idx="8">
                  <c:v>Germany</c:v>
                </c:pt>
                <c:pt idx="9">
                  <c:v>Italy</c:v>
                </c:pt>
              </c:strCache>
            </c:strRef>
          </c:cat>
          <c:val>
            <c:numRef>
              <c:f>'G20'!$C$2:$C$11</c:f>
              <c:numCache>
                <c:formatCode>0.000</c:formatCode>
                <c:ptCount val="10"/>
                <c:pt idx="0">
                  <c:v>0.18561607615018508</c:v>
                </c:pt>
                <c:pt idx="1">
                  <c:v>0.22434875066454013</c:v>
                </c:pt>
                <c:pt idx="2">
                  <c:v>0.21029857204673302</c:v>
                </c:pt>
                <c:pt idx="3">
                  <c:v>0.22241086587436332</c:v>
                </c:pt>
                <c:pt idx="4">
                  <c:v>0.25605306799336652</c:v>
                </c:pt>
                <c:pt idx="5">
                  <c:v>0.23538884152694894</c:v>
                </c:pt>
                <c:pt idx="6">
                  <c:v>0.24938875305623473</c:v>
                </c:pt>
                <c:pt idx="7">
                  <c:v>0.24704525799942348</c:v>
                </c:pt>
                <c:pt idx="8">
                  <c:v>0.30977037370553806</c:v>
                </c:pt>
                <c:pt idx="9">
                  <c:v>0.34012400354295835</c:v>
                </c:pt>
              </c:numCache>
            </c:numRef>
          </c:val>
        </c:ser>
        <c:dLbls>
          <c:showLegendKey val="0"/>
          <c:showVal val="0"/>
          <c:showCatName val="0"/>
          <c:showSerName val="0"/>
          <c:showPercent val="0"/>
          <c:showBubbleSize val="0"/>
        </c:dLbls>
        <c:gapWidth val="150"/>
        <c:overlap val="100"/>
        <c:axId val="227385648"/>
        <c:axId val="227386040"/>
      </c:barChart>
      <c:catAx>
        <c:axId val="22738564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a:pPr>
            <a:endParaRPr lang="it-IT"/>
          </a:p>
        </c:txPr>
        <c:crossAx val="227386040"/>
        <c:crosses val="autoZero"/>
        <c:auto val="1"/>
        <c:lblAlgn val="ctr"/>
        <c:lblOffset val="0"/>
        <c:tickLblSkip val="1"/>
        <c:noMultiLvlLbl val="0"/>
      </c:catAx>
      <c:valAx>
        <c:axId val="227386040"/>
        <c:scaling>
          <c:orientation val="minMax"/>
        </c:scaling>
        <c:delete val="0"/>
        <c:axPos val="l"/>
        <c:majorGridlines>
          <c:spPr>
            <a:ln w="9525" cmpd="sng">
              <a:solidFill>
                <a:srgbClr val="FFFFFF"/>
              </a:solidFill>
              <a:prstDash val="solid"/>
            </a:ln>
          </c:spPr>
        </c:majorGridlines>
        <c:numFmt formatCode="0%"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a:pPr>
            <a:endParaRPr lang="it-IT"/>
          </a:p>
        </c:txPr>
        <c:crossAx val="227385648"/>
        <c:crosses val="autoZero"/>
        <c:crossBetween val="between"/>
      </c:valAx>
      <c:spPr>
        <a:noFill/>
        <a:ln w="9525">
          <a:noFill/>
        </a:ln>
      </c:spPr>
    </c:plotArea>
    <c:legend>
      <c:legendPos val="t"/>
      <c:layout>
        <c:manualLayout>
          <c:xMode val="edge"/>
          <c:yMode val="edge"/>
          <c:x val="4.41893249671916E-2"/>
          <c:y val="1.6963528413910092E-2"/>
          <c:w val="0.94699546833989501"/>
          <c:h val="6.3613231552162849E-2"/>
        </c:manualLayout>
      </c:layout>
      <c:overlay val="1"/>
      <c:spPr>
        <a:noFill/>
        <a:ln w="25400">
          <a:noFill/>
        </a:ln>
      </c:spPr>
    </c:legend>
    <c:plotVisOnly val="1"/>
    <c:dispBlanksAs val="gap"/>
    <c:showDLblsOverMax val="1"/>
  </c:chart>
  <c:spPr>
    <a:noFill/>
    <a:ln w="9525">
      <a:noFill/>
    </a:ln>
  </c:spPr>
  <c:txPr>
    <a:bodyPr/>
    <a:lstStyle/>
    <a:p>
      <a:pPr>
        <a:defRPr sz="1400">
          <a:latin typeface="+mj-lt"/>
        </a:defRPr>
      </a:pPr>
      <a:endParaRPr lang="it-IT"/>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Sheet1!$D$1</c:f>
              <c:strCache>
                <c:ptCount val="1"/>
                <c:pt idx="0">
                  <c:v>Areas of robots usage index</c:v>
                </c:pt>
              </c:strCache>
            </c:strRef>
          </c:tx>
          <c:invertIfNegative val="0"/>
          <c:dPt>
            <c:idx val="0"/>
            <c:invertIfNegative val="0"/>
            <c:bubble3D val="0"/>
            <c:spPr>
              <a:blipFill>
                <a:blip xmlns:r="http://schemas.openxmlformats.org/officeDocument/2006/relationships" r:embed="rId2"/>
                <a:stretch>
                  <a:fillRect/>
                </a:stretch>
              </a:blipFill>
            </c:spPr>
          </c:dPt>
          <c:dPt>
            <c:idx val="1"/>
            <c:invertIfNegative val="0"/>
            <c:bubble3D val="0"/>
            <c:spPr>
              <a:blipFill>
                <a:blip xmlns:r="http://schemas.openxmlformats.org/officeDocument/2006/relationships" r:embed="rId2"/>
                <a:stretch>
                  <a:fillRect/>
                </a:stretch>
              </a:blipFill>
            </c:spPr>
          </c:dPt>
          <c:dPt>
            <c:idx val="2"/>
            <c:invertIfNegative val="0"/>
            <c:bubble3D val="0"/>
            <c:spPr>
              <a:blipFill>
                <a:blip xmlns:r="http://schemas.openxmlformats.org/officeDocument/2006/relationships" r:embed="rId2"/>
                <a:stretch>
                  <a:fillRect/>
                </a:stretch>
              </a:blipFill>
            </c:spPr>
          </c:dPt>
          <c:dPt>
            <c:idx val="3"/>
            <c:invertIfNegative val="0"/>
            <c:bubble3D val="0"/>
            <c:spPr>
              <a:blipFill>
                <a:blip xmlns:r="http://schemas.openxmlformats.org/officeDocument/2006/relationships" r:embed="rId2"/>
                <a:stretch>
                  <a:fillRect/>
                </a:stretch>
              </a:blipFill>
            </c:spPr>
          </c:dPt>
          <c:dPt>
            <c:idx val="4"/>
            <c:invertIfNegative val="0"/>
            <c:bubble3D val="0"/>
            <c:spPr>
              <a:blipFill>
                <a:blip xmlns:r="http://schemas.openxmlformats.org/officeDocument/2006/relationships" r:embed="rId2"/>
                <a:stretch>
                  <a:fillRect/>
                </a:stretch>
              </a:blipFill>
            </c:spPr>
          </c:dPt>
          <c:dPt>
            <c:idx val="5"/>
            <c:invertIfNegative val="0"/>
            <c:bubble3D val="0"/>
            <c:spPr>
              <a:blipFill>
                <a:blip xmlns:r="http://schemas.openxmlformats.org/officeDocument/2006/relationships" r:embed="rId2"/>
                <a:stretch>
                  <a:fillRect/>
                </a:stretch>
              </a:blipFill>
            </c:spPr>
          </c:dPt>
          <c:dPt>
            <c:idx val="6"/>
            <c:invertIfNegative val="0"/>
            <c:bubble3D val="0"/>
            <c:spPr>
              <a:blipFill>
                <a:blip xmlns:r="http://schemas.openxmlformats.org/officeDocument/2006/relationships" r:embed="rId2"/>
                <a:stretch>
                  <a:fillRect/>
                </a:stretch>
              </a:blipFill>
            </c:spPr>
          </c:dPt>
          <c:dPt>
            <c:idx val="7"/>
            <c:invertIfNegative val="0"/>
            <c:bubble3D val="0"/>
            <c:spPr>
              <a:blipFill>
                <a:blip xmlns:r="http://schemas.openxmlformats.org/officeDocument/2006/relationships" r:embed="rId3"/>
                <a:stretch>
                  <a:fillRect/>
                </a:stretch>
              </a:blipFill>
            </c:spPr>
          </c:dPt>
          <c:dPt>
            <c:idx val="8"/>
            <c:invertIfNegative val="0"/>
            <c:bubble3D val="0"/>
            <c:spPr>
              <a:blipFill>
                <a:blip xmlns:r="http://schemas.openxmlformats.org/officeDocument/2006/relationships" r:embed="rId3"/>
                <a:stretch>
                  <a:fillRect/>
                </a:stretch>
              </a:blipFill>
            </c:spPr>
          </c:dPt>
          <c:dPt>
            <c:idx val="9"/>
            <c:invertIfNegative val="0"/>
            <c:bubble3D val="0"/>
            <c:spPr>
              <a:blipFill>
                <a:blip xmlns:r="http://schemas.openxmlformats.org/officeDocument/2006/relationships" r:embed="rId3"/>
                <a:stretch>
                  <a:fillRect/>
                </a:stretch>
              </a:blipFill>
            </c:spPr>
          </c:dPt>
          <c:dPt>
            <c:idx val="10"/>
            <c:invertIfNegative val="0"/>
            <c:bubble3D val="0"/>
            <c:spPr>
              <a:blipFill>
                <a:blip xmlns:r="http://schemas.openxmlformats.org/officeDocument/2006/relationships" r:embed="rId3"/>
                <a:stretch>
                  <a:fillRect/>
                </a:stretch>
              </a:blipFill>
            </c:spPr>
          </c:dPt>
          <c:cat>
            <c:strRef>
              <c:f>Sheet1!$A$2:$A$12</c:f>
              <c:strCache>
                <c:ptCount val="11"/>
                <c:pt idx="0">
                  <c:v>Space exploration</c:v>
                </c:pt>
                <c:pt idx="1">
                  <c:v>Manufacturing</c:v>
                </c:pt>
                <c:pt idx="2">
                  <c:v>Search and rescue</c:v>
                </c:pt>
                <c:pt idx="3">
                  <c:v>Military and security</c:v>
                </c:pt>
                <c:pt idx="4">
                  <c:v>Domestic use</c:v>
                </c:pt>
                <c:pt idx="5">
                  <c:v>Agriculture</c:v>
                </c:pt>
                <c:pt idx="6">
                  <c:v>Transport/logistics</c:v>
                </c:pt>
                <c:pt idx="7">
                  <c:v>Healthcare</c:v>
                </c:pt>
                <c:pt idx="8">
                  <c:v>Leisure</c:v>
                </c:pt>
                <c:pt idx="9">
                  <c:v>Education</c:v>
                </c:pt>
                <c:pt idx="10">
                  <c:v>Care</c:v>
                </c:pt>
              </c:strCache>
            </c:strRef>
          </c:cat>
          <c:val>
            <c:numRef>
              <c:f>Sheet1!$D$2:$D$12</c:f>
              <c:numCache>
                <c:formatCode>General</c:formatCode>
                <c:ptCount val="11"/>
                <c:pt idx="0">
                  <c:v>51</c:v>
                </c:pt>
                <c:pt idx="1">
                  <c:v>46</c:v>
                </c:pt>
                <c:pt idx="2">
                  <c:v>38</c:v>
                </c:pt>
                <c:pt idx="3">
                  <c:v>34</c:v>
                </c:pt>
                <c:pt idx="4">
                  <c:v>5</c:v>
                </c:pt>
                <c:pt idx="5">
                  <c:v>5</c:v>
                </c:pt>
                <c:pt idx="6">
                  <c:v>5</c:v>
                </c:pt>
                <c:pt idx="7">
                  <c:v>-5</c:v>
                </c:pt>
                <c:pt idx="8">
                  <c:v>-17</c:v>
                </c:pt>
                <c:pt idx="9">
                  <c:v>-31</c:v>
                </c:pt>
                <c:pt idx="10">
                  <c:v>-56</c:v>
                </c:pt>
              </c:numCache>
            </c:numRef>
          </c:val>
        </c:ser>
        <c:dLbls>
          <c:showLegendKey val="0"/>
          <c:showVal val="0"/>
          <c:showCatName val="0"/>
          <c:showSerName val="0"/>
          <c:showPercent val="0"/>
          <c:showBubbleSize val="0"/>
        </c:dLbls>
        <c:gapWidth val="50"/>
        <c:axId val="227386824"/>
        <c:axId val="227387216"/>
      </c:barChart>
      <c:catAx>
        <c:axId val="227386824"/>
        <c:scaling>
          <c:orientation val="minMax"/>
        </c:scaling>
        <c:delete val="0"/>
        <c:axPos val="b"/>
        <c:numFmt formatCode="General" sourceLinked="0"/>
        <c:majorTickMark val="out"/>
        <c:minorTickMark val="none"/>
        <c:tickLblPos val="low"/>
        <c:crossAx val="227387216"/>
        <c:crosses val="autoZero"/>
        <c:auto val="1"/>
        <c:lblAlgn val="ctr"/>
        <c:lblOffset val="100"/>
        <c:noMultiLvlLbl val="0"/>
      </c:catAx>
      <c:valAx>
        <c:axId val="227387216"/>
        <c:scaling>
          <c:orientation val="minMax"/>
        </c:scaling>
        <c:delete val="0"/>
        <c:axPos val="l"/>
        <c:title>
          <c:tx>
            <c:rich>
              <a:bodyPr rot="-5400000" vert="horz"/>
              <a:lstStyle/>
              <a:p>
                <a:pPr>
                  <a:defRPr/>
                </a:pPr>
                <a:r>
                  <a:rPr lang="en-US"/>
                  <a:t>Areas of robots usage index</a:t>
                </a:r>
              </a:p>
            </c:rich>
          </c:tx>
          <c:layout>
            <c:manualLayout>
              <c:xMode val="edge"/>
              <c:yMode val="edge"/>
              <c:x val="1.1549707602339181E-2"/>
              <c:y val="7.4433122330296961E-2"/>
            </c:manualLayout>
          </c:layout>
          <c:overlay val="0"/>
        </c:title>
        <c:numFmt formatCode="General" sourceLinked="1"/>
        <c:majorTickMark val="out"/>
        <c:minorTickMark val="none"/>
        <c:tickLblPos val="nextTo"/>
        <c:crossAx val="227386824"/>
        <c:crosses val="autoZero"/>
        <c:crossBetween val="between"/>
      </c:valAx>
    </c:plotArea>
    <c:plotVisOnly val="1"/>
    <c:dispBlanksAs val="gap"/>
    <c:showDLblsOverMax val="0"/>
  </c:chart>
  <c:spPr>
    <a:noFill/>
    <a:ln>
      <a:noFill/>
    </a:ln>
  </c:spPr>
  <c:txPr>
    <a:bodyPr/>
    <a:lstStyle/>
    <a:p>
      <a:pPr>
        <a:defRPr sz="1400"/>
      </a:pPr>
      <a:endParaRPr lang="it-I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tockChart>
        <c:ser>
          <c:idx val="0"/>
          <c:order val="0"/>
          <c:tx>
            <c:strRef>
              <c:f>'Temporary Employment'!$AG$40</c:f>
              <c:strCache>
                <c:ptCount val="1"/>
                <c:pt idx="0">
                  <c:v>1995</c:v>
                </c:pt>
              </c:strCache>
            </c:strRef>
          </c:tx>
          <c:spPr>
            <a:ln w="28575">
              <a:noFill/>
            </a:ln>
          </c:spPr>
          <c:marker>
            <c:symbol val="square"/>
            <c:size val="5"/>
            <c:spPr>
              <a:solidFill>
                <a:schemeClr val="accent6">
                  <a:lumMod val="75000"/>
                </a:schemeClr>
              </a:solidFill>
              <a:ln>
                <a:solidFill>
                  <a:schemeClr val="tx1"/>
                </a:solidFill>
              </a:ln>
            </c:spPr>
          </c:marker>
          <c:cat>
            <c:strRef>
              <c:f>'Temporary Employment'!$AE$41:$AE$52</c:f>
              <c:strCache>
                <c:ptCount val="12"/>
                <c:pt idx="0">
                  <c:v>USA</c:v>
                </c:pt>
                <c:pt idx="1">
                  <c:v>AUS</c:v>
                </c:pt>
                <c:pt idx="2">
                  <c:v>GBR</c:v>
                </c:pt>
                <c:pt idx="3">
                  <c:v>JPN</c:v>
                </c:pt>
                <c:pt idx="4">
                  <c:v>RUS</c:v>
                </c:pt>
                <c:pt idx="5">
                  <c:v>DEU</c:v>
                </c:pt>
                <c:pt idx="6">
                  <c:v>TUR</c:v>
                </c:pt>
                <c:pt idx="7">
                  <c:v>CAN</c:v>
                </c:pt>
                <c:pt idx="8">
                  <c:v>ITA</c:v>
                </c:pt>
                <c:pt idx="9">
                  <c:v>FRA</c:v>
                </c:pt>
                <c:pt idx="10">
                  <c:v>MEX</c:v>
                </c:pt>
                <c:pt idx="11">
                  <c:v>KOR</c:v>
                </c:pt>
              </c:strCache>
            </c:strRef>
          </c:cat>
          <c:val>
            <c:numRef>
              <c:f>'Temporary Employment'!$AG$41:$AG$52</c:f>
              <c:numCache>
                <c:formatCode>General</c:formatCode>
                <c:ptCount val="12"/>
                <c:pt idx="0">
                  <c:v>5.1100000000000003</c:v>
                </c:pt>
                <c:pt idx="1">
                  <c:v>4.58</c:v>
                </c:pt>
                <c:pt idx="2">
                  <c:v>6.99</c:v>
                </c:pt>
                <c:pt idx="3">
                  <c:v>10.46</c:v>
                </c:pt>
                <c:pt idx="4">
                  <c:v>5.92</c:v>
                </c:pt>
                <c:pt idx="5">
                  <c:v>10.41</c:v>
                </c:pt>
                <c:pt idx="6">
                  <c:v>20.46</c:v>
                </c:pt>
                <c:pt idx="7">
                  <c:v>11.29</c:v>
                </c:pt>
                <c:pt idx="8">
                  <c:v>7.22</c:v>
                </c:pt>
                <c:pt idx="9">
                  <c:v>12.33</c:v>
                </c:pt>
                <c:pt idx="10">
                  <c:v>22</c:v>
                </c:pt>
              </c:numCache>
            </c:numRef>
          </c:val>
          <c:smooth val="0"/>
        </c:ser>
        <c:ser>
          <c:idx val="2"/>
          <c:order val="1"/>
          <c:tx>
            <c:strRef>
              <c:f>'Temporary Employment'!$AI$40</c:f>
              <c:strCache>
                <c:ptCount val="1"/>
                <c:pt idx="0">
                  <c:v>2015</c:v>
                </c:pt>
              </c:strCache>
            </c:strRef>
          </c:tx>
          <c:spPr>
            <a:ln w="28575">
              <a:noFill/>
            </a:ln>
          </c:spPr>
          <c:marker>
            <c:symbol val="triangle"/>
            <c:size val="7"/>
            <c:spPr>
              <a:solidFill>
                <a:schemeClr val="accent1">
                  <a:lumMod val="60000"/>
                  <a:lumOff val="40000"/>
                </a:schemeClr>
              </a:solidFill>
              <a:ln>
                <a:solidFill>
                  <a:schemeClr val="tx1"/>
                </a:solidFill>
              </a:ln>
            </c:spPr>
          </c:marker>
          <c:cat>
            <c:strRef>
              <c:f>'Temporary Employment'!$AE$41:$AE$52</c:f>
              <c:strCache>
                <c:ptCount val="12"/>
                <c:pt idx="0">
                  <c:v>USA</c:v>
                </c:pt>
                <c:pt idx="1">
                  <c:v>AUS</c:v>
                </c:pt>
                <c:pt idx="2">
                  <c:v>GBR</c:v>
                </c:pt>
                <c:pt idx="3">
                  <c:v>JPN</c:v>
                </c:pt>
                <c:pt idx="4">
                  <c:v>RUS</c:v>
                </c:pt>
                <c:pt idx="5">
                  <c:v>DEU</c:v>
                </c:pt>
                <c:pt idx="6">
                  <c:v>TUR</c:v>
                </c:pt>
                <c:pt idx="7">
                  <c:v>CAN</c:v>
                </c:pt>
                <c:pt idx="8">
                  <c:v>ITA</c:v>
                </c:pt>
                <c:pt idx="9">
                  <c:v>FRA</c:v>
                </c:pt>
                <c:pt idx="10">
                  <c:v>MEX</c:v>
                </c:pt>
                <c:pt idx="11">
                  <c:v>KOR</c:v>
                </c:pt>
              </c:strCache>
            </c:strRef>
          </c:cat>
          <c:val>
            <c:numRef>
              <c:f>'Temporary Employment'!$AI$41:$AI$52</c:f>
              <c:numCache>
                <c:formatCode>General</c:formatCode>
                <c:ptCount val="12"/>
                <c:pt idx="1">
                  <c:v>5.59</c:v>
                </c:pt>
                <c:pt idx="2">
                  <c:v>6.2</c:v>
                </c:pt>
                <c:pt idx="3">
                  <c:v>7.51</c:v>
                </c:pt>
                <c:pt idx="4">
                  <c:v>9</c:v>
                </c:pt>
                <c:pt idx="5">
                  <c:v>13.07</c:v>
                </c:pt>
                <c:pt idx="6">
                  <c:v>13.22</c:v>
                </c:pt>
                <c:pt idx="7">
                  <c:v>13.37</c:v>
                </c:pt>
                <c:pt idx="8">
                  <c:v>14.03</c:v>
                </c:pt>
                <c:pt idx="9">
                  <c:v>16.739999999999998</c:v>
                </c:pt>
                <c:pt idx="11">
                  <c:v>22.28</c:v>
                </c:pt>
              </c:numCache>
            </c:numRef>
          </c:val>
          <c:smooth val="0"/>
        </c:ser>
        <c:dLbls>
          <c:showLegendKey val="0"/>
          <c:showVal val="0"/>
          <c:showCatName val="0"/>
          <c:showSerName val="0"/>
          <c:showPercent val="0"/>
          <c:showBubbleSize val="0"/>
        </c:dLbls>
        <c:hiLowLines/>
        <c:axId val="227388000"/>
        <c:axId val="227388392"/>
      </c:stockChart>
      <c:catAx>
        <c:axId val="227388000"/>
        <c:scaling>
          <c:orientation val="minMax"/>
        </c:scaling>
        <c:delete val="0"/>
        <c:axPos val="b"/>
        <c:numFmt formatCode="General" sourceLinked="0"/>
        <c:majorTickMark val="out"/>
        <c:minorTickMark val="none"/>
        <c:tickLblPos val="nextTo"/>
        <c:crossAx val="227388392"/>
        <c:crosses val="autoZero"/>
        <c:auto val="1"/>
        <c:lblAlgn val="ctr"/>
        <c:lblOffset val="100"/>
        <c:noMultiLvlLbl val="0"/>
      </c:catAx>
      <c:valAx>
        <c:axId val="227388392"/>
        <c:scaling>
          <c:orientation val="minMax"/>
        </c:scaling>
        <c:delete val="0"/>
        <c:axPos val="l"/>
        <c:numFmt formatCode="General" sourceLinked="1"/>
        <c:majorTickMark val="out"/>
        <c:minorTickMark val="none"/>
        <c:tickLblPos val="nextTo"/>
        <c:crossAx val="227388000"/>
        <c:crosses val="autoZero"/>
        <c:crossBetween val="between"/>
      </c:valAx>
    </c:plotArea>
    <c:legend>
      <c:legendPos val="t"/>
      <c:overlay val="0"/>
      <c:txPr>
        <a:bodyPr/>
        <a:lstStyle/>
        <a:p>
          <a:pPr>
            <a:defRPr sz="1400"/>
          </a:pPr>
          <a:endParaRPr lang="it-IT"/>
        </a:p>
      </c:txPr>
    </c:legend>
    <c:plotVisOnly val="1"/>
    <c:dispBlanksAs val="gap"/>
    <c:showDLblsOverMax val="0"/>
  </c:chart>
  <c:spPr>
    <a:ln>
      <a:noFill/>
    </a:ln>
  </c:spPr>
  <c:txPr>
    <a:bodyPr/>
    <a:lstStyle/>
    <a:p>
      <a:pPr>
        <a:defRPr sz="1400"/>
      </a:pPr>
      <a:endParaRPr lang="it-IT"/>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21697287839022"/>
          <c:y val="2.8252405949256341E-2"/>
          <c:w val="0.75922828696946543"/>
          <c:h val="0.81838363954505688"/>
        </c:manualLayout>
      </c:layout>
      <c:lineChart>
        <c:grouping val="standard"/>
        <c:varyColors val="0"/>
        <c:ser>
          <c:idx val="9"/>
          <c:order val="0"/>
          <c:tx>
            <c:strRef>
              <c:f>'Involuntary PT (2)'!$A$25</c:f>
              <c:strCache>
                <c:ptCount val="1"/>
                <c:pt idx="0">
                  <c:v>USA</c:v>
                </c:pt>
              </c:strCache>
            </c:strRef>
          </c:tx>
          <c:marker>
            <c:symbol val="none"/>
          </c:marker>
          <c:cat>
            <c:numRef>
              <c:f>'Involuntary PT (2)'!$B$15:$L$15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'Involuntary PT (2)'!$B$25:$L$25</c:f>
              <c:numCache>
                <c:formatCode>General</c:formatCode>
                <c:ptCount val="11"/>
                <c:pt idx="0">
                  <c:v>1.0650389057122647</c:v>
                </c:pt>
                <c:pt idx="1">
                  <c:v>0.92850510677808717</c:v>
                </c:pt>
                <c:pt idx="2">
                  <c:v>0.93287178024316331</c:v>
                </c:pt>
                <c:pt idx="3">
                  <c:v>1.0731986422645419</c:v>
                </c:pt>
                <c:pt idx="4">
                  <c:v>1.5791123218978278</c:v>
                </c:pt>
                <c:pt idx="5">
                  <c:v>2.0441361265556952</c:v>
                </c:pt>
                <c:pt idx="6">
                  <c:v>2.1425466817798311</c:v>
                </c:pt>
                <c:pt idx="7">
                  <c:v>2.1308520893583136</c:v>
                </c:pt>
                <c:pt idx="8">
                  <c:v>2.1494708994708995</c:v>
                </c:pt>
                <c:pt idx="9">
                  <c:v>2.0650089413592485</c:v>
                </c:pt>
                <c:pt idx="10">
                  <c:v>1.7982644011866797</c:v>
                </c:pt>
              </c:numCache>
            </c:numRef>
          </c:val>
          <c:smooth val="0"/>
        </c:ser>
        <c:ser>
          <c:idx val="8"/>
          <c:order val="1"/>
          <c:tx>
            <c:strRef>
              <c:f>'Involuntary PT (2)'!$A$24</c:f>
              <c:strCache>
                <c:ptCount val="1"/>
                <c:pt idx="0">
                  <c:v>GBR</c:v>
                </c:pt>
              </c:strCache>
            </c:strRef>
          </c:tx>
          <c:spPr>
            <a:ln>
              <a:solidFill>
                <a:srgbClr val="7030A0"/>
              </a:solidFill>
            </a:ln>
          </c:spPr>
          <c:marker>
            <c:symbol val="none"/>
          </c:marker>
          <c:cat>
            <c:numRef>
              <c:f>'Involuntary PT (2)'!$B$15:$L$15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'Involuntary PT (2)'!$B$24:$L$24</c:f>
              <c:numCache>
                <c:formatCode>General</c:formatCode>
                <c:ptCount val="11"/>
                <c:pt idx="4">
                  <c:v>2.774027116207757</c:v>
                </c:pt>
                <c:pt idx="5">
                  <c:v>3.30994004050843</c:v>
                </c:pt>
                <c:pt idx="6">
                  <c:v>3.9546403343606671</c:v>
                </c:pt>
                <c:pt idx="7">
                  <c:v>4.1139838624973102</c:v>
                </c:pt>
                <c:pt idx="8">
                  <c:v>4.1634510290792779</c:v>
                </c:pt>
                <c:pt idx="9">
                  <c:v>3.6780816758757942</c:v>
                </c:pt>
                <c:pt idx="10">
                  <c:v>3.4082882104265639</c:v>
                </c:pt>
              </c:numCache>
            </c:numRef>
          </c:val>
          <c:smooth val="0"/>
        </c:ser>
        <c:ser>
          <c:idx val="7"/>
          <c:order val="2"/>
          <c:tx>
            <c:strRef>
              <c:f>'Involuntary PT (2)'!$A$20</c:f>
              <c:strCache>
                <c:ptCount val="1"/>
                <c:pt idx="0">
                  <c:v>ITA</c:v>
                </c:pt>
              </c:strCache>
            </c:strRef>
          </c:tx>
          <c:spPr>
            <a:ln>
              <a:solidFill>
                <a:srgbClr val="FF0000"/>
              </a:solidFill>
            </a:ln>
          </c:spPr>
          <c:marker>
            <c:symbol val="none"/>
          </c:marker>
          <c:cat>
            <c:numRef>
              <c:f>'Involuntary PT (2)'!$B$15:$L$15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'Involuntary PT (2)'!$B$20:$L$20</c:f>
              <c:numCache>
                <c:formatCode>General</c:formatCode>
                <c:ptCount val="11"/>
                <c:pt idx="0">
                  <c:v>4.10437913916663</c:v>
                </c:pt>
                <c:pt idx="1">
                  <c:v>4.0685926493227873</c:v>
                </c:pt>
                <c:pt idx="2">
                  <c:v>4.356125674997986</c:v>
                </c:pt>
                <c:pt idx="3">
                  <c:v>4.7815009447991823</c:v>
                </c:pt>
                <c:pt idx="4">
                  <c:v>5.3587880420167746</c:v>
                </c:pt>
                <c:pt idx="5">
                  <c:v>6.0773260301091581</c:v>
                </c:pt>
                <c:pt idx="6">
                  <c:v>6.7348220586273007</c:v>
                </c:pt>
                <c:pt idx="7">
                  <c:v>7.948955866675238</c:v>
                </c:pt>
                <c:pt idx="8">
                  <c:v>9.0181935173241214</c:v>
                </c:pt>
                <c:pt idx="9">
                  <c:v>9.6338756219260748</c:v>
                </c:pt>
                <c:pt idx="10">
                  <c:v>9.6728611088844083</c:v>
                </c:pt>
              </c:numCache>
            </c:numRef>
          </c:val>
          <c:smooth val="0"/>
        </c:ser>
        <c:ser>
          <c:idx val="4"/>
          <c:order val="3"/>
          <c:tx>
            <c:strRef>
              <c:f>'Involuntary PT (2)'!$A$16</c:f>
              <c:strCache>
                <c:ptCount val="1"/>
                <c:pt idx="0">
                  <c:v>AUS</c:v>
                </c:pt>
              </c:strCache>
            </c:strRef>
          </c:tx>
          <c:spPr>
            <a:ln>
              <a:solidFill>
                <a:srgbClr val="92D050"/>
              </a:solidFill>
            </a:ln>
          </c:spPr>
          <c:marker>
            <c:symbol val="none"/>
          </c:marker>
          <c:cat>
            <c:numRef>
              <c:f>'Involuntary PT (2)'!$B$15:$L$15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'Involuntary PT (2)'!$B$16:$L$16</c:f>
              <c:numCache>
                <c:formatCode>General</c:formatCode>
                <c:ptCount val="11"/>
                <c:pt idx="0">
                  <c:v>7.1301841478770376</c:v>
                </c:pt>
                <c:pt idx="1">
                  <c:v>6.9329605241860284</c:v>
                </c:pt>
                <c:pt idx="2">
                  <c:v>6.6517647674626952</c:v>
                </c:pt>
                <c:pt idx="3">
                  <c:v>6.3936118404352955</c:v>
                </c:pt>
                <c:pt idx="4">
                  <c:v>7.8436900959986859</c:v>
                </c:pt>
                <c:pt idx="5">
                  <c:v>7.5503576561006174</c:v>
                </c:pt>
                <c:pt idx="6">
                  <c:v>7.3756619768778426</c:v>
                </c:pt>
                <c:pt idx="7">
                  <c:v>7.5997853936507527</c:v>
                </c:pt>
                <c:pt idx="8">
                  <c:v>8.0280010846012253</c:v>
                </c:pt>
                <c:pt idx="9">
                  <c:v>8.6715232333664716</c:v>
                </c:pt>
                <c:pt idx="10">
                  <c:v>8.9157744513228874</c:v>
                </c:pt>
              </c:numCache>
            </c:numRef>
          </c:val>
          <c:smooth val="0"/>
        </c:ser>
        <c:ser>
          <c:idx val="3"/>
          <c:order val="4"/>
          <c:tx>
            <c:strRef>
              <c:f>'Involuntary PT (2)'!$A$18</c:f>
              <c:strCache>
                <c:ptCount val="1"/>
                <c:pt idx="0">
                  <c:v>FRA</c:v>
                </c:pt>
              </c:strCache>
            </c:strRef>
          </c:tx>
          <c:spPr>
            <a:ln>
              <a:solidFill>
                <a:srgbClr val="FFC000"/>
              </a:solidFill>
            </a:ln>
          </c:spPr>
          <c:marker>
            <c:symbol val="none"/>
          </c:marker>
          <c:cat>
            <c:numRef>
              <c:f>'Involuntary PT (2)'!$B$15:$L$15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'Involuntary PT (2)'!$B$18:$L$18</c:f>
              <c:numCache>
                <c:formatCode>General</c:formatCode>
                <c:ptCount val="11"/>
                <c:pt idx="0">
                  <c:v>3.4887651549107286</c:v>
                </c:pt>
                <c:pt idx="1">
                  <c:v>3.595365936906235</c:v>
                </c:pt>
                <c:pt idx="2">
                  <c:v>3.7966750306482764</c:v>
                </c:pt>
                <c:pt idx="3">
                  <c:v>3.8013207250355112</c:v>
                </c:pt>
                <c:pt idx="4">
                  <c:v>3.8171992409032427</c:v>
                </c:pt>
                <c:pt idx="5">
                  <c:v>4.0239123992371244</c:v>
                </c:pt>
                <c:pt idx="6">
                  <c:v>3.7948505130807062</c:v>
                </c:pt>
                <c:pt idx="7">
                  <c:v>3.9075217760019201</c:v>
                </c:pt>
                <c:pt idx="8">
                  <c:v>5.0690067075460483</c:v>
                </c:pt>
                <c:pt idx="9">
                  <c:v>5.1681052489956967</c:v>
                </c:pt>
                <c:pt idx="10">
                  <c:v>5.2894614384063061</c:v>
                </c:pt>
              </c:numCache>
            </c:numRef>
          </c:val>
          <c:smooth val="0"/>
        </c:ser>
        <c:ser>
          <c:idx val="2"/>
          <c:order val="5"/>
          <c:tx>
            <c:strRef>
              <c:f>'Involuntary PT (2)'!$A$19</c:f>
              <c:strCache>
                <c:ptCount val="1"/>
                <c:pt idx="0">
                  <c:v>DEU</c:v>
                </c:pt>
              </c:strCache>
            </c:strRef>
          </c:tx>
          <c:spPr>
            <a:ln>
              <a:solidFill>
                <a:srgbClr val="00B0F0"/>
              </a:solidFill>
            </a:ln>
          </c:spPr>
          <c:marker>
            <c:symbol val="none"/>
          </c:marker>
          <c:cat>
            <c:numRef>
              <c:f>'Involuntary PT (2)'!$B$15:$L$15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'Involuntary PT (2)'!$B$19:$L$19</c:f>
              <c:numCache>
                <c:formatCode>General</c:formatCode>
                <c:ptCount val="11"/>
                <c:pt idx="0">
                  <c:v>3.8445915284537726</c:v>
                </c:pt>
                <c:pt idx="1">
                  <c:v>4.1692317169132567</c:v>
                </c:pt>
                <c:pt idx="2">
                  <c:v>4.0738477027759323</c:v>
                </c:pt>
                <c:pt idx="3">
                  <c:v>4.3677635806531017</c:v>
                </c:pt>
                <c:pt idx="4">
                  <c:v>4.0284794807307556</c:v>
                </c:pt>
                <c:pt idx="5">
                  <c:v>4.1417737576947724</c:v>
                </c:pt>
                <c:pt idx="6">
                  <c:v>3.1935935916883746</c:v>
                </c:pt>
                <c:pt idx="7">
                  <c:v>2.9992468254510771</c:v>
                </c:pt>
                <c:pt idx="8">
                  <c:v>2.8890987936355654</c:v>
                </c:pt>
                <c:pt idx="9">
                  <c:v>2.6161658192271555</c:v>
                </c:pt>
                <c:pt idx="10">
                  <c:v>2.5460624684700131</c:v>
                </c:pt>
              </c:numCache>
            </c:numRef>
          </c:val>
          <c:smooth val="0"/>
        </c:ser>
        <c:ser>
          <c:idx val="0"/>
          <c:order val="6"/>
          <c:tx>
            <c:strRef>
              <c:f>'Involuntary PT (2)'!$A$22</c:f>
              <c:strCache>
                <c:ptCount val="1"/>
                <c:pt idx="0">
                  <c:v>ESP</c:v>
                </c:pt>
              </c:strCache>
            </c:strRef>
          </c:tx>
          <c:marker>
            <c:symbol val="none"/>
          </c:marker>
          <c:val>
            <c:numRef>
              <c:f>'Involuntary PT (2)'!$B$22:$L$22</c:f>
              <c:numCache>
                <c:formatCode>General</c:formatCode>
                <c:ptCount val="11"/>
                <c:pt idx="0">
                  <c:v>3.4594459893537022</c:v>
                </c:pt>
                <c:pt idx="1">
                  <c:v>3.6581372403565702</c:v>
                </c:pt>
                <c:pt idx="2">
                  <c:v>3.6149630883679222</c:v>
                </c:pt>
                <c:pt idx="3">
                  <c:v>3.9645752167671704</c:v>
                </c:pt>
                <c:pt idx="4">
                  <c:v>5.5179112360397919</c:v>
                </c:pt>
                <c:pt idx="5">
                  <c:v>6.2398243121302261</c:v>
                </c:pt>
                <c:pt idx="6">
                  <c:v>7.4013438682365207</c:v>
                </c:pt>
                <c:pt idx="7">
                  <c:v>8.7632166288272035</c:v>
                </c:pt>
                <c:pt idx="8">
                  <c:v>9.7568647741872478</c:v>
                </c:pt>
                <c:pt idx="9">
                  <c:v>9.5736800161096554</c:v>
                </c:pt>
                <c:pt idx="10">
                  <c:v>9.234767212776406</c:v>
                </c:pt>
              </c:numCache>
            </c:numRef>
          </c:val>
          <c:smooth val="0"/>
        </c:ser>
        <c:ser>
          <c:idx val="1"/>
          <c:order val="7"/>
          <c:tx>
            <c:strRef>
              <c:f>'Involuntary PT (2)'!$A$23</c:f>
              <c:strCache>
                <c:ptCount val="1"/>
                <c:pt idx="0">
                  <c:v>TUR</c:v>
                </c:pt>
              </c:strCache>
            </c:strRef>
          </c:tx>
          <c:marker>
            <c:symbol val="none"/>
          </c:marker>
          <c:val>
            <c:numRef>
              <c:f>'Involuntary PT (2)'!$B$23:$L$23</c:f>
              <c:numCache>
                <c:formatCode>General</c:formatCode>
                <c:ptCount val="11"/>
                <c:pt idx="4">
                  <c:v>0.89255500231852181</c:v>
                </c:pt>
                <c:pt idx="5">
                  <c:v>0.89883164799931958</c:v>
                </c:pt>
                <c:pt idx="6">
                  <c:v>0.77762110245320759</c:v>
                </c:pt>
                <c:pt idx="7">
                  <c:v>0.74784429812183484</c:v>
                </c:pt>
                <c:pt idx="8">
                  <c:v>0.79144300967460746</c:v>
                </c:pt>
                <c:pt idx="9">
                  <c:v>0.83789619711036167</c:v>
                </c:pt>
                <c:pt idx="10">
                  <c:v>0.84216061999962433</c:v>
                </c:pt>
              </c:numCache>
            </c:numRef>
          </c:val>
          <c:smooth val="0"/>
        </c:ser>
        <c:ser>
          <c:idx val="10"/>
          <c:order val="8"/>
          <c:tx>
            <c:strRef>
              <c:f>'Involuntary PT (2)'!$A$27</c:f>
              <c:strCache>
                <c:ptCount val="1"/>
                <c:pt idx="0">
                  <c:v>RUS</c:v>
                </c:pt>
              </c:strCache>
            </c:strRef>
          </c:tx>
          <c:spPr>
            <a:ln>
              <a:solidFill>
                <a:schemeClr val="bg1">
                  <a:lumMod val="75000"/>
                </a:schemeClr>
              </a:solidFill>
            </a:ln>
          </c:spPr>
          <c:marker>
            <c:symbol val="none"/>
          </c:marker>
          <c:val>
            <c:numRef>
              <c:f>'Involuntary PT (2)'!$B$27:$L$27</c:f>
              <c:numCache>
                <c:formatCode>General</c:formatCode>
                <c:ptCount val="11"/>
                <c:pt idx="0">
                  <c:v>0.21118984057719017</c:v>
                </c:pt>
                <c:pt idx="1">
                  <c:v>0.15132526584481631</c:v>
                </c:pt>
                <c:pt idx="2">
                  <c:v>0.14313347183751582</c:v>
                </c:pt>
                <c:pt idx="3">
                  <c:v>0.2586246259245627</c:v>
                </c:pt>
                <c:pt idx="4">
                  <c:v>0.94510251031442638</c:v>
                </c:pt>
                <c:pt idx="5">
                  <c:v>0.42009783416808555</c:v>
                </c:pt>
                <c:pt idx="6">
                  <c:v>0.32086771485923471</c:v>
                </c:pt>
                <c:pt idx="7">
                  <c:v>0.26236353641637289</c:v>
                </c:pt>
                <c:pt idx="8">
                  <c:v>0.23893763298934839</c:v>
                </c:pt>
                <c:pt idx="9">
                  <c:v>0.25253686471520331</c:v>
                </c:pt>
                <c:pt idx="10">
                  <c:v>0.25025091714863129</c:v>
                </c:pt>
              </c:numCache>
            </c:numRef>
          </c:val>
          <c:smooth val="0"/>
        </c:ser>
        <c:dLbls>
          <c:showLegendKey val="0"/>
          <c:showVal val="0"/>
          <c:showCatName val="0"/>
          <c:showSerName val="0"/>
          <c:showPercent val="0"/>
          <c:showBubbleSize val="0"/>
        </c:dLbls>
        <c:smooth val="0"/>
        <c:axId val="227389176"/>
        <c:axId val="228944712"/>
      </c:lineChart>
      <c:catAx>
        <c:axId val="227389176"/>
        <c:scaling>
          <c:orientation val="minMax"/>
        </c:scaling>
        <c:delete val="0"/>
        <c:axPos val="b"/>
        <c:numFmt formatCode="General" sourceLinked="1"/>
        <c:majorTickMark val="out"/>
        <c:minorTickMark val="none"/>
        <c:tickLblPos val="nextTo"/>
        <c:crossAx val="228944712"/>
        <c:crosses val="autoZero"/>
        <c:auto val="1"/>
        <c:lblAlgn val="ctr"/>
        <c:lblOffset val="100"/>
        <c:noMultiLvlLbl val="0"/>
      </c:catAx>
      <c:valAx>
        <c:axId val="228944712"/>
        <c:scaling>
          <c:orientation val="minMax"/>
          <c:max val="10"/>
        </c:scaling>
        <c:delete val="0"/>
        <c:axPos val="l"/>
        <c:title>
          <c:tx>
            <c:rich>
              <a:bodyPr rot="0" vert="wordArtVert"/>
              <a:lstStyle/>
              <a:p>
                <a:pPr>
                  <a:defRPr/>
                </a:pPr>
                <a:r>
                  <a:rPr lang="en-GB"/>
                  <a:t>%</a:t>
                </a:r>
              </a:p>
            </c:rich>
          </c:tx>
          <c:layout>
            <c:manualLayout>
              <c:xMode val="edge"/>
              <c:yMode val="edge"/>
              <c:x val="0"/>
              <c:y val="0.40217774861475647"/>
            </c:manualLayout>
          </c:layout>
          <c:overlay val="0"/>
        </c:title>
        <c:numFmt formatCode="General" sourceLinked="1"/>
        <c:majorTickMark val="out"/>
        <c:minorTickMark val="none"/>
        <c:tickLblPos val="nextTo"/>
        <c:crossAx val="227389176"/>
        <c:crosses val="autoZero"/>
        <c:crossBetween val="between"/>
      </c:valAx>
    </c:plotArea>
    <c:plotVisOnly val="1"/>
    <c:dispBlanksAs val="gap"/>
    <c:showDLblsOverMax val="0"/>
  </c:chart>
  <c:spPr>
    <a:ln>
      <a:noFill/>
    </a:ln>
  </c:spPr>
  <c:txPr>
    <a:bodyPr/>
    <a:lstStyle/>
    <a:p>
      <a:pPr>
        <a:defRPr sz="1400"/>
      </a:pPr>
      <a:endParaRPr lang="it-IT"/>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4117407780273"/>
          <c:y val="3.1223147466278946E-2"/>
          <c:w val="0.84495415519715156"/>
          <c:h val="0.73970238927253484"/>
        </c:manualLayout>
      </c:layout>
      <c:lineChart>
        <c:grouping val="standard"/>
        <c:varyColors val="0"/>
        <c:ser>
          <c:idx val="2"/>
          <c:order val="0"/>
          <c:tx>
            <c:v>New</c:v>
          </c:tx>
          <c:spPr>
            <a:ln w="38100"/>
          </c:spPr>
          <c:marker>
            <c:symbol val="none"/>
          </c:marker>
          <c:cat>
            <c:strRef>
              <c:f>[OLI.xlsx]OLI!$D$2:$D$386</c:f>
              <c:strCache>
                <c:ptCount val="349"/>
                <c:pt idx="0">
                  <c:v>May-16</c:v>
                </c:pt>
                <c:pt idx="15">
                  <c:v> </c:v>
                </c:pt>
                <c:pt idx="45">
                  <c:v>Jul-16</c:v>
                </c:pt>
                <c:pt idx="76">
                  <c:v> </c:v>
                </c:pt>
                <c:pt idx="107">
                  <c:v>Sep-16</c:v>
                </c:pt>
                <c:pt idx="137">
                  <c:v> </c:v>
                </c:pt>
                <c:pt idx="168">
                  <c:v>Nov-16</c:v>
                </c:pt>
                <c:pt idx="198">
                  <c:v> </c:v>
                </c:pt>
                <c:pt idx="229">
                  <c:v>Jan-17</c:v>
                </c:pt>
                <c:pt idx="260">
                  <c:v> </c:v>
                </c:pt>
                <c:pt idx="287">
                  <c:v>Mar-17</c:v>
                </c:pt>
                <c:pt idx="348">
                  <c:v>May-17</c:v>
                </c:pt>
              </c:strCache>
            </c:strRef>
          </c:cat>
          <c:val>
            <c:numRef>
              <c:f>[OLI.xlsx]OLI!$E$2:$E$386</c:f>
              <c:numCache>
                <c:formatCode>General</c:formatCode>
                <c:ptCount val="378"/>
                <c:pt idx="0">
                  <c:v>100</c:v>
                </c:pt>
                <c:pt idx="1">
                  <c:v>100.8695</c:v>
                </c:pt>
                <c:pt idx="2">
                  <c:v>101.0189</c:v>
                </c:pt>
                <c:pt idx="3">
                  <c:v>100.6908</c:v>
                </c:pt>
                <c:pt idx="4">
                  <c:v>99.896969999999996</c:v>
                </c:pt>
                <c:pt idx="5">
                  <c:v>98.845100000000002</c:v>
                </c:pt>
                <c:pt idx="6">
                  <c:v>98.023489999999995</c:v>
                </c:pt>
                <c:pt idx="7">
                  <c:v>99.292230000000004</c:v>
                </c:pt>
                <c:pt idx="8">
                  <c:v>99.5946</c:v>
                </c:pt>
                <c:pt idx="9">
                  <c:v>99.349400000000003</c:v>
                </c:pt>
                <c:pt idx="10">
                  <c:v>99.123270000000005</c:v>
                </c:pt>
                <c:pt idx="11">
                  <c:v>98.672030000000007</c:v>
                </c:pt>
                <c:pt idx="12">
                  <c:v>97.362589999999997</c:v>
                </c:pt>
                <c:pt idx="13">
                  <c:v>96.949470000000005</c:v>
                </c:pt>
                <c:pt idx="14">
                  <c:v>98.610730000000004</c:v>
                </c:pt>
                <c:pt idx="15">
                  <c:v>98.281559999999999</c:v>
                </c:pt>
                <c:pt idx="16">
                  <c:v>98.400040000000004</c:v>
                </c:pt>
                <c:pt idx="17">
                  <c:v>98.343890000000002</c:v>
                </c:pt>
                <c:pt idx="18">
                  <c:v>99.906760000000006</c:v>
                </c:pt>
                <c:pt idx="19">
                  <c:v>97.954459999999997</c:v>
                </c:pt>
                <c:pt idx="20">
                  <c:v>97.83135</c:v>
                </c:pt>
                <c:pt idx="21">
                  <c:v>99.918099999999995</c:v>
                </c:pt>
                <c:pt idx="22">
                  <c:v>100.6434</c:v>
                </c:pt>
                <c:pt idx="23">
                  <c:v>100.3575</c:v>
                </c:pt>
                <c:pt idx="24">
                  <c:v>100.37350000000001</c:v>
                </c:pt>
                <c:pt idx="25">
                  <c:v>99.8125</c:v>
                </c:pt>
                <c:pt idx="26">
                  <c:v>98.821920000000006</c:v>
                </c:pt>
                <c:pt idx="27">
                  <c:v>98.639049999999997</c:v>
                </c:pt>
                <c:pt idx="28">
                  <c:v>100.3142</c:v>
                </c:pt>
                <c:pt idx="29">
                  <c:v>101.39190000000001</c:v>
                </c:pt>
                <c:pt idx="30">
                  <c:v>102.04810000000001</c:v>
                </c:pt>
                <c:pt idx="31">
                  <c:v>101.9935</c:v>
                </c:pt>
                <c:pt idx="32">
                  <c:v>101.16419999999999</c:v>
                </c:pt>
                <c:pt idx="33">
                  <c:v>100.3194</c:v>
                </c:pt>
                <c:pt idx="34">
                  <c:v>99.663110000000003</c:v>
                </c:pt>
                <c:pt idx="35">
                  <c:v>100.5228</c:v>
                </c:pt>
                <c:pt idx="36">
                  <c:v>102.24639999999999</c:v>
                </c:pt>
                <c:pt idx="37">
                  <c:v>101.70659999999999</c:v>
                </c:pt>
                <c:pt idx="38">
                  <c:v>100.8798</c:v>
                </c:pt>
                <c:pt idx="39">
                  <c:v>99.885639999999995</c:v>
                </c:pt>
                <c:pt idx="40">
                  <c:v>98.829650000000001</c:v>
                </c:pt>
                <c:pt idx="41">
                  <c:v>98.636989999999997</c:v>
                </c:pt>
                <c:pt idx="42">
                  <c:v>99.886669999999995</c:v>
                </c:pt>
                <c:pt idx="43">
                  <c:v>99.584819999999993</c:v>
                </c:pt>
                <c:pt idx="44">
                  <c:v>99.559060000000002</c:v>
                </c:pt>
                <c:pt idx="45">
                  <c:v>99.491060000000004</c:v>
                </c:pt>
                <c:pt idx="46">
                  <c:v>99.343729999999994</c:v>
                </c:pt>
                <c:pt idx="47">
                  <c:v>97.863799999999998</c:v>
                </c:pt>
                <c:pt idx="48">
                  <c:v>97.998249999999999</c:v>
                </c:pt>
                <c:pt idx="49">
                  <c:v>99.40401</c:v>
                </c:pt>
                <c:pt idx="50">
                  <c:v>99.614170000000001</c:v>
                </c:pt>
                <c:pt idx="51">
                  <c:v>99.425129999999996</c:v>
                </c:pt>
                <c:pt idx="52">
                  <c:v>100.17</c:v>
                </c:pt>
                <c:pt idx="53">
                  <c:v>100.01909999999999</c:v>
                </c:pt>
                <c:pt idx="54">
                  <c:v>99.292739999999995</c:v>
                </c:pt>
                <c:pt idx="55">
                  <c:v>99.378770000000003</c:v>
                </c:pt>
                <c:pt idx="56">
                  <c:v>101.3079</c:v>
                </c:pt>
                <c:pt idx="57">
                  <c:v>101.517</c:v>
                </c:pt>
                <c:pt idx="58">
                  <c:v>101.2739</c:v>
                </c:pt>
                <c:pt idx="59">
                  <c:v>100.72790000000001</c:v>
                </c:pt>
                <c:pt idx="60">
                  <c:v>100.74590000000001</c:v>
                </c:pt>
                <c:pt idx="61">
                  <c:v>100.1262</c:v>
                </c:pt>
                <c:pt idx="62">
                  <c:v>100.2246</c:v>
                </c:pt>
                <c:pt idx="63">
                  <c:v>101.7916</c:v>
                </c:pt>
                <c:pt idx="64">
                  <c:v>102.8079</c:v>
                </c:pt>
                <c:pt idx="65">
                  <c:v>101.568</c:v>
                </c:pt>
                <c:pt idx="66">
                  <c:v>101.8379</c:v>
                </c:pt>
                <c:pt idx="67">
                  <c:v>102.2851</c:v>
                </c:pt>
                <c:pt idx="68">
                  <c:v>101.82510000000001</c:v>
                </c:pt>
                <c:pt idx="69">
                  <c:v>101.7097</c:v>
                </c:pt>
                <c:pt idx="70">
                  <c:v>103.2839</c:v>
                </c:pt>
                <c:pt idx="71">
                  <c:v>104.1003</c:v>
                </c:pt>
                <c:pt idx="72">
                  <c:v>104.6268</c:v>
                </c:pt>
                <c:pt idx="73">
                  <c:v>105.6591</c:v>
                </c:pt>
                <c:pt idx="74">
                  <c:v>105.57510000000001</c:v>
                </c:pt>
                <c:pt idx="75">
                  <c:v>104.74679999999999</c:v>
                </c:pt>
                <c:pt idx="76">
                  <c:v>104.84780000000001</c:v>
                </c:pt>
                <c:pt idx="77">
                  <c:v>106.7692</c:v>
                </c:pt>
                <c:pt idx="78">
                  <c:v>107.5774</c:v>
                </c:pt>
                <c:pt idx="79">
                  <c:v>108.1378</c:v>
                </c:pt>
                <c:pt idx="80">
                  <c:v>107.47799999999999</c:v>
                </c:pt>
                <c:pt idx="81">
                  <c:v>106.9943</c:v>
                </c:pt>
                <c:pt idx="82">
                  <c:v>106.19889999999999</c:v>
                </c:pt>
                <c:pt idx="83">
                  <c:v>106.1516</c:v>
                </c:pt>
                <c:pt idx="84">
                  <c:v>107.31059999999999</c:v>
                </c:pt>
                <c:pt idx="85">
                  <c:v>107.5372</c:v>
                </c:pt>
                <c:pt idx="86">
                  <c:v>107.7551</c:v>
                </c:pt>
                <c:pt idx="87">
                  <c:v>108.2064</c:v>
                </c:pt>
                <c:pt idx="88">
                  <c:v>107.82470000000001</c:v>
                </c:pt>
                <c:pt idx="89">
                  <c:v>107.0731</c:v>
                </c:pt>
                <c:pt idx="90">
                  <c:v>107.1277</c:v>
                </c:pt>
                <c:pt idx="91">
                  <c:v>108.3944</c:v>
                </c:pt>
                <c:pt idx="92">
                  <c:v>109.2804</c:v>
                </c:pt>
                <c:pt idx="93">
                  <c:v>109.2835</c:v>
                </c:pt>
                <c:pt idx="94">
                  <c:v>109.57089999999999</c:v>
                </c:pt>
                <c:pt idx="95">
                  <c:v>109.4081</c:v>
                </c:pt>
                <c:pt idx="96">
                  <c:v>108.6828</c:v>
                </c:pt>
                <c:pt idx="97">
                  <c:v>108.94499999999999</c:v>
                </c:pt>
                <c:pt idx="98">
                  <c:v>109.7059</c:v>
                </c:pt>
                <c:pt idx="99">
                  <c:v>110.0294</c:v>
                </c:pt>
                <c:pt idx="100">
                  <c:v>109.7646</c:v>
                </c:pt>
                <c:pt idx="101">
                  <c:v>109.9057</c:v>
                </c:pt>
                <c:pt idx="102">
                  <c:v>108.7287</c:v>
                </c:pt>
                <c:pt idx="103">
                  <c:v>107.9122</c:v>
                </c:pt>
                <c:pt idx="104">
                  <c:v>107.6696</c:v>
                </c:pt>
                <c:pt idx="105">
                  <c:v>108.7709</c:v>
                </c:pt>
                <c:pt idx="106">
                  <c:v>108.4396</c:v>
                </c:pt>
                <c:pt idx="107">
                  <c:v>108.134</c:v>
                </c:pt>
                <c:pt idx="108">
                  <c:v>107.48560000000001</c:v>
                </c:pt>
                <c:pt idx="109">
                  <c:v>108.2456</c:v>
                </c:pt>
                <c:pt idx="110">
                  <c:v>107.2504</c:v>
                </c:pt>
                <c:pt idx="111">
                  <c:v>106.8445</c:v>
                </c:pt>
                <c:pt idx="112">
                  <c:v>107.8443</c:v>
                </c:pt>
                <c:pt idx="113">
                  <c:v>109.8965</c:v>
                </c:pt>
                <c:pt idx="114">
                  <c:v>108.9121</c:v>
                </c:pt>
                <c:pt idx="115">
                  <c:v>108.7298</c:v>
                </c:pt>
                <c:pt idx="116">
                  <c:v>108.0514</c:v>
                </c:pt>
                <c:pt idx="117">
                  <c:v>107.5064</c:v>
                </c:pt>
                <c:pt idx="118">
                  <c:v>107.16589999999999</c:v>
                </c:pt>
                <c:pt idx="119">
                  <c:v>108.1647</c:v>
                </c:pt>
                <c:pt idx="120">
                  <c:v>108.7535</c:v>
                </c:pt>
                <c:pt idx="121">
                  <c:v>108.56189999999999</c:v>
                </c:pt>
                <c:pt idx="122">
                  <c:v>108.47329999999999</c:v>
                </c:pt>
                <c:pt idx="123">
                  <c:v>107.6949</c:v>
                </c:pt>
                <c:pt idx="124">
                  <c:v>106.8105</c:v>
                </c:pt>
                <c:pt idx="125">
                  <c:v>106.4324</c:v>
                </c:pt>
                <c:pt idx="126">
                  <c:v>107.22</c:v>
                </c:pt>
                <c:pt idx="127">
                  <c:v>108.5196</c:v>
                </c:pt>
                <c:pt idx="128">
                  <c:v>109.43040000000001</c:v>
                </c:pt>
                <c:pt idx="129">
                  <c:v>109.4448</c:v>
                </c:pt>
                <c:pt idx="130">
                  <c:v>109.0059</c:v>
                </c:pt>
                <c:pt idx="131">
                  <c:v>108.07980000000001</c:v>
                </c:pt>
                <c:pt idx="132">
                  <c:v>107.77070000000001</c:v>
                </c:pt>
                <c:pt idx="133">
                  <c:v>108.854</c:v>
                </c:pt>
                <c:pt idx="134">
                  <c:v>109.247</c:v>
                </c:pt>
                <c:pt idx="135">
                  <c:v>109.4738</c:v>
                </c:pt>
                <c:pt idx="136">
                  <c:v>109.1514</c:v>
                </c:pt>
                <c:pt idx="137">
                  <c:v>108.5234</c:v>
                </c:pt>
                <c:pt idx="138">
                  <c:v>107.0175</c:v>
                </c:pt>
                <c:pt idx="139">
                  <c:v>106.62909999999999</c:v>
                </c:pt>
                <c:pt idx="140">
                  <c:v>107.7191</c:v>
                </c:pt>
                <c:pt idx="141">
                  <c:v>108.21210000000001</c:v>
                </c:pt>
                <c:pt idx="142">
                  <c:v>106.6245</c:v>
                </c:pt>
                <c:pt idx="143">
                  <c:v>107.2761</c:v>
                </c:pt>
                <c:pt idx="144">
                  <c:v>106.8099</c:v>
                </c:pt>
                <c:pt idx="145">
                  <c:v>105.7642</c:v>
                </c:pt>
                <c:pt idx="146">
                  <c:v>105.1718</c:v>
                </c:pt>
                <c:pt idx="147">
                  <c:v>105.95740000000001</c:v>
                </c:pt>
                <c:pt idx="148">
                  <c:v>106.5776</c:v>
                </c:pt>
                <c:pt idx="149">
                  <c:v>106.34529999999999</c:v>
                </c:pt>
                <c:pt idx="150">
                  <c:v>105.7076</c:v>
                </c:pt>
                <c:pt idx="151">
                  <c:v>104.96469999999999</c:v>
                </c:pt>
                <c:pt idx="152">
                  <c:v>104.036</c:v>
                </c:pt>
                <c:pt idx="153">
                  <c:v>103.5693</c:v>
                </c:pt>
                <c:pt idx="154">
                  <c:v>104.3646</c:v>
                </c:pt>
                <c:pt idx="155">
                  <c:v>104.8895</c:v>
                </c:pt>
                <c:pt idx="156">
                  <c:v>104.5449</c:v>
                </c:pt>
                <c:pt idx="157">
                  <c:v>103.56570000000001</c:v>
                </c:pt>
                <c:pt idx="158">
                  <c:v>103.0954</c:v>
                </c:pt>
                <c:pt idx="159">
                  <c:v>101.9969</c:v>
                </c:pt>
                <c:pt idx="160">
                  <c:v>102.67619999999999</c:v>
                </c:pt>
                <c:pt idx="161">
                  <c:v>103.71420000000001</c:v>
                </c:pt>
                <c:pt idx="162">
                  <c:v>104.3257</c:v>
                </c:pt>
                <c:pt idx="163">
                  <c:v>104.0027</c:v>
                </c:pt>
                <c:pt idx="164">
                  <c:v>103.54219999999999</c:v>
                </c:pt>
                <c:pt idx="165">
                  <c:v>103.348</c:v>
                </c:pt>
                <c:pt idx="166">
                  <c:v>102.58920000000001</c:v>
                </c:pt>
                <c:pt idx="167">
                  <c:v>102.28789999999999</c:v>
                </c:pt>
                <c:pt idx="168">
                  <c:v>103.3403</c:v>
                </c:pt>
                <c:pt idx="169">
                  <c:v>103.97280000000001</c:v>
                </c:pt>
                <c:pt idx="170">
                  <c:v>104.1506</c:v>
                </c:pt>
                <c:pt idx="171">
                  <c:v>104.4251</c:v>
                </c:pt>
                <c:pt idx="172">
                  <c:v>104.15470000000001</c:v>
                </c:pt>
                <c:pt idx="173">
                  <c:v>103.1909</c:v>
                </c:pt>
                <c:pt idx="174">
                  <c:v>103.10429999999999</c:v>
                </c:pt>
                <c:pt idx="175">
                  <c:v>104.423</c:v>
                </c:pt>
                <c:pt idx="176">
                  <c:v>105.0633</c:v>
                </c:pt>
                <c:pt idx="177">
                  <c:v>104.69499999999999</c:v>
                </c:pt>
                <c:pt idx="178">
                  <c:v>104.2077</c:v>
                </c:pt>
                <c:pt idx="179">
                  <c:v>103.4639</c:v>
                </c:pt>
                <c:pt idx="180">
                  <c:v>102.5429</c:v>
                </c:pt>
                <c:pt idx="181">
                  <c:v>102.30540000000001</c:v>
                </c:pt>
                <c:pt idx="182">
                  <c:v>103.37430000000001</c:v>
                </c:pt>
                <c:pt idx="183">
                  <c:v>105.28740000000001</c:v>
                </c:pt>
                <c:pt idx="184">
                  <c:v>105.23439999999999</c:v>
                </c:pt>
                <c:pt idx="185">
                  <c:v>104.7821</c:v>
                </c:pt>
                <c:pt idx="186">
                  <c:v>104.5822</c:v>
                </c:pt>
                <c:pt idx="187">
                  <c:v>103.7637</c:v>
                </c:pt>
                <c:pt idx="188">
                  <c:v>103.64400000000001</c:v>
                </c:pt>
                <c:pt idx="189">
                  <c:v>103.6331</c:v>
                </c:pt>
                <c:pt idx="190">
                  <c:v>103.98909999999999</c:v>
                </c:pt>
                <c:pt idx="191">
                  <c:v>103.9242</c:v>
                </c:pt>
                <c:pt idx="192">
                  <c:v>104.22499999999999</c:v>
                </c:pt>
                <c:pt idx="193">
                  <c:v>103.9736</c:v>
                </c:pt>
                <c:pt idx="194">
                  <c:v>103.01860000000001</c:v>
                </c:pt>
                <c:pt idx="195">
                  <c:v>102.68219999999999</c:v>
                </c:pt>
                <c:pt idx="196">
                  <c:v>103.03149999999999</c:v>
                </c:pt>
                <c:pt idx="197">
                  <c:v>103.3449</c:v>
                </c:pt>
                <c:pt idx="198">
                  <c:v>104.4478</c:v>
                </c:pt>
                <c:pt idx="199">
                  <c:v>103.9592</c:v>
                </c:pt>
                <c:pt idx="200">
                  <c:v>103.1863</c:v>
                </c:pt>
                <c:pt idx="201">
                  <c:v>102.03660000000001</c:v>
                </c:pt>
                <c:pt idx="202">
                  <c:v>104.06829999999999</c:v>
                </c:pt>
                <c:pt idx="203">
                  <c:v>104.318</c:v>
                </c:pt>
                <c:pt idx="204">
                  <c:v>104.4442</c:v>
                </c:pt>
                <c:pt idx="205">
                  <c:v>104.2448</c:v>
                </c:pt>
                <c:pt idx="206">
                  <c:v>103.52630000000001</c:v>
                </c:pt>
                <c:pt idx="207">
                  <c:v>103.1203</c:v>
                </c:pt>
                <c:pt idx="208">
                  <c:v>102.38890000000001</c:v>
                </c:pt>
                <c:pt idx="209">
                  <c:v>101.6203</c:v>
                </c:pt>
                <c:pt idx="210">
                  <c:v>101.5333</c:v>
                </c:pt>
                <c:pt idx="211">
                  <c:v>102.0371</c:v>
                </c:pt>
                <c:pt idx="212">
                  <c:v>100.65560000000001</c:v>
                </c:pt>
                <c:pt idx="213">
                  <c:v>99.944710000000001</c:v>
                </c:pt>
                <c:pt idx="214">
                  <c:v>99.188509999999994</c:v>
                </c:pt>
                <c:pt idx="215">
                  <c:v>97.431439999999995</c:v>
                </c:pt>
                <c:pt idx="216">
                  <c:v>96.324969999999993</c:v>
                </c:pt>
                <c:pt idx="217">
                  <c:v>96.538229999999999</c:v>
                </c:pt>
                <c:pt idx="218">
                  <c:v>96.645889999999994</c:v>
                </c:pt>
                <c:pt idx="219">
                  <c:v>96.991020000000006</c:v>
                </c:pt>
                <c:pt idx="220">
                  <c:v>97.169269999999997</c:v>
                </c:pt>
                <c:pt idx="221">
                  <c:v>97.056569999999994</c:v>
                </c:pt>
                <c:pt idx="222">
                  <c:v>97.656170000000003</c:v>
                </c:pt>
                <c:pt idx="223">
                  <c:v>97.653080000000003</c:v>
                </c:pt>
                <c:pt idx="224">
                  <c:v>98.555049999999994</c:v>
                </c:pt>
                <c:pt idx="225">
                  <c:v>100.4893</c:v>
                </c:pt>
                <c:pt idx="226">
                  <c:v>100.9135</c:v>
                </c:pt>
                <c:pt idx="227">
                  <c:v>99.644779999999997</c:v>
                </c:pt>
                <c:pt idx="228">
                  <c:v>99.976309999999998</c:v>
                </c:pt>
                <c:pt idx="229">
                  <c:v>99.328990000000005</c:v>
                </c:pt>
                <c:pt idx="230">
                  <c:v>99.292339999999996</c:v>
                </c:pt>
                <c:pt idx="231">
                  <c:v>98.118390000000005</c:v>
                </c:pt>
                <c:pt idx="232">
                  <c:v>99.615930000000006</c:v>
                </c:pt>
                <c:pt idx="233">
                  <c:v>99.999179999999996</c:v>
                </c:pt>
                <c:pt idx="234">
                  <c:v>100.282</c:v>
                </c:pt>
                <c:pt idx="235">
                  <c:v>101.2839</c:v>
                </c:pt>
                <c:pt idx="236">
                  <c:v>101.11239999999999</c:v>
                </c:pt>
                <c:pt idx="237">
                  <c:v>101.3967</c:v>
                </c:pt>
                <c:pt idx="238">
                  <c:v>103.4984</c:v>
                </c:pt>
                <c:pt idx="239">
                  <c:v>104.96339999999999</c:v>
                </c:pt>
                <c:pt idx="240">
                  <c:v>104.78100000000001</c:v>
                </c:pt>
                <c:pt idx="241">
                  <c:v>104.8134</c:v>
                </c:pt>
                <c:pt idx="242">
                  <c:v>105.6422</c:v>
                </c:pt>
                <c:pt idx="243">
                  <c:v>105.533</c:v>
                </c:pt>
                <c:pt idx="244">
                  <c:v>105.959</c:v>
                </c:pt>
                <c:pt idx="245">
                  <c:v>107.4395</c:v>
                </c:pt>
                <c:pt idx="246">
                  <c:v>108.8133</c:v>
                </c:pt>
                <c:pt idx="247">
                  <c:v>109.1682</c:v>
                </c:pt>
                <c:pt idx="248">
                  <c:v>108.7705</c:v>
                </c:pt>
                <c:pt idx="249">
                  <c:v>108.361</c:v>
                </c:pt>
                <c:pt idx="250">
                  <c:v>107.6464</c:v>
                </c:pt>
                <c:pt idx="251">
                  <c:v>106.0985</c:v>
                </c:pt>
                <c:pt idx="252">
                  <c:v>106.986</c:v>
                </c:pt>
                <c:pt idx="253">
                  <c:v>108.0637</c:v>
                </c:pt>
                <c:pt idx="254">
                  <c:v>107.4332</c:v>
                </c:pt>
                <c:pt idx="255">
                  <c:v>107.4991</c:v>
                </c:pt>
                <c:pt idx="256">
                  <c:v>106.9819</c:v>
                </c:pt>
                <c:pt idx="257">
                  <c:v>105.92700000000001</c:v>
                </c:pt>
                <c:pt idx="258">
                  <c:v>105.4803</c:v>
                </c:pt>
                <c:pt idx="259">
                  <c:v>106.6249</c:v>
                </c:pt>
                <c:pt idx="260">
                  <c:v>107.1143</c:v>
                </c:pt>
                <c:pt idx="261">
                  <c:v>107.25960000000001</c:v>
                </c:pt>
                <c:pt idx="262">
                  <c:v>107.0808</c:v>
                </c:pt>
                <c:pt idx="263">
                  <c:v>107.1148</c:v>
                </c:pt>
                <c:pt idx="264">
                  <c:v>105.89400000000001</c:v>
                </c:pt>
                <c:pt idx="265">
                  <c:v>108.3094</c:v>
                </c:pt>
                <c:pt idx="266">
                  <c:v>110.0561</c:v>
                </c:pt>
                <c:pt idx="267">
                  <c:v>110.4157</c:v>
                </c:pt>
                <c:pt idx="268">
                  <c:v>111.0467</c:v>
                </c:pt>
                <c:pt idx="269">
                  <c:v>111.00190000000001</c:v>
                </c:pt>
                <c:pt idx="270">
                  <c:v>109.5925</c:v>
                </c:pt>
                <c:pt idx="271">
                  <c:v>108.9744</c:v>
                </c:pt>
                <c:pt idx="272">
                  <c:v>109.694</c:v>
                </c:pt>
                <c:pt idx="273">
                  <c:v>111.2868</c:v>
                </c:pt>
                <c:pt idx="274">
                  <c:v>112.7312</c:v>
                </c:pt>
                <c:pt idx="275">
                  <c:v>112.7209</c:v>
                </c:pt>
                <c:pt idx="276">
                  <c:v>112.608</c:v>
                </c:pt>
                <c:pt idx="277">
                  <c:v>111.9235</c:v>
                </c:pt>
                <c:pt idx="278">
                  <c:v>110.7696</c:v>
                </c:pt>
                <c:pt idx="279">
                  <c:v>111.2718</c:v>
                </c:pt>
                <c:pt idx="280">
                  <c:v>112.81870000000001</c:v>
                </c:pt>
                <c:pt idx="281">
                  <c:v>113.3035</c:v>
                </c:pt>
                <c:pt idx="282">
                  <c:v>113.0639</c:v>
                </c:pt>
                <c:pt idx="283">
                  <c:v>113.4034</c:v>
                </c:pt>
                <c:pt idx="284">
                  <c:v>112.2222</c:v>
                </c:pt>
                <c:pt idx="285">
                  <c:v>111.5078</c:v>
                </c:pt>
                <c:pt idx="286">
                  <c:v>112.2637</c:v>
                </c:pt>
                <c:pt idx="287">
                  <c:v>113.9265</c:v>
                </c:pt>
                <c:pt idx="288">
                  <c:v>114.4628</c:v>
                </c:pt>
                <c:pt idx="289">
                  <c:v>114.05370000000001</c:v>
                </c:pt>
                <c:pt idx="290">
                  <c:v>113.432</c:v>
                </c:pt>
                <c:pt idx="291">
                  <c:v>112.12260000000001</c:v>
                </c:pt>
                <c:pt idx="292">
                  <c:v>110.5046</c:v>
                </c:pt>
                <c:pt idx="293">
                  <c:v>111.4175</c:v>
                </c:pt>
                <c:pt idx="294">
                  <c:v>110.1477</c:v>
                </c:pt>
                <c:pt idx="295">
                  <c:v>110.2286</c:v>
                </c:pt>
                <c:pt idx="296">
                  <c:v>110.11060000000001</c:v>
                </c:pt>
                <c:pt idx="297">
                  <c:v>109.91249999999999</c:v>
                </c:pt>
                <c:pt idx="298">
                  <c:v>109.05540000000001</c:v>
                </c:pt>
                <c:pt idx="299">
                  <c:v>109.0111</c:v>
                </c:pt>
                <c:pt idx="300">
                  <c:v>108.84780000000001</c:v>
                </c:pt>
                <c:pt idx="301">
                  <c:v>109.71420000000001</c:v>
                </c:pt>
                <c:pt idx="302">
                  <c:v>109.76</c:v>
                </c:pt>
                <c:pt idx="303">
                  <c:v>109.9008</c:v>
                </c:pt>
                <c:pt idx="304">
                  <c:v>110.7136</c:v>
                </c:pt>
                <c:pt idx="305">
                  <c:v>109.8436</c:v>
                </c:pt>
                <c:pt idx="306">
                  <c:v>109.2976</c:v>
                </c:pt>
                <c:pt idx="307">
                  <c:v>109.83540000000001</c:v>
                </c:pt>
                <c:pt idx="308">
                  <c:v>110.65009999999999</c:v>
                </c:pt>
                <c:pt idx="309">
                  <c:v>110.7341</c:v>
                </c:pt>
                <c:pt idx="310">
                  <c:v>111.84569999999999</c:v>
                </c:pt>
                <c:pt idx="311">
                  <c:v>112.3999</c:v>
                </c:pt>
                <c:pt idx="312">
                  <c:v>110.89319999999999</c:v>
                </c:pt>
                <c:pt idx="313">
                  <c:v>110.93600000000001</c:v>
                </c:pt>
                <c:pt idx="314">
                  <c:v>113.0016</c:v>
                </c:pt>
                <c:pt idx="315">
                  <c:v>114.8259</c:v>
                </c:pt>
                <c:pt idx="316">
                  <c:v>114.9397</c:v>
                </c:pt>
                <c:pt idx="317">
                  <c:v>115.7758</c:v>
                </c:pt>
                <c:pt idx="318">
                  <c:v>116.8596</c:v>
                </c:pt>
                <c:pt idx="319">
                  <c:v>115.9751</c:v>
                </c:pt>
                <c:pt idx="320">
                  <c:v>116.3527</c:v>
                </c:pt>
                <c:pt idx="321">
                  <c:v>117.63979999999999</c:v>
                </c:pt>
                <c:pt idx="322">
                  <c:v>118.31229999999999</c:v>
                </c:pt>
                <c:pt idx="323">
                  <c:v>119.7123</c:v>
                </c:pt>
                <c:pt idx="324">
                  <c:v>120.6694</c:v>
                </c:pt>
                <c:pt idx="325">
                  <c:v>121.5869</c:v>
                </c:pt>
                <c:pt idx="326">
                  <c:v>120.8331</c:v>
                </c:pt>
                <c:pt idx="327">
                  <c:v>121.4126</c:v>
                </c:pt>
                <c:pt idx="328">
                  <c:v>124.5223</c:v>
                </c:pt>
                <c:pt idx="329">
                  <c:v>126.66630000000001</c:v>
                </c:pt>
                <c:pt idx="330">
                  <c:v>127.1015</c:v>
                </c:pt>
                <c:pt idx="331">
                  <c:v>129.00649999999999</c:v>
                </c:pt>
                <c:pt idx="332">
                  <c:v>128.87649999999999</c:v>
                </c:pt>
                <c:pt idx="333">
                  <c:v>127.20699999999999</c:v>
                </c:pt>
                <c:pt idx="334">
                  <c:v>127.1936</c:v>
                </c:pt>
                <c:pt idx="335">
                  <c:v>129.69139999999999</c:v>
                </c:pt>
                <c:pt idx="336">
                  <c:v>136.08019999999999</c:v>
                </c:pt>
                <c:pt idx="337">
                  <c:v>136.52209999999999</c:v>
                </c:pt>
                <c:pt idx="338">
                  <c:v>137.70330000000001</c:v>
                </c:pt>
                <c:pt idx="339">
                  <c:v>137.4813</c:v>
                </c:pt>
                <c:pt idx="340">
                  <c:v>135.8272</c:v>
                </c:pt>
                <c:pt idx="341">
                  <c:v>136.0343</c:v>
                </c:pt>
                <c:pt idx="342">
                  <c:v>138.22819999999999</c:v>
                </c:pt>
                <c:pt idx="343">
                  <c:v>139.6362</c:v>
                </c:pt>
                <c:pt idx="344">
                  <c:v>140.61250000000001</c:v>
                </c:pt>
                <c:pt idx="345">
                  <c:v>140.58369999999999</c:v>
                </c:pt>
                <c:pt idx="346">
                  <c:v>140.02529999999999</c:v>
                </c:pt>
                <c:pt idx="347">
                  <c:v>138.44999999999999</c:v>
                </c:pt>
                <c:pt idx="348">
                  <c:v>138.0333</c:v>
                </c:pt>
                <c:pt idx="349">
                  <c:v>139.74809999999999</c:v>
                </c:pt>
                <c:pt idx="350">
                  <c:v>139.58850000000001</c:v>
                </c:pt>
                <c:pt idx="351">
                  <c:v>139.28970000000001</c:v>
                </c:pt>
                <c:pt idx="352">
                  <c:v>139.24539999999999</c:v>
                </c:pt>
                <c:pt idx="353">
                  <c:v>137.66909999999999</c:v>
                </c:pt>
                <c:pt idx="354">
                  <c:v>135.94909999999999</c:v>
                </c:pt>
                <c:pt idx="355">
                  <c:v>135.60040000000001</c:v>
                </c:pt>
                <c:pt idx="356">
                  <c:v>136.98500000000001</c:v>
                </c:pt>
                <c:pt idx="357">
                  <c:v>137.26840000000001</c:v>
                </c:pt>
                <c:pt idx="358">
                  <c:v>137.90350000000001</c:v>
                </c:pt>
                <c:pt idx="359">
                  <c:v>136.47919999999999</c:v>
                </c:pt>
                <c:pt idx="360">
                  <c:v>135.6318</c:v>
                </c:pt>
                <c:pt idx="361">
                  <c:v>133.51929999999999</c:v>
                </c:pt>
                <c:pt idx="362">
                  <c:v>133.54400000000001</c:v>
                </c:pt>
                <c:pt idx="363">
                  <c:v>134.55670000000001</c:v>
                </c:pt>
                <c:pt idx="364">
                  <c:v>134.06020000000001</c:v>
                </c:pt>
                <c:pt idx="365">
                  <c:v>132.7492</c:v>
                </c:pt>
                <c:pt idx="366">
                  <c:v>131.44280000000001</c:v>
                </c:pt>
                <c:pt idx="367">
                  <c:v>130.3065</c:v>
                </c:pt>
                <c:pt idx="368">
                  <c:v>128.33000000000001</c:v>
                </c:pt>
                <c:pt idx="369">
                  <c:v>128.143</c:v>
                </c:pt>
                <c:pt idx="370">
                  <c:v>129.66470000000001</c:v>
                </c:pt>
                <c:pt idx="371">
                  <c:v>129.58690000000001</c:v>
                </c:pt>
                <c:pt idx="372">
                  <c:v>130.0685</c:v>
                </c:pt>
                <c:pt idx="373">
                  <c:v>129.28909999999999</c:v>
                </c:pt>
                <c:pt idx="374">
                  <c:v>126.7022</c:v>
                </c:pt>
                <c:pt idx="375">
                  <c:v>124.5227</c:v>
                </c:pt>
                <c:pt idx="376">
                  <c:v>126.13039999999999</c:v>
                </c:pt>
                <c:pt idx="377">
                  <c:v>128.91460000000001</c:v>
                </c:pt>
              </c:numCache>
            </c:numRef>
          </c:val>
          <c:smooth val="0"/>
        </c:ser>
        <c:ser>
          <c:idx val="0"/>
          <c:order val="1"/>
          <c:tx>
            <c:v>Filled</c:v>
          </c:tx>
          <c:spPr>
            <a:ln w="38100"/>
          </c:spPr>
          <c:marker>
            <c:symbol val="none"/>
          </c:marker>
          <c:cat>
            <c:strRef>
              <c:f>[OLI.xlsx]OLI!$D$2:$D$386</c:f>
              <c:strCache>
                <c:ptCount val="349"/>
                <c:pt idx="0">
                  <c:v>May-16</c:v>
                </c:pt>
                <c:pt idx="15">
                  <c:v> </c:v>
                </c:pt>
                <c:pt idx="45">
                  <c:v>Jul-16</c:v>
                </c:pt>
                <c:pt idx="76">
                  <c:v> </c:v>
                </c:pt>
                <c:pt idx="107">
                  <c:v>Sep-16</c:v>
                </c:pt>
                <c:pt idx="137">
                  <c:v> </c:v>
                </c:pt>
                <c:pt idx="168">
                  <c:v>Nov-16</c:v>
                </c:pt>
                <c:pt idx="198">
                  <c:v> </c:v>
                </c:pt>
                <c:pt idx="229">
                  <c:v>Jan-17</c:v>
                </c:pt>
                <c:pt idx="260">
                  <c:v> </c:v>
                </c:pt>
                <c:pt idx="287">
                  <c:v>Mar-17</c:v>
                </c:pt>
                <c:pt idx="348">
                  <c:v>May-17</c:v>
                </c:pt>
              </c:strCache>
            </c:strRef>
          </c:cat>
          <c:val>
            <c:numRef>
              <c:f>[OLI.xlsx]OLI!$F$2:$F$386</c:f>
              <c:numCache>
                <c:formatCode>General</c:formatCode>
                <c:ptCount val="378"/>
                <c:pt idx="0">
                  <c:v>100</c:v>
                </c:pt>
                <c:pt idx="1">
                  <c:v>100.8734</c:v>
                </c:pt>
                <c:pt idx="2">
                  <c:v>101.3215</c:v>
                </c:pt>
                <c:pt idx="3">
                  <c:v>101.2436</c:v>
                </c:pt>
                <c:pt idx="4">
                  <c:v>100.1879</c:v>
                </c:pt>
                <c:pt idx="5">
                  <c:v>99.456630000000004</c:v>
                </c:pt>
                <c:pt idx="6">
                  <c:v>98.979969999999994</c:v>
                </c:pt>
                <c:pt idx="7">
                  <c:v>99.816670000000002</c:v>
                </c:pt>
                <c:pt idx="8">
                  <c:v>99.479550000000003</c:v>
                </c:pt>
                <c:pt idx="9">
                  <c:v>99.239180000000005</c:v>
                </c:pt>
                <c:pt idx="10">
                  <c:v>99.195890000000006</c:v>
                </c:pt>
                <c:pt idx="11">
                  <c:v>98.692760000000007</c:v>
                </c:pt>
                <c:pt idx="12">
                  <c:v>97.717029999999994</c:v>
                </c:pt>
                <c:pt idx="13">
                  <c:v>97.339680000000001</c:v>
                </c:pt>
                <c:pt idx="14">
                  <c:v>97.957909999999998</c:v>
                </c:pt>
                <c:pt idx="15">
                  <c:v>97.976749999999996</c:v>
                </c:pt>
                <c:pt idx="16">
                  <c:v>97.778400000000005</c:v>
                </c:pt>
                <c:pt idx="17">
                  <c:v>97.628169999999997</c:v>
                </c:pt>
                <c:pt idx="18">
                  <c:v>98.935419999999993</c:v>
                </c:pt>
                <c:pt idx="19">
                  <c:v>97.359290000000001</c:v>
                </c:pt>
                <c:pt idx="20">
                  <c:v>97.379149999999996</c:v>
                </c:pt>
                <c:pt idx="21">
                  <c:v>98.608469999999997</c:v>
                </c:pt>
                <c:pt idx="22">
                  <c:v>98.753110000000007</c:v>
                </c:pt>
                <c:pt idx="23">
                  <c:v>99.466049999999996</c:v>
                </c:pt>
                <c:pt idx="24">
                  <c:v>99.053049999999999</c:v>
                </c:pt>
                <c:pt idx="25">
                  <c:v>98.111450000000005</c:v>
                </c:pt>
                <c:pt idx="26">
                  <c:v>97.156099999999995</c:v>
                </c:pt>
                <c:pt idx="27">
                  <c:v>96.781800000000004</c:v>
                </c:pt>
                <c:pt idx="28">
                  <c:v>98.138440000000003</c:v>
                </c:pt>
                <c:pt idx="29">
                  <c:v>98.644130000000004</c:v>
                </c:pt>
                <c:pt idx="30">
                  <c:v>99.488460000000003</c:v>
                </c:pt>
                <c:pt idx="31">
                  <c:v>99.273560000000003</c:v>
                </c:pt>
                <c:pt idx="32">
                  <c:v>98.355379999999997</c:v>
                </c:pt>
                <c:pt idx="33">
                  <c:v>97.842569999999995</c:v>
                </c:pt>
                <c:pt idx="34">
                  <c:v>97.117900000000006</c:v>
                </c:pt>
                <c:pt idx="35">
                  <c:v>98.899770000000004</c:v>
                </c:pt>
                <c:pt idx="36">
                  <c:v>99.071380000000005</c:v>
                </c:pt>
                <c:pt idx="37">
                  <c:v>99.061199999999999</c:v>
                </c:pt>
                <c:pt idx="38">
                  <c:v>98.728149999999999</c:v>
                </c:pt>
                <c:pt idx="39">
                  <c:v>97.970889999999997</c:v>
                </c:pt>
                <c:pt idx="40">
                  <c:v>96.603560000000002</c:v>
                </c:pt>
                <c:pt idx="41">
                  <c:v>96.145740000000004</c:v>
                </c:pt>
                <c:pt idx="42">
                  <c:v>96.777730000000005</c:v>
                </c:pt>
                <c:pt idx="43">
                  <c:v>96.710499999999996</c:v>
                </c:pt>
                <c:pt idx="44">
                  <c:v>95.928299999999993</c:v>
                </c:pt>
                <c:pt idx="45">
                  <c:v>95.677239999999998</c:v>
                </c:pt>
                <c:pt idx="46">
                  <c:v>95.318209999999993</c:v>
                </c:pt>
                <c:pt idx="47">
                  <c:v>94.688779999999994</c:v>
                </c:pt>
                <c:pt idx="48">
                  <c:v>94.62003</c:v>
                </c:pt>
                <c:pt idx="49">
                  <c:v>95.842740000000006</c:v>
                </c:pt>
                <c:pt idx="50">
                  <c:v>95.743440000000007</c:v>
                </c:pt>
                <c:pt idx="51">
                  <c:v>95.916079999999994</c:v>
                </c:pt>
                <c:pt idx="52">
                  <c:v>95.403260000000003</c:v>
                </c:pt>
                <c:pt idx="53">
                  <c:v>95.351830000000007</c:v>
                </c:pt>
                <c:pt idx="54">
                  <c:v>94.909289999999999</c:v>
                </c:pt>
                <c:pt idx="55">
                  <c:v>95.041690000000003</c:v>
                </c:pt>
                <c:pt idx="56">
                  <c:v>96.483379999999997</c:v>
                </c:pt>
                <c:pt idx="57">
                  <c:v>96.517499999999998</c:v>
                </c:pt>
                <c:pt idx="58">
                  <c:v>96.297499999999999</c:v>
                </c:pt>
                <c:pt idx="59">
                  <c:v>95.800989999999999</c:v>
                </c:pt>
                <c:pt idx="60">
                  <c:v>95.546360000000007</c:v>
                </c:pt>
                <c:pt idx="61">
                  <c:v>95.23827</c:v>
                </c:pt>
                <c:pt idx="62">
                  <c:v>95.209239999999994</c:v>
                </c:pt>
                <c:pt idx="63">
                  <c:v>96.819479999999999</c:v>
                </c:pt>
                <c:pt idx="64">
                  <c:v>96.263379999999998</c:v>
                </c:pt>
                <c:pt idx="65">
                  <c:v>96.688609999999997</c:v>
                </c:pt>
                <c:pt idx="66">
                  <c:v>96.81541</c:v>
                </c:pt>
                <c:pt idx="67">
                  <c:v>96.581149999999994</c:v>
                </c:pt>
                <c:pt idx="68">
                  <c:v>96.469629999999995</c:v>
                </c:pt>
                <c:pt idx="69">
                  <c:v>96.699299999999994</c:v>
                </c:pt>
                <c:pt idx="70">
                  <c:v>98.254549999999995</c:v>
                </c:pt>
                <c:pt idx="71">
                  <c:v>99.105000000000004</c:v>
                </c:pt>
                <c:pt idx="72">
                  <c:v>99.569940000000003</c:v>
                </c:pt>
                <c:pt idx="73">
                  <c:v>100.42700000000001</c:v>
                </c:pt>
                <c:pt idx="74">
                  <c:v>101.5667</c:v>
                </c:pt>
                <c:pt idx="75">
                  <c:v>100.92149999999999</c:v>
                </c:pt>
                <c:pt idx="76">
                  <c:v>100.63679999999999</c:v>
                </c:pt>
                <c:pt idx="77">
                  <c:v>101.72410000000001</c:v>
                </c:pt>
                <c:pt idx="78">
                  <c:v>102.7889</c:v>
                </c:pt>
                <c:pt idx="79">
                  <c:v>103.59</c:v>
                </c:pt>
                <c:pt idx="80">
                  <c:v>103.5202</c:v>
                </c:pt>
                <c:pt idx="81">
                  <c:v>103.4229</c:v>
                </c:pt>
                <c:pt idx="82">
                  <c:v>102.7482</c:v>
                </c:pt>
                <c:pt idx="83">
                  <c:v>102.7105</c:v>
                </c:pt>
                <c:pt idx="84">
                  <c:v>103.64190000000001</c:v>
                </c:pt>
                <c:pt idx="85">
                  <c:v>103.893</c:v>
                </c:pt>
                <c:pt idx="86">
                  <c:v>104.6909</c:v>
                </c:pt>
                <c:pt idx="87">
                  <c:v>104.884</c:v>
                </c:pt>
                <c:pt idx="88">
                  <c:v>104.42919999999999</c:v>
                </c:pt>
                <c:pt idx="89">
                  <c:v>104.1583</c:v>
                </c:pt>
                <c:pt idx="90">
                  <c:v>104.0722</c:v>
                </c:pt>
                <c:pt idx="91">
                  <c:v>104.9945</c:v>
                </c:pt>
                <c:pt idx="92">
                  <c:v>105.2649</c:v>
                </c:pt>
                <c:pt idx="93">
                  <c:v>105.742</c:v>
                </c:pt>
                <c:pt idx="94">
                  <c:v>105.85250000000001</c:v>
                </c:pt>
                <c:pt idx="95">
                  <c:v>105.8907</c:v>
                </c:pt>
                <c:pt idx="96">
                  <c:v>105.6478</c:v>
                </c:pt>
                <c:pt idx="97">
                  <c:v>105.2908</c:v>
                </c:pt>
                <c:pt idx="98">
                  <c:v>106.04049999999999</c:v>
                </c:pt>
                <c:pt idx="99">
                  <c:v>106.0181</c:v>
                </c:pt>
                <c:pt idx="100">
                  <c:v>105.88160000000001</c:v>
                </c:pt>
                <c:pt idx="101">
                  <c:v>105.9177</c:v>
                </c:pt>
                <c:pt idx="102">
                  <c:v>105.4507</c:v>
                </c:pt>
                <c:pt idx="103">
                  <c:v>103.7397</c:v>
                </c:pt>
                <c:pt idx="104">
                  <c:v>103.48909999999999</c:v>
                </c:pt>
                <c:pt idx="105">
                  <c:v>104.27849999999999</c:v>
                </c:pt>
                <c:pt idx="106">
                  <c:v>104.3557</c:v>
                </c:pt>
                <c:pt idx="107">
                  <c:v>103.571</c:v>
                </c:pt>
                <c:pt idx="108">
                  <c:v>103.0098</c:v>
                </c:pt>
                <c:pt idx="109">
                  <c:v>102.99209999999999</c:v>
                </c:pt>
                <c:pt idx="110">
                  <c:v>102.3108</c:v>
                </c:pt>
                <c:pt idx="111">
                  <c:v>101.9746</c:v>
                </c:pt>
                <c:pt idx="112">
                  <c:v>102.8276</c:v>
                </c:pt>
                <c:pt idx="113">
                  <c:v>104.0055</c:v>
                </c:pt>
                <c:pt idx="114">
                  <c:v>103.6974</c:v>
                </c:pt>
                <c:pt idx="115">
                  <c:v>102.4452</c:v>
                </c:pt>
                <c:pt idx="116">
                  <c:v>102.1921</c:v>
                </c:pt>
                <c:pt idx="117">
                  <c:v>101.7771</c:v>
                </c:pt>
                <c:pt idx="118">
                  <c:v>101.4135</c:v>
                </c:pt>
                <c:pt idx="119">
                  <c:v>102.4045</c:v>
                </c:pt>
                <c:pt idx="120">
                  <c:v>102.89230000000001</c:v>
                </c:pt>
                <c:pt idx="121">
                  <c:v>102.9555</c:v>
                </c:pt>
                <c:pt idx="122">
                  <c:v>102.6688</c:v>
                </c:pt>
                <c:pt idx="123">
                  <c:v>102.1656</c:v>
                </c:pt>
                <c:pt idx="124">
                  <c:v>101.4842</c:v>
                </c:pt>
                <c:pt idx="125">
                  <c:v>101.3462</c:v>
                </c:pt>
                <c:pt idx="126">
                  <c:v>102.3719</c:v>
                </c:pt>
                <c:pt idx="127">
                  <c:v>103.4158</c:v>
                </c:pt>
                <c:pt idx="128">
                  <c:v>104.73269999999999</c:v>
                </c:pt>
                <c:pt idx="129">
                  <c:v>104.52549999999999</c:v>
                </c:pt>
                <c:pt idx="130">
                  <c:v>104.1155</c:v>
                </c:pt>
                <c:pt idx="131">
                  <c:v>103.4892</c:v>
                </c:pt>
                <c:pt idx="132">
                  <c:v>103.60509999999999</c:v>
                </c:pt>
                <c:pt idx="133">
                  <c:v>104.3242</c:v>
                </c:pt>
                <c:pt idx="134">
                  <c:v>105.2077</c:v>
                </c:pt>
                <c:pt idx="135">
                  <c:v>105.54600000000001</c:v>
                </c:pt>
                <c:pt idx="136">
                  <c:v>105.4207</c:v>
                </c:pt>
                <c:pt idx="137">
                  <c:v>105.2206</c:v>
                </c:pt>
                <c:pt idx="138">
                  <c:v>104.4408</c:v>
                </c:pt>
                <c:pt idx="139">
                  <c:v>104.36539999999999</c:v>
                </c:pt>
                <c:pt idx="140">
                  <c:v>105.21129999999999</c:v>
                </c:pt>
                <c:pt idx="141">
                  <c:v>105.51990000000001</c:v>
                </c:pt>
                <c:pt idx="142">
                  <c:v>104.64239999999999</c:v>
                </c:pt>
                <c:pt idx="143">
                  <c:v>104.8334</c:v>
                </c:pt>
                <c:pt idx="144">
                  <c:v>104.9862</c:v>
                </c:pt>
                <c:pt idx="145">
                  <c:v>104.4744</c:v>
                </c:pt>
                <c:pt idx="146">
                  <c:v>104.08580000000001</c:v>
                </c:pt>
                <c:pt idx="147">
                  <c:v>104.866</c:v>
                </c:pt>
                <c:pt idx="148">
                  <c:v>105.1644</c:v>
                </c:pt>
                <c:pt idx="149">
                  <c:v>105.2016</c:v>
                </c:pt>
                <c:pt idx="150">
                  <c:v>105.3004</c:v>
                </c:pt>
                <c:pt idx="151">
                  <c:v>104.8304</c:v>
                </c:pt>
                <c:pt idx="152">
                  <c:v>104.1057</c:v>
                </c:pt>
                <c:pt idx="153">
                  <c:v>103.67740000000001</c:v>
                </c:pt>
                <c:pt idx="154">
                  <c:v>104.3853</c:v>
                </c:pt>
                <c:pt idx="155">
                  <c:v>104.5976</c:v>
                </c:pt>
                <c:pt idx="156">
                  <c:v>104.54770000000001</c:v>
                </c:pt>
                <c:pt idx="157">
                  <c:v>103.2435</c:v>
                </c:pt>
                <c:pt idx="158">
                  <c:v>103.0235</c:v>
                </c:pt>
                <c:pt idx="159">
                  <c:v>101.24679999999999</c:v>
                </c:pt>
                <c:pt idx="160">
                  <c:v>101.63630000000001</c:v>
                </c:pt>
                <c:pt idx="161">
                  <c:v>101.8575</c:v>
                </c:pt>
                <c:pt idx="162">
                  <c:v>102.34690000000001</c:v>
                </c:pt>
                <c:pt idx="163">
                  <c:v>101.996</c:v>
                </c:pt>
                <c:pt idx="164">
                  <c:v>101.6467</c:v>
                </c:pt>
                <c:pt idx="165">
                  <c:v>101.471</c:v>
                </c:pt>
                <c:pt idx="166">
                  <c:v>101.0682</c:v>
                </c:pt>
                <c:pt idx="167">
                  <c:v>100.94540000000001</c:v>
                </c:pt>
                <c:pt idx="168">
                  <c:v>101.5321</c:v>
                </c:pt>
                <c:pt idx="169">
                  <c:v>101.8122</c:v>
                </c:pt>
                <c:pt idx="170">
                  <c:v>102.4319</c:v>
                </c:pt>
                <c:pt idx="171">
                  <c:v>101.6405</c:v>
                </c:pt>
                <c:pt idx="172">
                  <c:v>101.3579</c:v>
                </c:pt>
                <c:pt idx="173">
                  <c:v>100.7448</c:v>
                </c:pt>
                <c:pt idx="174">
                  <c:v>100.3364</c:v>
                </c:pt>
                <c:pt idx="175">
                  <c:v>100.7865</c:v>
                </c:pt>
                <c:pt idx="176">
                  <c:v>101.14709999999999</c:v>
                </c:pt>
                <c:pt idx="177">
                  <c:v>101.2403</c:v>
                </c:pt>
                <c:pt idx="178">
                  <c:v>100.9795</c:v>
                </c:pt>
                <c:pt idx="179">
                  <c:v>99.925389999999993</c:v>
                </c:pt>
                <c:pt idx="180">
                  <c:v>99.009249999999994</c:v>
                </c:pt>
                <c:pt idx="181">
                  <c:v>98.779589999999999</c:v>
                </c:pt>
                <c:pt idx="182">
                  <c:v>100.6292</c:v>
                </c:pt>
                <c:pt idx="183">
                  <c:v>100.4586</c:v>
                </c:pt>
                <c:pt idx="184">
                  <c:v>100.8426</c:v>
                </c:pt>
                <c:pt idx="185">
                  <c:v>99.968680000000006</c:v>
                </c:pt>
                <c:pt idx="186">
                  <c:v>99.576560000000001</c:v>
                </c:pt>
                <c:pt idx="187">
                  <c:v>99.041340000000005</c:v>
                </c:pt>
                <c:pt idx="188">
                  <c:v>99.891779999999997</c:v>
                </c:pt>
                <c:pt idx="189">
                  <c:v>99.988029999999995</c:v>
                </c:pt>
                <c:pt idx="190">
                  <c:v>100.6923</c:v>
                </c:pt>
                <c:pt idx="191">
                  <c:v>100.5976</c:v>
                </c:pt>
                <c:pt idx="192">
                  <c:v>100.783</c:v>
                </c:pt>
                <c:pt idx="193">
                  <c:v>100.6348</c:v>
                </c:pt>
                <c:pt idx="194">
                  <c:v>100.0257</c:v>
                </c:pt>
                <c:pt idx="195">
                  <c:v>99.531750000000002</c:v>
                </c:pt>
                <c:pt idx="196">
                  <c:v>100.126</c:v>
                </c:pt>
                <c:pt idx="197">
                  <c:v>100.47539999999999</c:v>
                </c:pt>
                <c:pt idx="198">
                  <c:v>100.92959999999999</c:v>
                </c:pt>
                <c:pt idx="199">
                  <c:v>100.3377</c:v>
                </c:pt>
                <c:pt idx="200">
                  <c:v>100.699</c:v>
                </c:pt>
                <c:pt idx="201">
                  <c:v>100.0929</c:v>
                </c:pt>
                <c:pt idx="202">
                  <c:v>102.1493</c:v>
                </c:pt>
                <c:pt idx="203">
                  <c:v>102.97750000000001</c:v>
                </c:pt>
                <c:pt idx="204">
                  <c:v>103.2779</c:v>
                </c:pt>
                <c:pt idx="205">
                  <c:v>103.11190000000001</c:v>
                </c:pt>
                <c:pt idx="206">
                  <c:v>102.8446</c:v>
                </c:pt>
                <c:pt idx="207">
                  <c:v>101.8082</c:v>
                </c:pt>
                <c:pt idx="208">
                  <c:v>100.80710000000001</c:v>
                </c:pt>
                <c:pt idx="209">
                  <c:v>100.2479</c:v>
                </c:pt>
                <c:pt idx="210">
                  <c:v>100.0416</c:v>
                </c:pt>
                <c:pt idx="211">
                  <c:v>97.826419999999999</c:v>
                </c:pt>
                <c:pt idx="212">
                  <c:v>104.47920000000001</c:v>
                </c:pt>
                <c:pt idx="213">
                  <c:v>103.5916</c:v>
                </c:pt>
                <c:pt idx="214">
                  <c:v>103.3075</c:v>
                </c:pt>
                <c:pt idx="215">
                  <c:v>102.20699999999999</c:v>
                </c:pt>
                <c:pt idx="216">
                  <c:v>101.30200000000001</c:v>
                </c:pt>
                <c:pt idx="217">
                  <c:v>101.4477</c:v>
                </c:pt>
                <c:pt idx="218">
                  <c:v>101.6687</c:v>
                </c:pt>
                <c:pt idx="219">
                  <c:v>101.8434</c:v>
                </c:pt>
                <c:pt idx="220">
                  <c:v>100.8432</c:v>
                </c:pt>
                <c:pt idx="221">
                  <c:v>99.199349999999995</c:v>
                </c:pt>
                <c:pt idx="222">
                  <c:v>101.1814</c:v>
                </c:pt>
                <c:pt idx="223">
                  <c:v>101.10039999999999</c:v>
                </c:pt>
                <c:pt idx="224">
                  <c:v>101.8968</c:v>
                </c:pt>
                <c:pt idx="225">
                  <c:v>102.0466</c:v>
                </c:pt>
                <c:pt idx="226">
                  <c:v>102.5578</c:v>
                </c:pt>
                <c:pt idx="227">
                  <c:v>102.11020000000001</c:v>
                </c:pt>
                <c:pt idx="228">
                  <c:v>102.0309</c:v>
                </c:pt>
                <c:pt idx="229">
                  <c:v>101.6014</c:v>
                </c:pt>
                <c:pt idx="230">
                  <c:v>101.41970000000001</c:v>
                </c:pt>
                <c:pt idx="231">
                  <c:v>99.908230000000003</c:v>
                </c:pt>
                <c:pt idx="232">
                  <c:v>100.68519999999999</c:v>
                </c:pt>
                <c:pt idx="233">
                  <c:v>101.4781</c:v>
                </c:pt>
                <c:pt idx="234">
                  <c:v>101.7979</c:v>
                </c:pt>
                <c:pt idx="235">
                  <c:v>101.73480000000001</c:v>
                </c:pt>
                <c:pt idx="236">
                  <c:v>102.2919</c:v>
                </c:pt>
                <c:pt idx="237">
                  <c:v>102.87139999999999</c:v>
                </c:pt>
                <c:pt idx="238">
                  <c:v>104.15170000000001</c:v>
                </c:pt>
                <c:pt idx="239">
                  <c:v>105.4054</c:v>
                </c:pt>
                <c:pt idx="240">
                  <c:v>106.703</c:v>
                </c:pt>
                <c:pt idx="241">
                  <c:v>100.4046</c:v>
                </c:pt>
                <c:pt idx="242">
                  <c:v>102.8622</c:v>
                </c:pt>
                <c:pt idx="243">
                  <c:v>103.0461</c:v>
                </c:pt>
                <c:pt idx="244">
                  <c:v>103.27370000000001</c:v>
                </c:pt>
                <c:pt idx="245">
                  <c:v>104.48569999999999</c:v>
                </c:pt>
                <c:pt idx="246">
                  <c:v>105.7089</c:v>
                </c:pt>
                <c:pt idx="247">
                  <c:v>106.0089</c:v>
                </c:pt>
                <c:pt idx="248">
                  <c:v>105.80719999999999</c:v>
                </c:pt>
                <c:pt idx="249">
                  <c:v>106.89700000000001</c:v>
                </c:pt>
                <c:pt idx="250">
                  <c:v>107.69199999999999</c:v>
                </c:pt>
                <c:pt idx="251">
                  <c:v>105.04900000000001</c:v>
                </c:pt>
                <c:pt idx="252">
                  <c:v>105.3998</c:v>
                </c:pt>
                <c:pt idx="253">
                  <c:v>106.3613</c:v>
                </c:pt>
                <c:pt idx="254">
                  <c:v>106.3231</c:v>
                </c:pt>
                <c:pt idx="255">
                  <c:v>106.56959999999999</c:v>
                </c:pt>
                <c:pt idx="256">
                  <c:v>105.79089999999999</c:v>
                </c:pt>
                <c:pt idx="257">
                  <c:v>105.22969999999999</c:v>
                </c:pt>
                <c:pt idx="258">
                  <c:v>104.7765</c:v>
                </c:pt>
                <c:pt idx="259">
                  <c:v>105.5226</c:v>
                </c:pt>
                <c:pt idx="260">
                  <c:v>109.2503</c:v>
                </c:pt>
                <c:pt idx="261">
                  <c:v>108.9427</c:v>
                </c:pt>
                <c:pt idx="262">
                  <c:v>108.9401</c:v>
                </c:pt>
                <c:pt idx="263">
                  <c:v>108.8999</c:v>
                </c:pt>
                <c:pt idx="264">
                  <c:v>108.48180000000001</c:v>
                </c:pt>
                <c:pt idx="265">
                  <c:v>111.27249999999999</c:v>
                </c:pt>
                <c:pt idx="266">
                  <c:v>112.3643</c:v>
                </c:pt>
                <c:pt idx="267">
                  <c:v>113.5549</c:v>
                </c:pt>
                <c:pt idx="268">
                  <c:v>113.7179</c:v>
                </c:pt>
                <c:pt idx="269">
                  <c:v>113.7296</c:v>
                </c:pt>
                <c:pt idx="270">
                  <c:v>113.03189999999999</c:v>
                </c:pt>
                <c:pt idx="271">
                  <c:v>110.2153</c:v>
                </c:pt>
                <c:pt idx="272">
                  <c:v>110.5595</c:v>
                </c:pt>
                <c:pt idx="273">
                  <c:v>112.39279999999999</c:v>
                </c:pt>
                <c:pt idx="274">
                  <c:v>113.392</c:v>
                </c:pt>
                <c:pt idx="275">
                  <c:v>113.3879</c:v>
                </c:pt>
                <c:pt idx="276">
                  <c:v>113.06610000000001</c:v>
                </c:pt>
                <c:pt idx="277">
                  <c:v>112.5975</c:v>
                </c:pt>
                <c:pt idx="278">
                  <c:v>111.7624</c:v>
                </c:pt>
                <c:pt idx="279">
                  <c:v>112.20489999999999</c:v>
                </c:pt>
                <c:pt idx="280">
                  <c:v>113.4495</c:v>
                </c:pt>
                <c:pt idx="281">
                  <c:v>114.14919999999999</c:v>
                </c:pt>
                <c:pt idx="282">
                  <c:v>114.163</c:v>
                </c:pt>
                <c:pt idx="283">
                  <c:v>114.4237</c:v>
                </c:pt>
                <c:pt idx="284">
                  <c:v>113.0421</c:v>
                </c:pt>
                <c:pt idx="285">
                  <c:v>112.7585</c:v>
                </c:pt>
                <c:pt idx="286">
                  <c:v>113.48569999999999</c:v>
                </c:pt>
                <c:pt idx="287">
                  <c:v>114.5964</c:v>
                </c:pt>
                <c:pt idx="288">
                  <c:v>115.3312</c:v>
                </c:pt>
                <c:pt idx="289">
                  <c:v>111.8892</c:v>
                </c:pt>
                <c:pt idx="290">
                  <c:v>111.7685</c:v>
                </c:pt>
                <c:pt idx="291">
                  <c:v>110.5468</c:v>
                </c:pt>
                <c:pt idx="292">
                  <c:v>109.21510000000001</c:v>
                </c:pt>
                <c:pt idx="293">
                  <c:v>109.289</c:v>
                </c:pt>
                <c:pt idx="294">
                  <c:v>107.279</c:v>
                </c:pt>
                <c:pt idx="295">
                  <c:v>107.7633</c:v>
                </c:pt>
                <c:pt idx="296">
                  <c:v>107.1506</c:v>
                </c:pt>
                <c:pt idx="297">
                  <c:v>106.9464</c:v>
                </c:pt>
                <c:pt idx="298">
                  <c:v>106.3511</c:v>
                </c:pt>
                <c:pt idx="299">
                  <c:v>105.74760000000001</c:v>
                </c:pt>
                <c:pt idx="300">
                  <c:v>106.02719999999999</c:v>
                </c:pt>
                <c:pt idx="301">
                  <c:v>106.7595</c:v>
                </c:pt>
                <c:pt idx="302">
                  <c:v>106.7341</c:v>
                </c:pt>
                <c:pt idx="303">
                  <c:v>107.29219999999999</c:v>
                </c:pt>
                <c:pt idx="304">
                  <c:v>106.3185</c:v>
                </c:pt>
                <c:pt idx="305">
                  <c:v>105.8347</c:v>
                </c:pt>
                <c:pt idx="306">
                  <c:v>105.3759</c:v>
                </c:pt>
                <c:pt idx="307">
                  <c:v>105.78279999999999</c:v>
                </c:pt>
                <c:pt idx="308">
                  <c:v>106.49550000000001</c:v>
                </c:pt>
                <c:pt idx="309">
                  <c:v>106.5647</c:v>
                </c:pt>
                <c:pt idx="310">
                  <c:v>107.4824</c:v>
                </c:pt>
                <c:pt idx="311">
                  <c:v>107.8663</c:v>
                </c:pt>
                <c:pt idx="312">
                  <c:v>107.0067</c:v>
                </c:pt>
                <c:pt idx="313">
                  <c:v>107.10250000000001</c:v>
                </c:pt>
                <c:pt idx="314">
                  <c:v>108.90470000000001</c:v>
                </c:pt>
                <c:pt idx="315">
                  <c:v>110.465</c:v>
                </c:pt>
                <c:pt idx="316">
                  <c:v>112.23139999999999</c:v>
                </c:pt>
                <c:pt idx="317">
                  <c:v>113.38030000000001</c:v>
                </c:pt>
                <c:pt idx="318">
                  <c:v>114.63760000000001</c:v>
                </c:pt>
                <c:pt idx="319">
                  <c:v>115.5945</c:v>
                </c:pt>
                <c:pt idx="320">
                  <c:v>116.0264</c:v>
                </c:pt>
                <c:pt idx="321">
                  <c:v>116.8575</c:v>
                </c:pt>
                <c:pt idx="322">
                  <c:v>118.7193</c:v>
                </c:pt>
                <c:pt idx="323">
                  <c:v>120.0703</c:v>
                </c:pt>
                <c:pt idx="324">
                  <c:v>121.8985</c:v>
                </c:pt>
                <c:pt idx="325">
                  <c:v>122.6099</c:v>
                </c:pt>
                <c:pt idx="326">
                  <c:v>123.6401</c:v>
                </c:pt>
                <c:pt idx="327">
                  <c:v>124.1601</c:v>
                </c:pt>
                <c:pt idx="328">
                  <c:v>125.5646</c:v>
                </c:pt>
                <c:pt idx="329">
                  <c:v>126.9477</c:v>
                </c:pt>
                <c:pt idx="330">
                  <c:v>128.05940000000001</c:v>
                </c:pt>
                <c:pt idx="331">
                  <c:v>128.45830000000001</c:v>
                </c:pt>
                <c:pt idx="332">
                  <c:v>128.78829999999999</c:v>
                </c:pt>
                <c:pt idx="333">
                  <c:v>130.6592</c:v>
                </c:pt>
                <c:pt idx="334">
                  <c:v>130.8981</c:v>
                </c:pt>
                <c:pt idx="335">
                  <c:v>131.36709999999999</c:v>
                </c:pt>
                <c:pt idx="336">
                  <c:v>139.07329999999999</c:v>
                </c:pt>
                <c:pt idx="337">
                  <c:v>139.05799999999999</c:v>
                </c:pt>
                <c:pt idx="338">
                  <c:v>138.78630000000001</c:v>
                </c:pt>
                <c:pt idx="339">
                  <c:v>138.78880000000001</c:v>
                </c:pt>
                <c:pt idx="340">
                  <c:v>138.39619999999999</c:v>
                </c:pt>
                <c:pt idx="341">
                  <c:v>137.07320000000001</c:v>
                </c:pt>
                <c:pt idx="342">
                  <c:v>136.86689999999999</c:v>
                </c:pt>
                <c:pt idx="343">
                  <c:v>138.66560000000001</c:v>
                </c:pt>
                <c:pt idx="344">
                  <c:v>138.35550000000001</c:v>
                </c:pt>
                <c:pt idx="345">
                  <c:v>137.96539999999999</c:v>
                </c:pt>
                <c:pt idx="346">
                  <c:v>136.4545</c:v>
                </c:pt>
                <c:pt idx="347">
                  <c:v>136.39080000000001</c:v>
                </c:pt>
                <c:pt idx="348">
                  <c:v>135.05099999999999</c:v>
                </c:pt>
                <c:pt idx="349">
                  <c:v>134.64359999999999</c:v>
                </c:pt>
                <c:pt idx="350">
                  <c:v>135.2073</c:v>
                </c:pt>
                <c:pt idx="351">
                  <c:v>136.40860000000001</c:v>
                </c:pt>
                <c:pt idx="352">
                  <c:v>135.6722</c:v>
                </c:pt>
                <c:pt idx="353">
                  <c:v>135.54990000000001</c:v>
                </c:pt>
                <c:pt idx="354">
                  <c:v>134.76060000000001</c:v>
                </c:pt>
                <c:pt idx="355">
                  <c:v>133.1687</c:v>
                </c:pt>
                <c:pt idx="356">
                  <c:v>132.99199999999999</c:v>
                </c:pt>
                <c:pt idx="357">
                  <c:v>133.93459999999999</c:v>
                </c:pt>
                <c:pt idx="358">
                  <c:v>133.4462</c:v>
                </c:pt>
                <c:pt idx="359">
                  <c:v>132.333</c:v>
                </c:pt>
                <c:pt idx="360">
                  <c:v>131.12350000000001</c:v>
                </c:pt>
                <c:pt idx="361">
                  <c:v>129.9385</c:v>
                </c:pt>
                <c:pt idx="362">
                  <c:v>128.0497</c:v>
                </c:pt>
                <c:pt idx="363">
                  <c:v>127.7548</c:v>
                </c:pt>
                <c:pt idx="364">
                  <c:v>128.93889999999999</c:v>
                </c:pt>
                <c:pt idx="365">
                  <c:v>128.98269999999999</c:v>
                </c:pt>
                <c:pt idx="366">
                  <c:v>128.92609999999999</c:v>
                </c:pt>
                <c:pt idx="367">
                  <c:v>128.3425</c:v>
                </c:pt>
                <c:pt idx="368">
                  <c:v>125.8997</c:v>
                </c:pt>
                <c:pt idx="369">
                  <c:v>123.0123</c:v>
                </c:pt>
                <c:pt idx="370">
                  <c:v>124.3109</c:v>
                </c:pt>
                <c:pt idx="371">
                  <c:v>125.98269999999999</c:v>
                </c:pt>
                <c:pt idx="372">
                  <c:v>126.4003</c:v>
                </c:pt>
                <c:pt idx="373">
                  <c:v>126.2139</c:v>
                </c:pt>
                <c:pt idx="374">
                  <c:v>125.76730000000001</c:v>
                </c:pt>
                <c:pt idx="375">
                  <c:v>124.3409</c:v>
                </c:pt>
                <c:pt idx="376">
                  <c:v>122.6232</c:v>
                </c:pt>
                <c:pt idx="377">
                  <c:v>124.03489999999999</c:v>
                </c:pt>
              </c:numCache>
            </c:numRef>
          </c:val>
          <c:smooth val="0"/>
        </c:ser>
        <c:dLbls>
          <c:showLegendKey val="0"/>
          <c:showVal val="0"/>
          <c:showCatName val="0"/>
          <c:showSerName val="0"/>
          <c:showPercent val="0"/>
          <c:showBubbleSize val="0"/>
        </c:dLbls>
        <c:smooth val="0"/>
        <c:axId val="228945496"/>
        <c:axId val="228945888"/>
      </c:lineChart>
      <c:catAx>
        <c:axId val="228945496"/>
        <c:scaling>
          <c:orientation val="minMax"/>
        </c:scaling>
        <c:delete val="0"/>
        <c:axPos val="b"/>
        <c:numFmt formatCode="General" sourceLinked="1"/>
        <c:majorTickMark val="none"/>
        <c:minorTickMark val="none"/>
        <c:tickLblPos val="nextTo"/>
        <c:txPr>
          <a:bodyPr/>
          <a:lstStyle/>
          <a:p>
            <a:pPr>
              <a:defRPr sz="1800"/>
            </a:pPr>
            <a:endParaRPr lang="it-IT"/>
          </a:p>
        </c:txPr>
        <c:crossAx val="228945888"/>
        <c:crosses val="autoZero"/>
        <c:auto val="1"/>
        <c:lblAlgn val="ctr"/>
        <c:lblOffset val="100"/>
        <c:noMultiLvlLbl val="0"/>
      </c:catAx>
      <c:valAx>
        <c:axId val="228945888"/>
        <c:scaling>
          <c:orientation val="minMax"/>
          <c:max val="140"/>
          <c:min val="90"/>
        </c:scaling>
        <c:delete val="0"/>
        <c:axPos val="l"/>
        <c:numFmt formatCode="General" sourceLinked="1"/>
        <c:majorTickMark val="out"/>
        <c:minorTickMark val="none"/>
        <c:tickLblPos val="nextTo"/>
        <c:crossAx val="228945496"/>
        <c:crosses val="autoZero"/>
        <c:crossBetween val="between"/>
      </c:valAx>
      <c:spPr>
        <a:noFill/>
      </c:spPr>
    </c:plotArea>
    <c:legend>
      <c:legendPos val="t"/>
      <c:layout>
        <c:manualLayout>
          <c:xMode val="edge"/>
          <c:yMode val="edge"/>
          <c:x val="0.30930818456861281"/>
          <c:y val="3.5171862509992005E-2"/>
          <c:w val="0.37581357448242725"/>
          <c:h val="8.100606129269812E-2"/>
        </c:manualLayout>
      </c:layout>
      <c:overlay val="0"/>
    </c:legend>
    <c:plotVisOnly val="1"/>
    <c:dispBlanksAs val="gap"/>
    <c:showDLblsOverMax val="0"/>
  </c:chart>
  <c:spPr>
    <a:noFill/>
    <a:ln>
      <a:noFill/>
    </a:ln>
  </c:spPr>
  <c:txPr>
    <a:bodyPr/>
    <a:lstStyle/>
    <a:p>
      <a:pPr>
        <a:defRPr sz="1600"/>
      </a:pPr>
      <a:endParaRPr lang="it-IT"/>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'Chart 6'!$P$46</c:f>
              <c:strCache>
                <c:ptCount val="1"/>
                <c:pt idx="0">
                  <c:v>Lacks basic skills to fullfill simple tasks (Level 1 or below)</c:v>
                </c:pt>
              </c:strCache>
            </c:strRef>
          </c:tx>
          <c:spPr>
            <a:solidFill>
              <a:schemeClr val="bg1">
                <a:lumMod val="75000"/>
              </a:schemeClr>
            </a:solidFill>
            <a:ln>
              <a:solidFill>
                <a:schemeClr val="tx1">
                  <a:lumMod val="50000"/>
                  <a:lumOff val="50000"/>
                </a:schemeClr>
              </a:solidFill>
            </a:ln>
          </c:spPr>
          <c:invertIfNegative val="0"/>
          <c:cat>
            <c:strRef>
              <c:f>'Chart 6'!$M$47:$M$53</c:f>
              <c:strCache>
                <c:ptCount val="7"/>
                <c:pt idx="0">
                  <c:v>Finland</c:v>
                </c:pt>
                <c:pt idx="1">
                  <c:v>Canada</c:v>
                </c:pt>
                <c:pt idx="2">
                  <c:v>United States</c:v>
                </c:pt>
                <c:pt idx="3">
                  <c:v>Germany</c:v>
                </c:pt>
                <c:pt idx="4">
                  <c:v>Average</c:v>
                </c:pt>
                <c:pt idx="5">
                  <c:v>Poland</c:v>
                </c:pt>
                <c:pt idx="6">
                  <c:v>Korea</c:v>
                </c:pt>
              </c:strCache>
            </c:strRef>
          </c:cat>
          <c:val>
            <c:numRef>
              <c:f>'Chart 6'!$P$47:$P$53</c:f>
              <c:numCache>
                <c:formatCode>0.0;[Red]0.0</c:formatCode>
                <c:ptCount val="7"/>
                <c:pt idx="0">
                  <c:v>48.59444679722192</c:v>
                </c:pt>
                <c:pt idx="1">
                  <c:v>55.205744655006043</c:v>
                </c:pt>
                <c:pt idx="2">
                  <c:v>58.189886170916921</c:v>
                </c:pt>
                <c:pt idx="3">
                  <c:v>56.439927028907114</c:v>
                </c:pt>
                <c:pt idx="4">
                  <c:v>55.886328565115654</c:v>
                </c:pt>
                <c:pt idx="5">
                  <c:v>56.992283249802</c:v>
                </c:pt>
                <c:pt idx="6">
                  <c:v>63.929472390109026</c:v>
                </c:pt>
              </c:numCache>
            </c:numRef>
          </c:val>
        </c:ser>
        <c:ser>
          <c:idx val="1"/>
          <c:order val="1"/>
          <c:tx>
            <c:strRef>
              <c:f>'Chart 6'!$T$46</c:f>
              <c:strCache>
                <c:ptCount val="1"/>
                <c:pt idx="0">
                  <c:v>Failed ICT core or had no computer experience</c:v>
                </c:pt>
              </c:strCache>
            </c:strRef>
          </c:tx>
          <c:spPr>
            <a:solidFill>
              <a:srgbClr val="92D050"/>
            </a:solidFill>
            <a:ln>
              <a:solidFill>
                <a:schemeClr val="tx1">
                  <a:lumMod val="50000"/>
                  <a:lumOff val="50000"/>
                </a:schemeClr>
              </a:solidFill>
            </a:ln>
          </c:spPr>
          <c:invertIfNegative val="0"/>
          <c:cat>
            <c:strRef>
              <c:f>'Chart 6'!$M$47:$M$53</c:f>
              <c:strCache>
                <c:ptCount val="7"/>
                <c:pt idx="0">
                  <c:v>Finland</c:v>
                </c:pt>
                <c:pt idx="1">
                  <c:v>Canada</c:v>
                </c:pt>
                <c:pt idx="2">
                  <c:v>United States</c:v>
                </c:pt>
                <c:pt idx="3">
                  <c:v>Germany</c:v>
                </c:pt>
                <c:pt idx="4">
                  <c:v>Average</c:v>
                </c:pt>
                <c:pt idx="5">
                  <c:v>Poland</c:v>
                </c:pt>
                <c:pt idx="6">
                  <c:v>Korea</c:v>
                </c:pt>
              </c:strCache>
            </c:strRef>
          </c:cat>
          <c:val>
            <c:numRef>
              <c:f>'Chart 6'!$T$47:$T$53</c:f>
              <c:numCache>
                <c:formatCode>0.0;[Red]0.0</c:formatCode>
                <c:ptCount val="7"/>
                <c:pt idx="0">
                  <c:v>8.7119893899483198</c:v>
                </c:pt>
                <c:pt idx="1">
                  <c:v>10.378321018065339</c:v>
                </c:pt>
                <c:pt idx="2">
                  <c:v>9.2985498635423198</c:v>
                </c:pt>
                <c:pt idx="3">
                  <c:v>11.606641166919109</c:v>
                </c:pt>
                <c:pt idx="4">
                  <c:v>14.210801138513254</c:v>
                </c:pt>
                <c:pt idx="5">
                  <c:v>25.9743558564418</c:v>
                </c:pt>
                <c:pt idx="6">
                  <c:v>24.577616514986758</c:v>
                </c:pt>
              </c:numCache>
            </c:numRef>
          </c:val>
        </c:ser>
        <c:dLbls>
          <c:showLegendKey val="0"/>
          <c:showVal val="0"/>
          <c:showCatName val="0"/>
          <c:showSerName val="0"/>
          <c:showPercent val="0"/>
          <c:showBubbleSize val="0"/>
        </c:dLbls>
        <c:gapWidth val="150"/>
        <c:overlap val="100"/>
        <c:axId val="228947064"/>
        <c:axId val="228947456"/>
      </c:barChart>
      <c:catAx>
        <c:axId val="228947064"/>
        <c:scaling>
          <c:orientation val="minMax"/>
        </c:scaling>
        <c:delete val="0"/>
        <c:axPos val="b"/>
        <c:numFmt formatCode="General" sourceLinked="0"/>
        <c:majorTickMark val="out"/>
        <c:minorTickMark val="none"/>
        <c:tickLblPos val="nextTo"/>
        <c:crossAx val="228947456"/>
        <c:crosses val="autoZero"/>
        <c:auto val="1"/>
        <c:lblAlgn val="ctr"/>
        <c:lblOffset val="100"/>
        <c:noMultiLvlLbl val="0"/>
      </c:catAx>
      <c:valAx>
        <c:axId val="228947456"/>
        <c:scaling>
          <c:orientation val="minMax"/>
        </c:scaling>
        <c:delete val="0"/>
        <c:axPos val="l"/>
        <c:numFmt formatCode="0;[Red]0" sourceLinked="0"/>
        <c:majorTickMark val="out"/>
        <c:minorTickMark val="none"/>
        <c:tickLblPos val="nextTo"/>
        <c:crossAx val="228947064"/>
        <c:crosses val="autoZero"/>
        <c:crossBetween val="between"/>
        <c:majorUnit val="20"/>
      </c:valAx>
    </c:plotArea>
    <c:legend>
      <c:legendPos val="t"/>
      <c:layout>
        <c:manualLayout>
          <c:xMode val="edge"/>
          <c:yMode val="edge"/>
          <c:x val="0.21766369983579098"/>
          <c:y val="2.2306759851545878E-2"/>
          <c:w val="0.66598497613397578"/>
          <c:h val="0.14624452273696165"/>
        </c:manualLayout>
      </c:layout>
      <c:overlay val="0"/>
    </c:legend>
    <c:plotVisOnly val="1"/>
    <c:dispBlanksAs val="gap"/>
    <c:showDLblsOverMax val="0"/>
  </c:chart>
  <c:txPr>
    <a:bodyPr/>
    <a:lstStyle/>
    <a:p>
      <a:pPr>
        <a:defRPr sz="1600">
          <a:latin typeface="+mj-lt"/>
        </a:defRPr>
      </a:pPr>
      <a:endParaRPr lang="it-I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'Table A5.7 (L)'!$AH$54</c:f>
              <c:strCache>
                <c:ptCount val="1"/>
                <c:pt idx="0">
                  <c:v>Level 4/5</c:v>
                </c:pt>
              </c:strCache>
            </c:strRef>
          </c:tx>
          <c:spPr>
            <a:ln>
              <a:noFill/>
            </a:ln>
          </c:spPr>
          <c:marker>
            <c:symbol val="triangle"/>
            <c:size val="15"/>
            <c:spPr>
              <a:solidFill>
                <a:schemeClr val="accent3"/>
              </a:solidFill>
              <a:ln>
                <a:solidFill>
                  <a:schemeClr val="accent3"/>
                </a:solidFill>
              </a:ln>
            </c:spPr>
          </c:marker>
          <c:cat>
            <c:strRef>
              <c:f>'Table A5.7 (L)'!$AC$55:$AC$64</c:f>
              <c:strCache>
                <c:ptCount val="10"/>
                <c:pt idx="0">
                  <c:v>Japan</c:v>
                </c:pt>
                <c:pt idx="1">
                  <c:v>Italy</c:v>
                </c:pt>
                <c:pt idx="2">
                  <c:v>France</c:v>
                </c:pt>
                <c:pt idx="3">
                  <c:v>United Kingdom</c:v>
                </c:pt>
                <c:pt idx="4">
                  <c:v>Spain</c:v>
                </c:pt>
                <c:pt idx="5">
                  <c:v>Germany</c:v>
                </c:pt>
                <c:pt idx="6">
                  <c:v>Canada</c:v>
                </c:pt>
                <c:pt idx="7">
                  <c:v>United States</c:v>
                </c:pt>
                <c:pt idx="8">
                  <c:v>Sweden</c:v>
                </c:pt>
                <c:pt idx="9">
                  <c:v>Finland</c:v>
                </c:pt>
              </c:strCache>
            </c:strRef>
          </c:cat>
          <c:val>
            <c:numRef>
              <c:f>'Table A5.7 (L)'!$AH$55:$AH$64</c:f>
              <c:numCache>
                <c:formatCode>General</c:formatCode>
                <c:ptCount val="10"/>
                <c:pt idx="0">
                  <c:v>55.937004914925303</c:v>
                </c:pt>
                <c:pt idx="1">
                  <c:v>56.3210238897735</c:v>
                </c:pt>
                <c:pt idx="2">
                  <c:v>59.658564867944797</c:v>
                </c:pt>
                <c:pt idx="3">
                  <c:v>75.288450028623103</c:v>
                </c:pt>
                <c:pt idx="4">
                  <c:v>78.740136572237404</c:v>
                </c:pt>
                <c:pt idx="5">
                  <c:v>79.213837721902493</c:v>
                </c:pt>
                <c:pt idx="6">
                  <c:v>79.401758736472104</c:v>
                </c:pt>
                <c:pt idx="7">
                  <c:v>81.547398355874094</c:v>
                </c:pt>
                <c:pt idx="8">
                  <c:v>82.436231102090403</c:v>
                </c:pt>
                <c:pt idx="9" formatCode="0.0">
                  <c:v>83.505808538115502</c:v>
                </c:pt>
              </c:numCache>
            </c:numRef>
          </c:val>
          <c:smooth val="0"/>
        </c:ser>
        <c:ser>
          <c:idx val="0"/>
          <c:order val="1"/>
          <c:tx>
            <c:strRef>
              <c:f>'Table A5.7 (L)'!$AD$54</c:f>
              <c:strCache>
                <c:ptCount val="1"/>
                <c:pt idx="0">
                  <c:v>Below level 1</c:v>
                </c:pt>
              </c:strCache>
            </c:strRef>
          </c:tx>
          <c:spPr>
            <a:ln>
              <a:noFill/>
            </a:ln>
          </c:spPr>
          <c:marker>
            <c:symbol val="circle"/>
            <c:size val="14"/>
          </c:marker>
          <c:cat>
            <c:strRef>
              <c:f>'Table A5.7 (L)'!$AC$55:$AC$64</c:f>
              <c:strCache>
                <c:ptCount val="10"/>
                <c:pt idx="0">
                  <c:v>Japan</c:v>
                </c:pt>
                <c:pt idx="1">
                  <c:v>Italy</c:v>
                </c:pt>
                <c:pt idx="2">
                  <c:v>France</c:v>
                </c:pt>
                <c:pt idx="3">
                  <c:v>United Kingdom</c:v>
                </c:pt>
                <c:pt idx="4">
                  <c:v>Spain</c:v>
                </c:pt>
                <c:pt idx="5">
                  <c:v>Germany</c:v>
                </c:pt>
                <c:pt idx="6">
                  <c:v>Canada</c:v>
                </c:pt>
                <c:pt idx="7">
                  <c:v>United States</c:v>
                </c:pt>
                <c:pt idx="8">
                  <c:v>Sweden</c:v>
                </c:pt>
                <c:pt idx="9">
                  <c:v>Finland</c:v>
                </c:pt>
              </c:strCache>
            </c:strRef>
          </c:cat>
          <c:val>
            <c:numRef>
              <c:f>'Table A5.7 (L)'!$AD$55:$AD$64</c:f>
              <c:numCache>
                <c:formatCode>General</c:formatCode>
                <c:ptCount val="10"/>
                <c:pt idx="0">
                  <c:v>17.005099982543801</c:v>
                </c:pt>
                <c:pt idx="1">
                  <c:v>13.9695671858687</c:v>
                </c:pt>
                <c:pt idx="2">
                  <c:v>17.098060119279101</c:v>
                </c:pt>
                <c:pt idx="3">
                  <c:v>27.665184166861199</c:v>
                </c:pt>
                <c:pt idx="4">
                  <c:v>18.518624884227101</c:v>
                </c:pt>
                <c:pt idx="5">
                  <c:v>16.334026050892799</c:v>
                </c:pt>
                <c:pt idx="6">
                  <c:v>23.331755025603002</c:v>
                </c:pt>
                <c:pt idx="7">
                  <c:v>31.1674969177576</c:v>
                </c:pt>
                <c:pt idx="8">
                  <c:v>40.140940205900499</c:v>
                </c:pt>
                <c:pt idx="9" formatCode="0.0">
                  <c:v>36.174569145872901</c:v>
                </c:pt>
              </c:numCache>
            </c:numRef>
          </c:val>
          <c:smooth val="0"/>
        </c:ser>
        <c:dLbls>
          <c:showLegendKey val="0"/>
          <c:showVal val="0"/>
          <c:showCatName val="0"/>
          <c:showSerName val="0"/>
          <c:showPercent val="0"/>
          <c:showBubbleSize val="0"/>
        </c:dLbls>
        <c:marker val="1"/>
        <c:smooth val="0"/>
        <c:axId val="228948240"/>
        <c:axId val="164084808"/>
      </c:lineChart>
      <c:catAx>
        <c:axId val="228948240"/>
        <c:scaling>
          <c:orientation val="minMax"/>
        </c:scaling>
        <c:delete val="0"/>
        <c:axPos val="b"/>
        <c:numFmt formatCode="General" sourceLinked="0"/>
        <c:majorTickMark val="out"/>
        <c:minorTickMark val="none"/>
        <c:tickLblPos val="nextTo"/>
        <c:crossAx val="164084808"/>
        <c:crosses val="autoZero"/>
        <c:auto val="1"/>
        <c:lblAlgn val="ctr"/>
        <c:lblOffset val="100"/>
        <c:noMultiLvlLbl val="0"/>
      </c:catAx>
      <c:valAx>
        <c:axId val="164084808"/>
        <c:scaling>
          <c:orientation val="minMax"/>
        </c:scaling>
        <c:delete val="0"/>
        <c:axPos val="l"/>
        <c:numFmt formatCode="General" sourceLinked="1"/>
        <c:majorTickMark val="out"/>
        <c:minorTickMark val="none"/>
        <c:tickLblPos val="nextTo"/>
        <c:crossAx val="228948240"/>
        <c:crosses val="autoZero"/>
        <c:crossBetween val="between"/>
      </c:valAx>
    </c:plotArea>
    <c:legend>
      <c:legendPos val="t"/>
      <c:overlay val="0"/>
    </c:legend>
    <c:plotVisOnly val="1"/>
    <c:dispBlanksAs val="gap"/>
    <c:showDLblsOverMax val="0"/>
  </c:chart>
  <c:spPr>
    <a:ln>
      <a:noFill/>
    </a:ln>
  </c:spPr>
  <c:txPr>
    <a:bodyPr/>
    <a:lstStyle/>
    <a:p>
      <a:pPr>
        <a:defRPr sz="1800"/>
      </a:pPr>
      <a:endParaRPr lang="it-IT"/>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Exports!$R$1</c:f>
              <c:strCache>
                <c:ptCount val="1"/>
                <c:pt idx="0">
                  <c:v>1975</c:v>
                </c:pt>
              </c:strCache>
            </c:strRef>
          </c:tx>
          <c:spPr>
            <a:ln w="28575">
              <a:noFill/>
            </a:ln>
          </c:spPr>
          <c:marker>
            <c:symbol val="square"/>
            <c:size val="9"/>
            <c:spPr>
              <a:solidFill>
                <a:schemeClr val="tx1"/>
              </a:solidFill>
              <a:ln>
                <a:solidFill>
                  <a:schemeClr val="tx1"/>
                </a:solidFill>
              </a:ln>
            </c:spPr>
          </c:marker>
          <c:dPt>
            <c:idx val="13"/>
            <c:marker>
              <c:spPr>
                <a:solidFill>
                  <a:schemeClr val="bg2">
                    <a:lumMod val="75000"/>
                  </a:schemeClr>
                </a:solidFill>
                <a:ln>
                  <a:solidFill>
                    <a:schemeClr val="tx1"/>
                  </a:solidFill>
                </a:ln>
              </c:spPr>
            </c:marker>
            <c:bubble3D val="0"/>
          </c:dPt>
          <c:dPt>
            <c:idx val="16"/>
            <c:bubble3D val="0"/>
          </c:dPt>
          <c:cat>
            <c:strRef>
              <c:f>Exports!$Q$2:$Q$18</c:f>
              <c:strCache>
                <c:ptCount val="17"/>
                <c:pt idx="0">
                  <c:v>Brazil</c:v>
                </c:pt>
                <c:pt idx="1">
                  <c:v>United States</c:v>
                </c:pt>
                <c:pt idx="2">
                  <c:v>Japan</c:v>
                </c:pt>
                <c:pt idx="3">
                  <c:v>Australia</c:v>
                </c:pt>
                <c:pt idx="4">
                  <c:v>India</c:v>
                </c:pt>
                <c:pt idx="5">
                  <c:v>Indonesia</c:v>
                </c:pt>
                <c:pt idx="6">
                  <c:v>China</c:v>
                </c:pt>
                <c:pt idx="7">
                  <c:v>Turkey</c:v>
                </c:pt>
                <c:pt idx="8">
                  <c:v>UK</c:v>
                </c:pt>
                <c:pt idx="9">
                  <c:v>France</c:v>
                </c:pt>
                <c:pt idx="10">
                  <c:v>Italy</c:v>
                </c:pt>
                <c:pt idx="11">
                  <c:v>Russia</c:v>
                </c:pt>
                <c:pt idx="12">
                  <c:v>South Africa</c:v>
                </c:pt>
                <c:pt idx="13">
                  <c:v>Canada</c:v>
                </c:pt>
                <c:pt idx="14">
                  <c:v>Mexico</c:v>
                </c:pt>
                <c:pt idx="15">
                  <c:v>Germany</c:v>
                </c:pt>
                <c:pt idx="16">
                  <c:v>Korea</c:v>
                </c:pt>
              </c:strCache>
            </c:strRef>
          </c:cat>
          <c:val>
            <c:numRef>
              <c:f>Exports!$R$2:$R$18</c:f>
              <c:numCache>
                <c:formatCode>General</c:formatCode>
                <c:ptCount val="17"/>
                <c:pt idx="1">
                  <c:v>8.2127485977750307</c:v>
                </c:pt>
                <c:pt idx="2">
                  <c:v>12.5448940476156</c:v>
                </c:pt>
                <c:pt idx="3">
                  <c:v>13.533373421527401</c:v>
                </c:pt>
                <c:pt idx="6">
                  <c:v>3.9943016820996098</c:v>
                </c:pt>
                <c:pt idx="7">
                  <c:v>4.4216574462910998</c:v>
                </c:pt>
                <c:pt idx="8">
                  <c:v>24.828312760289698</c:v>
                </c:pt>
                <c:pt idx="9">
                  <c:v>18.7052062204192</c:v>
                </c:pt>
                <c:pt idx="10">
                  <c:v>18.790704579883201</c:v>
                </c:pt>
                <c:pt idx="12">
                  <c:v>26.842732665398898</c:v>
                </c:pt>
                <c:pt idx="13">
                  <c:v>22.038452894359299</c:v>
                </c:pt>
                <c:pt idx="14">
                  <c:v>6.2407342136086301</c:v>
                </c:pt>
                <c:pt idx="15">
                  <c:v>17.1575951621844</c:v>
                </c:pt>
                <c:pt idx="16">
                  <c:v>22.6899315570532</c:v>
                </c:pt>
              </c:numCache>
            </c:numRef>
          </c:val>
          <c:smooth val="0"/>
        </c:ser>
        <c:ser>
          <c:idx val="2"/>
          <c:order val="1"/>
          <c:tx>
            <c:strRef>
              <c:f>Exports!$S$1</c:f>
              <c:strCache>
                <c:ptCount val="1"/>
                <c:pt idx="0">
                  <c:v>2014</c:v>
                </c:pt>
              </c:strCache>
            </c:strRef>
          </c:tx>
          <c:spPr>
            <a:ln w="28575">
              <a:noFill/>
            </a:ln>
          </c:spPr>
          <c:marker>
            <c:symbol val="triangle"/>
            <c:size val="11"/>
            <c:spPr>
              <a:solidFill>
                <a:schemeClr val="accent3"/>
              </a:solidFill>
              <a:ln>
                <a:solidFill>
                  <a:schemeClr val="tx1"/>
                </a:solidFill>
              </a:ln>
            </c:spPr>
          </c:marker>
          <c:dPt>
            <c:idx val="13"/>
            <c:marker>
              <c:spPr>
                <a:solidFill>
                  <a:srgbClr val="92D050"/>
                </a:solidFill>
                <a:ln>
                  <a:solidFill>
                    <a:schemeClr val="tx1"/>
                  </a:solidFill>
                </a:ln>
              </c:spPr>
            </c:marker>
            <c:bubble3D val="0"/>
          </c:dPt>
          <c:dPt>
            <c:idx val="16"/>
            <c:bubble3D val="0"/>
          </c:dPt>
          <c:cat>
            <c:strRef>
              <c:f>Exports!$Q$2:$Q$18</c:f>
              <c:strCache>
                <c:ptCount val="17"/>
                <c:pt idx="0">
                  <c:v>Brazil</c:v>
                </c:pt>
                <c:pt idx="1">
                  <c:v>United States</c:v>
                </c:pt>
                <c:pt idx="2">
                  <c:v>Japan</c:v>
                </c:pt>
                <c:pt idx="3">
                  <c:v>Australia</c:v>
                </c:pt>
                <c:pt idx="4">
                  <c:v>India</c:v>
                </c:pt>
                <c:pt idx="5">
                  <c:v>Indonesia</c:v>
                </c:pt>
                <c:pt idx="6">
                  <c:v>China</c:v>
                </c:pt>
                <c:pt idx="7">
                  <c:v>Turkey</c:v>
                </c:pt>
                <c:pt idx="8">
                  <c:v>UK</c:v>
                </c:pt>
                <c:pt idx="9">
                  <c:v>France</c:v>
                </c:pt>
                <c:pt idx="10">
                  <c:v>Italy</c:v>
                </c:pt>
                <c:pt idx="11">
                  <c:v>Russia</c:v>
                </c:pt>
                <c:pt idx="12">
                  <c:v>South Africa</c:v>
                </c:pt>
                <c:pt idx="13">
                  <c:v>Canada</c:v>
                </c:pt>
                <c:pt idx="14">
                  <c:v>Mexico</c:v>
                </c:pt>
                <c:pt idx="15">
                  <c:v>Germany</c:v>
                </c:pt>
                <c:pt idx="16">
                  <c:v>Korea</c:v>
                </c:pt>
              </c:strCache>
            </c:strRef>
          </c:cat>
          <c:val>
            <c:numRef>
              <c:f>Exports!$S$2:$S$18</c:f>
              <c:numCache>
                <c:formatCode>General</c:formatCode>
                <c:ptCount val="17"/>
                <c:pt idx="0">
                  <c:v>11.4703761230603</c:v>
                </c:pt>
                <c:pt idx="1">
                  <c:v>13.499671130592199</c:v>
                </c:pt>
                <c:pt idx="2">
                  <c:v>17.743564489007699</c:v>
                </c:pt>
                <c:pt idx="3">
                  <c:v>19.778048586576801</c:v>
                </c:pt>
                <c:pt idx="4">
                  <c:v>19.821639318012998</c:v>
                </c:pt>
                <c:pt idx="5">
                  <c:v>23.724506455584599</c:v>
                </c:pt>
                <c:pt idx="6">
                  <c:v>23.917213404252301</c:v>
                </c:pt>
                <c:pt idx="7">
                  <c:v>27.737559464311101</c:v>
                </c:pt>
                <c:pt idx="8">
                  <c:v>28.253268428832001</c:v>
                </c:pt>
                <c:pt idx="9">
                  <c:v>28.9471692047156</c:v>
                </c:pt>
                <c:pt idx="10">
                  <c:v>29.5404028805801</c:v>
                </c:pt>
                <c:pt idx="11">
                  <c:v>30.021481744174</c:v>
                </c:pt>
                <c:pt idx="12">
                  <c:v>31.256486305663699</c:v>
                </c:pt>
                <c:pt idx="13">
                  <c:v>31.6563805249049</c:v>
                </c:pt>
                <c:pt idx="14">
                  <c:v>32.392464628737898</c:v>
                </c:pt>
                <c:pt idx="15">
                  <c:v>45.72517277451</c:v>
                </c:pt>
                <c:pt idx="16">
                  <c:v>50.275533748434597</c:v>
                </c:pt>
              </c:numCache>
            </c:numRef>
          </c:val>
          <c:smooth val="0"/>
        </c:ser>
        <c:dLbls>
          <c:showLegendKey val="0"/>
          <c:showVal val="0"/>
          <c:showCatName val="0"/>
          <c:showSerName val="0"/>
          <c:showPercent val="0"/>
          <c:showBubbleSize val="0"/>
        </c:dLbls>
        <c:hiLowLines/>
        <c:axId val="162747832"/>
        <c:axId val="161635176"/>
      </c:stockChart>
      <c:catAx>
        <c:axId val="162747832"/>
        <c:scaling>
          <c:orientation val="minMax"/>
        </c:scaling>
        <c:delete val="0"/>
        <c:axPos val="b"/>
        <c:numFmt formatCode="General" sourceLinked="0"/>
        <c:majorTickMark val="out"/>
        <c:minorTickMark val="none"/>
        <c:tickLblPos val="nextTo"/>
        <c:spPr>
          <a:ln>
            <a:noFill/>
          </a:ln>
        </c:spPr>
        <c:crossAx val="161635176"/>
        <c:crosses val="autoZero"/>
        <c:auto val="1"/>
        <c:lblAlgn val="ctr"/>
        <c:lblOffset val="100"/>
        <c:noMultiLvlLbl val="0"/>
      </c:catAx>
      <c:valAx>
        <c:axId val="161635176"/>
        <c:scaling>
          <c:orientation val="minMax"/>
        </c:scaling>
        <c:delete val="0"/>
        <c:axPos val="l"/>
        <c:numFmt formatCode="General" sourceLinked="1"/>
        <c:majorTickMark val="out"/>
        <c:minorTickMark val="none"/>
        <c:tickLblPos val="nextTo"/>
        <c:spPr>
          <a:ln>
            <a:noFill/>
          </a:ln>
        </c:spPr>
        <c:crossAx val="162747832"/>
        <c:crosses val="autoZero"/>
        <c:crossBetween val="between"/>
      </c:valAx>
    </c:plotArea>
    <c:legend>
      <c:legendPos val="t"/>
      <c:overlay val="0"/>
    </c:legend>
    <c:plotVisOnly val="1"/>
    <c:dispBlanksAs val="gap"/>
    <c:showDLblsOverMax val="0"/>
  </c:chart>
  <c:spPr>
    <a:ln>
      <a:noFill/>
    </a:ln>
  </c:spPr>
  <c:txPr>
    <a:bodyPr/>
    <a:lstStyle/>
    <a:p>
      <a:pPr>
        <a:defRPr sz="1400">
          <a:latin typeface="+mj-lt"/>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Imports!$R$1</c:f>
              <c:strCache>
                <c:ptCount val="1"/>
                <c:pt idx="0">
                  <c:v>1975</c:v>
                </c:pt>
              </c:strCache>
            </c:strRef>
          </c:tx>
          <c:spPr>
            <a:ln w="28575">
              <a:noFill/>
            </a:ln>
          </c:spPr>
          <c:marker>
            <c:symbol val="square"/>
            <c:size val="9"/>
            <c:spPr>
              <a:solidFill>
                <a:schemeClr val="tx1"/>
              </a:solidFill>
              <a:ln>
                <a:solidFill>
                  <a:schemeClr val="tx1"/>
                </a:solidFill>
              </a:ln>
            </c:spPr>
          </c:marker>
          <c:dPt>
            <c:idx val="12"/>
            <c:marker>
              <c:spPr>
                <a:solidFill>
                  <a:schemeClr val="bg1"/>
                </a:solidFill>
                <a:ln>
                  <a:solidFill>
                    <a:schemeClr val="tx1"/>
                  </a:solidFill>
                </a:ln>
              </c:spPr>
            </c:marker>
            <c:bubble3D val="0"/>
          </c:dPt>
          <c:dPt>
            <c:idx val="16"/>
            <c:bubble3D val="0"/>
          </c:dPt>
          <c:cat>
            <c:strRef>
              <c:f>Imports!$Q$2:$Q$18</c:f>
              <c:strCache>
                <c:ptCount val="17"/>
                <c:pt idx="0">
                  <c:v>Brazil</c:v>
                </c:pt>
                <c:pt idx="1">
                  <c:v>United States</c:v>
                </c:pt>
                <c:pt idx="2">
                  <c:v>Japan</c:v>
                </c:pt>
                <c:pt idx="3">
                  <c:v>China</c:v>
                </c:pt>
                <c:pt idx="4">
                  <c:v>Australia</c:v>
                </c:pt>
                <c:pt idx="5">
                  <c:v>Russia</c:v>
                </c:pt>
                <c:pt idx="6">
                  <c:v>Indonesia</c:v>
                </c:pt>
                <c:pt idx="7">
                  <c:v>India</c:v>
                </c:pt>
                <c:pt idx="8">
                  <c:v>Italy</c:v>
                </c:pt>
                <c:pt idx="9">
                  <c:v>UK</c:v>
                </c:pt>
                <c:pt idx="10">
                  <c:v>France</c:v>
                </c:pt>
                <c:pt idx="11">
                  <c:v>Turkey</c:v>
                </c:pt>
                <c:pt idx="12">
                  <c:v>Canada</c:v>
                </c:pt>
                <c:pt idx="13">
                  <c:v>South Africa</c:v>
                </c:pt>
                <c:pt idx="14">
                  <c:v>Mexico</c:v>
                </c:pt>
                <c:pt idx="15">
                  <c:v>Germany</c:v>
                </c:pt>
                <c:pt idx="16">
                  <c:v>Korea</c:v>
                </c:pt>
              </c:strCache>
            </c:strRef>
          </c:cat>
          <c:val>
            <c:numRef>
              <c:f>Imports!$R$2:$R$18</c:f>
              <c:numCache>
                <c:formatCode>General</c:formatCode>
                <c:ptCount val="17"/>
                <c:pt idx="1">
                  <c:v>7.2667019159547204</c:v>
                </c:pt>
                <c:pt idx="2">
                  <c:v>12.5666913260252</c:v>
                </c:pt>
                <c:pt idx="3">
                  <c:v>4.3066133362555501</c:v>
                </c:pt>
                <c:pt idx="4">
                  <c:v>13.4251352976548</c:v>
                </c:pt>
                <c:pt idx="8">
                  <c:v>18.724560041367099</c:v>
                </c:pt>
                <c:pt idx="9">
                  <c:v>26.44423990268</c:v>
                </c:pt>
                <c:pt idx="10">
                  <c:v>17.747633536173101</c:v>
                </c:pt>
                <c:pt idx="11">
                  <c:v>8.1546286074983705</c:v>
                </c:pt>
                <c:pt idx="12">
                  <c:v>23.707285595491701</c:v>
                </c:pt>
                <c:pt idx="13">
                  <c:v>29.2339568018619</c:v>
                </c:pt>
                <c:pt idx="14">
                  <c:v>10.0380829469942</c:v>
                </c:pt>
                <c:pt idx="15">
                  <c:v>18.867986491450999</c:v>
                </c:pt>
                <c:pt idx="16">
                  <c:v>31.376188708341701</c:v>
                </c:pt>
              </c:numCache>
            </c:numRef>
          </c:val>
          <c:smooth val="0"/>
        </c:ser>
        <c:ser>
          <c:idx val="2"/>
          <c:order val="1"/>
          <c:tx>
            <c:strRef>
              <c:f>Imports!$S$1</c:f>
              <c:strCache>
                <c:ptCount val="1"/>
                <c:pt idx="0">
                  <c:v>2014</c:v>
                </c:pt>
              </c:strCache>
            </c:strRef>
          </c:tx>
          <c:spPr>
            <a:ln w="28575">
              <a:noFill/>
            </a:ln>
          </c:spPr>
          <c:marker>
            <c:symbol val="triangle"/>
            <c:size val="11"/>
            <c:spPr>
              <a:solidFill>
                <a:schemeClr val="accent3"/>
              </a:solidFill>
              <a:ln>
                <a:solidFill>
                  <a:schemeClr val="tx1"/>
                </a:solidFill>
              </a:ln>
            </c:spPr>
          </c:marker>
          <c:dPt>
            <c:idx val="12"/>
            <c:marker>
              <c:spPr>
                <a:solidFill>
                  <a:srgbClr val="92D050"/>
                </a:solidFill>
                <a:ln>
                  <a:solidFill>
                    <a:schemeClr val="tx1"/>
                  </a:solidFill>
                </a:ln>
              </c:spPr>
            </c:marker>
            <c:bubble3D val="0"/>
          </c:dPt>
          <c:dPt>
            <c:idx val="16"/>
            <c:bubble3D val="0"/>
          </c:dPt>
          <c:cat>
            <c:strRef>
              <c:f>Imports!$Q$2:$Q$18</c:f>
              <c:strCache>
                <c:ptCount val="17"/>
                <c:pt idx="0">
                  <c:v>Brazil</c:v>
                </c:pt>
                <c:pt idx="1">
                  <c:v>United States</c:v>
                </c:pt>
                <c:pt idx="2">
                  <c:v>Japan</c:v>
                </c:pt>
                <c:pt idx="3">
                  <c:v>China</c:v>
                </c:pt>
                <c:pt idx="4">
                  <c:v>Australia</c:v>
                </c:pt>
                <c:pt idx="5">
                  <c:v>Russia</c:v>
                </c:pt>
                <c:pt idx="6">
                  <c:v>Indonesia</c:v>
                </c:pt>
                <c:pt idx="7">
                  <c:v>India</c:v>
                </c:pt>
                <c:pt idx="8">
                  <c:v>Italy</c:v>
                </c:pt>
                <c:pt idx="9">
                  <c:v>UK</c:v>
                </c:pt>
                <c:pt idx="10">
                  <c:v>France</c:v>
                </c:pt>
                <c:pt idx="11">
                  <c:v>Turkey</c:v>
                </c:pt>
                <c:pt idx="12">
                  <c:v>Canada</c:v>
                </c:pt>
                <c:pt idx="13">
                  <c:v>South Africa</c:v>
                </c:pt>
                <c:pt idx="14">
                  <c:v>Mexico</c:v>
                </c:pt>
                <c:pt idx="15">
                  <c:v>Germany</c:v>
                </c:pt>
                <c:pt idx="16">
                  <c:v>Korea</c:v>
                </c:pt>
              </c:strCache>
            </c:strRef>
          </c:cat>
          <c:val>
            <c:numRef>
              <c:f>Imports!$S$2:$S$18</c:f>
              <c:numCache>
                <c:formatCode>General</c:formatCode>
                <c:ptCount val="17"/>
                <c:pt idx="0">
                  <c:v>12.2400403221659</c:v>
                </c:pt>
                <c:pt idx="1">
                  <c:v>16.554738663603001</c:v>
                </c:pt>
                <c:pt idx="2">
                  <c:v>20.853133905123201</c:v>
                </c:pt>
                <c:pt idx="3">
                  <c:v>21.171070953114398</c:v>
                </c:pt>
                <c:pt idx="4">
                  <c:v>21.188552489701799</c:v>
                </c:pt>
                <c:pt idx="5">
                  <c:v>22.8711206320007</c:v>
                </c:pt>
                <c:pt idx="6">
                  <c:v>24.476923283409501</c:v>
                </c:pt>
                <c:pt idx="7">
                  <c:v>25.035179707270601</c:v>
                </c:pt>
                <c:pt idx="8">
                  <c:v>26.632371498441898</c:v>
                </c:pt>
                <c:pt idx="9">
                  <c:v>30.146365300231</c:v>
                </c:pt>
                <c:pt idx="10">
                  <c:v>30.934305436913899</c:v>
                </c:pt>
                <c:pt idx="11">
                  <c:v>32.182949794725403</c:v>
                </c:pt>
                <c:pt idx="12">
                  <c:v>32.599847038305803</c:v>
                </c:pt>
                <c:pt idx="13">
                  <c:v>33.117483129020201</c:v>
                </c:pt>
                <c:pt idx="14">
                  <c:v>33.464751750223101</c:v>
                </c:pt>
                <c:pt idx="15">
                  <c:v>38.989762145662198</c:v>
                </c:pt>
                <c:pt idx="16">
                  <c:v>45.021688950246499</c:v>
                </c:pt>
              </c:numCache>
            </c:numRef>
          </c:val>
          <c:smooth val="0"/>
        </c:ser>
        <c:dLbls>
          <c:showLegendKey val="0"/>
          <c:showVal val="0"/>
          <c:showCatName val="0"/>
          <c:showSerName val="0"/>
          <c:showPercent val="0"/>
          <c:showBubbleSize val="0"/>
        </c:dLbls>
        <c:hiLowLines/>
        <c:axId val="163450152"/>
        <c:axId val="162819584"/>
      </c:stockChart>
      <c:catAx>
        <c:axId val="163450152"/>
        <c:scaling>
          <c:orientation val="minMax"/>
        </c:scaling>
        <c:delete val="0"/>
        <c:axPos val="b"/>
        <c:numFmt formatCode="General" sourceLinked="0"/>
        <c:majorTickMark val="out"/>
        <c:minorTickMark val="none"/>
        <c:tickLblPos val="nextTo"/>
        <c:spPr>
          <a:ln>
            <a:noFill/>
          </a:ln>
        </c:spPr>
        <c:crossAx val="162819584"/>
        <c:crosses val="autoZero"/>
        <c:auto val="1"/>
        <c:lblAlgn val="ctr"/>
        <c:lblOffset val="100"/>
        <c:noMultiLvlLbl val="0"/>
      </c:catAx>
      <c:valAx>
        <c:axId val="162819584"/>
        <c:scaling>
          <c:orientation val="minMax"/>
        </c:scaling>
        <c:delete val="0"/>
        <c:axPos val="l"/>
        <c:numFmt formatCode="General" sourceLinked="1"/>
        <c:majorTickMark val="out"/>
        <c:minorTickMark val="none"/>
        <c:tickLblPos val="nextTo"/>
        <c:spPr>
          <a:ln>
            <a:noFill/>
          </a:ln>
        </c:spPr>
        <c:crossAx val="163450152"/>
        <c:crosses val="autoZero"/>
        <c:crossBetween val="between"/>
      </c:valAx>
    </c:plotArea>
    <c:legend>
      <c:legendPos val="t"/>
      <c:overlay val="0"/>
    </c:legend>
    <c:plotVisOnly val="1"/>
    <c:dispBlanksAs val="gap"/>
    <c:showDLblsOverMax val="0"/>
  </c:chart>
  <c:spPr>
    <a:ln>
      <a:noFill/>
    </a:ln>
  </c:spPr>
  <c:txPr>
    <a:bodyPr/>
    <a:lstStyle/>
    <a:p>
      <a:pPr>
        <a:defRPr sz="1400">
          <a:latin typeface="+mj-lt"/>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bg1">
                <a:lumMod val="65000"/>
              </a:schemeClr>
            </a:solidFill>
          </c:spPr>
          <c:invertIfNegative val="0"/>
          <c:dPt>
            <c:idx val="0"/>
            <c:invertIfNegative val="0"/>
            <c:bubble3D val="0"/>
          </c:dPt>
          <c:dPt>
            <c:idx val="2"/>
            <c:invertIfNegative val="0"/>
            <c:bubble3D val="0"/>
          </c:dPt>
          <c:dPt>
            <c:idx val="4"/>
            <c:invertIfNegative val="0"/>
            <c:bubble3D val="0"/>
            <c:spPr>
              <a:solidFill>
                <a:srgbClr val="FF0000"/>
              </a:solidFill>
            </c:spPr>
          </c:dPt>
          <c:dPt>
            <c:idx val="5"/>
            <c:invertIfNegative val="0"/>
            <c:bubble3D val="0"/>
          </c:dPt>
          <c:dPt>
            <c:idx val="7"/>
            <c:invertIfNegative val="0"/>
            <c:bubble3D val="0"/>
            <c:spPr>
              <a:solidFill>
                <a:schemeClr val="tx1">
                  <a:lumMod val="60000"/>
                  <a:lumOff val="40000"/>
                </a:schemeClr>
              </a:solidFill>
            </c:spPr>
          </c:dPt>
          <c:dPt>
            <c:idx val="12"/>
            <c:invertIfNegative val="0"/>
            <c:bubble3D val="0"/>
          </c:dPt>
          <c:cat>
            <c:strRef>
              <c:f>Jobs_ForeignFinalDem_Region_e!$J$14:$J$26</c:f>
              <c:strCache>
                <c:ptCount val="13"/>
                <c:pt idx="0">
                  <c:v>Finland</c:v>
                </c:pt>
                <c:pt idx="1">
                  <c:v>Germany</c:v>
                </c:pt>
                <c:pt idx="2">
                  <c:v>Korea</c:v>
                </c:pt>
                <c:pt idx="3">
                  <c:v>Spain</c:v>
                </c:pt>
                <c:pt idx="4">
                  <c:v>Italy</c:v>
                </c:pt>
                <c:pt idx="5">
                  <c:v>United Kingdom</c:v>
                </c:pt>
                <c:pt idx="6">
                  <c:v>France</c:v>
                </c:pt>
                <c:pt idx="7">
                  <c:v>Canada</c:v>
                </c:pt>
                <c:pt idx="8">
                  <c:v>Turkey</c:v>
                </c:pt>
                <c:pt idx="9">
                  <c:v>Mexico</c:v>
                </c:pt>
                <c:pt idx="10">
                  <c:v>Australia</c:v>
                </c:pt>
                <c:pt idx="11">
                  <c:v>Japan</c:v>
                </c:pt>
                <c:pt idx="12">
                  <c:v>United States</c:v>
                </c:pt>
              </c:strCache>
            </c:strRef>
          </c:cat>
          <c:val>
            <c:numRef>
              <c:f>Jobs_ForeignFinalDem_Region_e!$H$14:$H$26</c:f>
              <c:numCache>
                <c:formatCode>0.0</c:formatCode>
                <c:ptCount val="13"/>
                <c:pt idx="0">
                  <c:v>39.5</c:v>
                </c:pt>
                <c:pt idx="1">
                  <c:v>39.4</c:v>
                </c:pt>
                <c:pt idx="2">
                  <c:v>39.4</c:v>
                </c:pt>
                <c:pt idx="3">
                  <c:v>31.699999999999996</c:v>
                </c:pt>
                <c:pt idx="4">
                  <c:v>31.5</c:v>
                </c:pt>
                <c:pt idx="5">
                  <c:v>30.7</c:v>
                </c:pt>
                <c:pt idx="6">
                  <c:v>29.299999999999997</c:v>
                </c:pt>
                <c:pt idx="7">
                  <c:v>26.9</c:v>
                </c:pt>
                <c:pt idx="8">
                  <c:v>22.4</c:v>
                </c:pt>
                <c:pt idx="9">
                  <c:v>20.900000000000002</c:v>
                </c:pt>
                <c:pt idx="10">
                  <c:v>19.700000000000003</c:v>
                </c:pt>
                <c:pt idx="11">
                  <c:v>16.5</c:v>
                </c:pt>
                <c:pt idx="12">
                  <c:v>14.1</c:v>
                </c:pt>
              </c:numCache>
            </c:numRef>
          </c:val>
        </c:ser>
        <c:dLbls>
          <c:showLegendKey val="0"/>
          <c:showVal val="0"/>
          <c:showCatName val="0"/>
          <c:showSerName val="0"/>
          <c:showPercent val="0"/>
          <c:showBubbleSize val="0"/>
        </c:dLbls>
        <c:gapWidth val="150"/>
        <c:axId val="163620392"/>
        <c:axId val="161907400"/>
      </c:barChart>
      <c:catAx>
        <c:axId val="163620392"/>
        <c:scaling>
          <c:orientation val="minMax"/>
        </c:scaling>
        <c:delete val="0"/>
        <c:axPos val="b"/>
        <c:numFmt formatCode="General" sourceLinked="0"/>
        <c:majorTickMark val="out"/>
        <c:minorTickMark val="none"/>
        <c:tickLblPos val="nextTo"/>
        <c:spPr>
          <a:ln>
            <a:solidFill>
              <a:schemeClr val="tx1"/>
            </a:solidFill>
          </a:ln>
        </c:spPr>
        <c:crossAx val="161907400"/>
        <c:crosses val="autoZero"/>
        <c:auto val="1"/>
        <c:lblAlgn val="ctr"/>
        <c:lblOffset val="100"/>
        <c:noMultiLvlLbl val="0"/>
      </c:catAx>
      <c:valAx>
        <c:axId val="161907400"/>
        <c:scaling>
          <c:orientation val="minMax"/>
        </c:scaling>
        <c:delete val="0"/>
        <c:axPos val="l"/>
        <c:numFmt formatCode="0" sourceLinked="0"/>
        <c:majorTickMark val="out"/>
        <c:minorTickMark val="none"/>
        <c:tickLblPos val="nextTo"/>
        <c:spPr>
          <a:ln>
            <a:solidFill>
              <a:schemeClr val="tx1"/>
            </a:solidFill>
          </a:ln>
        </c:spPr>
        <c:crossAx val="163620392"/>
        <c:crosses val="autoZero"/>
        <c:crossBetween val="between"/>
      </c:valAx>
      <c:spPr>
        <a:noFill/>
        <a:ln w="25400">
          <a:noFill/>
        </a:ln>
      </c:spPr>
    </c:plotArea>
    <c:plotVisOnly val="1"/>
    <c:dispBlanksAs val="gap"/>
    <c:showDLblsOverMax val="0"/>
  </c:chart>
  <c:spPr>
    <a:noFill/>
    <a:ln>
      <a:noFill/>
    </a:ln>
  </c:spPr>
  <c:txPr>
    <a:bodyPr/>
    <a:lstStyle/>
    <a:p>
      <a:pPr>
        <a:defRPr sz="1400">
          <a:latin typeface="+mj-lt"/>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70180939771909E-2"/>
          <c:y val="2.8036665871311539E-2"/>
          <c:w val="0.6979922421201773"/>
          <c:h val="0.90870158275670088"/>
        </c:manualLayout>
      </c:layout>
      <c:lineChart>
        <c:grouping val="standard"/>
        <c:varyColors val="0"/>
        <c:ser>
          <c:idx val="4"/>
          <c:order val="0"/>
          <c:tx>
            <c:strRef>
              <c:f>'[Chart in Microsoft PowerPoint]By Country'!$B$80</c:f>
              <c:strCache>
                <c:ptCount val="1"/>
                <c:pt idx="0">
                  <c:v>United Kingdom</c:v>
                </c:pt>
              </c:strCache>
            </c:strRef>
          </c:tx>
          <c:marker>
            <c:symbol val="none"/>
          </c:marker>
          <c:cat>
            <c:numRef>
              <c:f>'[Chart in Microsoft PowerPoint]By Country'!$C$71:$V$71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'[Chart in Microsoft PowerPoint]By Country'!$C$80:$V$80</c:f>
              <c:numCache>
                <c:formatCode>0.00</c:formatCode>
                <c:ptCount val="20"/>
                <c:pt idx="0">
                  <c:v>100</c:v>
                </c:pt>
                <c:pt idx="1">
                  <c:v>117.8038297656347</c:v>
                </c:pt>
                <c:pt idx="2">
                  <c:v>132.97058256128824</c:v>
                </c:pt>
                <c:pt idx="3">
                  <c:v>169.4444286146628</c:v>
                </c:pt>
                <c:pt idx="4">
                  <c:v>209.06729784237214</c:v>
                </c:pt>
                <c:pt idx="5">
                  <c:v>250.65249588102384</c:v>
                </c:pt>
                <c:pt idx="6">
                  <c:v>292.37337354278696</c:v>
                </c:pt>
                <c:pt idx="7">
                  <c:v>332.30410769795151</c:v>
                </c:pt>
                <c:pt idx="8">
                  <c:v>359.04961840280214</c:v>
                </c:pt>
                <c:pt idx="9">
                  <c:v>396.47039544388895</c:v>
                </c:pt>
                <c:pt idx="10">
                  <c:v>427.85500121705883</c:v>
                </c:pt>
                <c:pt idx="11">
                  <c:v>444.12906846676293</c:v>
                </c:pt>
                <c:pt idx="12">
                  <c:v>476.65472195247168</c:v>
                </c:pt>
                <c:pt idx="13">
                  <c:v>509.72840268691829</c:v>
                </c:pt>
                <c:pt idx="14">
                  <c:v>519.08280631246669</c:v>
                </c:pt>
                <c:pt idx="15">
                  <c:v>524.50654754885579</c:v>
                </c:pt>
                <c:pt idx="16">
                  <c:v>527.47104548665493</c:v>
                </c:pt>
                <c:pt idx="17">
                  <c:v>525.76605386401241</c:v>
                </c:pt>
                <c:pt idx="18">
                  <c:v>532.43588719277125</c:v>
                </c:pt>
                <c:pt idx="19">
                  <c:v>517.14963806645983</c:v>
                </c:pt>
              </c:numCache>
            </c:numRef>
          </c:val>
          <c:smooth val="0"/>
        </c:ser>
        <c:ser>
          <c:idx val="6"/>
          <c:order val="1"/>
          <c:tx>
            <c:strRef>
              <c:f>'[Chart in Microsoft PowerPoint]By Country'!$B$88</c:f>
              <c:strCache>
                <c:ptCount val="1"/>
                <c:pt idx="0">
                  <c:v>United States</c:v>
                </c:pt>
              </c:strCache>
            </c:strRef>
          </c:tx>
          <c:spPr>
            <a:ln>
              <a:solidFill>
                <a:srgbClr val="FFC000"/>
              </a:solidFill>
            </a:ln>
          </c:spPr>
          <c:marker>
            <c:symbol val="none"/>
          </c:marker>
          <c:cat>
            <c:numRef>
              <c:f>'[Chart in Microsoft PowerPoint]By Country'!$C$71:$V$71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'[Chart in Microsoft PowerPoint]By Country'!$C$88:$V$88</c:f>
              <c:numCache>
                <c:formatCode>0.00</c:formatCode>
                <c:ptCount val="20"/>
                <c:pt idx="0" formatCode="General">
                  <c:v>100</c:v>
                </c:pt>
                <c:pt idx="1">
                  <c:v>118.21342594272105</c:v>
                </c:pt>
                <c:pt idx="2">
                  <c:v>143.66096889923233</c:v>
                </c:pt>
                <c:pt idx="3">
                  <c:v>177.01920310304271</c:v>
                </c:pt>
                <c:pt idx="4">
                  <c:v>219.66353836451037</c:v>
                </c:pt>
                <c:pt idx="5">
                  <c:v>260.36004539044887</c:v>
                </c:pt>
                <c:pt idx="6">
                  <c:v>296.3968826911339</c:v>
                </c:pt>
                <c:pt idx="7">
                  <c:v>322.48270711067511</c:v>
                </c:pt>
                <c:pt idx="8">
                  <c:v>345.91190448332696</c:v>
                </c:pt>
                <c:pt idx="9">
                  <c:v>366.84632776585084</c:v>
                </c:pt>
                <c:pt idx="10">
                  <c:v>388.64598541194459</c:v>
                </c:pt>
                <c:pt idx="11">
                  <c:v>413.65227642554271</c:v>
                </c:pt>
                <c:pt idx="12">
                  <c:v>447.57228988128867</c:v>
                </c:pt>
              </c:numCache>
            </c:numRef>
          </c:val>
          <c:smooth val="0"/>
        </c:ser>
        <c:ser>
          <c:idx val="0"/>
          <c:order val="2"/>
          <c:tx>
            <c:strRef>
              <c:f>'[Chart in Microsoft PowerPoint]By Country'!$B$74</c:f>
              <c:strCache>
                <c:ptCount val="1"/>
                <c:pt idx="0">
                  <c:v>Germany</c:v>
                </c:pt>
              </c:strCache>
            </c:strRef>
          </c:tx>
          <c:marker>
            <c:symbol val="none"/>
          </c:marker>
          <c:cat>
            <c:numRef>
              <c:f>'[Chart in Microsoft PowerPoint]By Country'!$C$71:$V$71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'[Chart in Microsoft PowerPoint]By Country'!$C$74:$V$74</c:f>
              <c:numCache>
                <c:formatCode>0.00</c:formatCode>
                <c:ptCount val="20"/>
                <c:pt idx="0">
                  <c:v>100</c:v>
                </c:pt>
                <c:pt idx="1">
                  <c:v>112.32835562786335</c:v>
                </c:pt>
                <c:pt idx="2">
                  <c:v>126.11100977976982</c:v>
                </c:pt>
                <c:pt idx="3">
                  <c:v>146.14271676995267</c:v>
                </c:pt>
                <c:pt idx="4">
                  <c:v>173.79032997056618</c:v>
                </c:pt>
                <c:pt idx="5">
                  <c:v>204.28388322210773</c:v>
                </c:pt>
                <c:pt idx="6">
                  <c:v>233.9667527948628</c:v>
                </c:pt>
                <c:pt idx="7">
                  <c:v>258.06186629734037</c:v>
                </c:pt>
                <c:pt idx="8">
                  <c:v>276.91742735668333</c:v>
                </c:pt>
                <c:pt idx="9">
                  <c:v>285.84088309277314</c:v>
                </c:pt>
                <c:pt idx="10">
                  <c:v>308.19791977053177</c:v>
                </c:pt>
                <c:pt idx="11">
                  <c:v>343.29898458071858</c:v>
                </c:pt>
                <c:pt idx="12">
                  <c:v>380.31656535920916</c:v>
                </c:pt>
                <c:pt idx="13">
                  <c:v>417.37520674063785</c:v>
                </c:pt>
                <c:pt idx="14">
                  <c:v>450.29419481097761</c:v>
                </c:pt>
                <c:pt idx="15">
                  <c:v>442.16854284165845</c:v>
                </c:pt>
                <c:pt idx="16">
                  <c:v>440.47828318525927</c:v>
                </c:pt>
                <c:pt idx="17">
                  <c:v>445.91929963152563</c:v>
                </c:pt>
                <c:pt idx="18">
                  <c:v>451.83396939714567</c:v>
                </c:pt>
                <c:pt idx="19">
                  <c:v>451.77531441436042</c:v>
                </c:pt>
              </c:numCache>
            </c:numRef>
          </c:val>
          <c:smooth val="0"/>
        </c:ser>
        <c:ser>
          <c:idx val="1"/>
          <c:order val="3"/>
          <c:tx>
            <c:strRef>
              <c:f>'[Chart in Microsoft PowerPoint]By Country'!$B$75</c:f>
              <c:strCache>
                <c:ptCount val="1"/>
                <c:pt idx="0">
                  <c:v>Spain</c:v>
                </c:pt>
              </c:strCache>
            </c:strRef>
          </c:tx>
          <c:marker>
            <c:symbol val="none"/>
          </c:marker>
          <c:cat>
            <c:numRef>
              <c:f>'[Chart in Microsoft PowerPoint]By Country'!$C$71:$V$71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'[Chart in Microsoft PowerPoint]By Country'!$C$75:$V$75</c:f>
              <c:numCache>
                <c:formatCode>0.00</c:formatCode>
                <c:ptCount val="20"/>
                <c:pt idx="0">
                  <c:v>100</c:v>
                </c:pt>
                <c:pt idx="1">
                  <c:v>109.88319227177348</c:v>
                </c:pt>
                <c:pt idx="2">
                  <c:v>121.69440828373438</c:v>
                </c:pt>
                <c:pt idx="3">
                  <c:v>135.76338884573588</c:v>
                </c:pt>
                <c:pt idx="4">
                  <c:v>154.73335393082758</c:v>
                </c:pt>
                <c:pt idx="5">
                  <c:v>170.63984123249983</c:v>
                </c:pt>
                <c:pt idx="6">
                  <c:v>186.7399677462717</c:v>
                </c:pt>
                <c:pt idx="7">
                  <c:v>198.1345689156696</c:v>
                </c:pt>
                <c:pt idx="8">
                  <c:v>210.5022949987731</c:v>
                </c:pt>
                <c:pt idx="9">
                  <c:v>222.93047647647987</c:v>
                </c:pt>
                <c:pt idx="10">
                  <c:v>236.05482564376402</c:v>
                </c:pt>
                <c:pt idx="11">
                  <c:v>252.15059768475891</c:v>
                </c:pt>
                <c:pt idx="12">
                  <c:v>274.67833134177249</c:v>
                </c:pt>
                <c:pt idx="13">
                  <c:v>301.46590975964244</c:v>
                </c:pt>
                <c:pt idx="14">
                  <c:v>324.0211200041702</c:v>
                </c:pt>
                <c:pt idx="15">
                  <c:v>327.93370135179237</c:v>
                </c:pt>
                <c:pt idx="16">
                  <c:v>345.86822894292101</c:v>
                </c:pt>
                <c:pt idx="17">
                  <c:v>373.49755519903181</c:v>
                </c:pt>
                <c:pt idx="18">
                  <c:v>384.4193802965886</c:v>
                </c:pt>
                <c:pt idx="19">
                  <c:v>379.39564361958912</c:v>
                </c:pt>
              </c:numCache>
            </c:numRef>
          </c:val>
          <c:smooth val="0"/>
        </c:ser>
        <c:ser>
          <c:idx val="3"/>
          <c:order val="4"/>
          <c:tx>
            <c:strRef>
              <c:f>'[Chart in Microsoft PowerPoint]By Country'!$B$78</c:f>
              <c:strCache>
                <c:ptCount val="1"/>
                <c:pt idx="0">
                  <c:v>Italy</c:v>
                </c:pt>
              </c:strCache>
            </c:strRef>
          </c:tx>
          <c:marker>
            <c:symbol val="none"/>
          </c:marker>
          <c:cat>
            <c:numRef>
              <c:f>'[Chart in Microsoft PowerPoint]By Country'!$C$71:$V$71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'[Chart in Microsoft PowerPoint]By Country'!$C$78:$V$78</c:f>
              <c:numCache>
                <c:formatCode>0.00</c:formatCode>
                <c:ptCount val="20"/>
                <c:pt idx="0">
                  <c:v>100</c:v>
                </c:pt>
                <c:pt idx="1">
                  <c:v>111.19160764448257</c:v>
                </c:pt>
                <c:pt idx="2">
                  <c:v>128.68066386206772</c:v>
                </c:pt>
                <c:pt idx="3">
                  <c:v>146.54812134704611</c:v>
                </c:pt>
                <c:pt idx="4">
                  <c:v>168.28717589434743</c:v>
                </c:pt>
                <c:pt idx="5">
                  <c:v>194.41239640099633</c:v>
                </c:pt>
                <c:pt idx="6">
                  <c:v>215.09221294347483</c:v>
                </c:pt>
                <c:pt idx="7">
                  <c:v>227.76972673733164</c:v>
                </c:pt>
                <c:pt idx="8">
                  <c:v>232.05458200188704</c:v>
                </c:pt>
                <c:pt idx="9">
                  <c:v>238.11669955522277</c:v>
                </c:pt>
                <c:pt idx="10">
                  <c:v>248.09638126016083</c:v>
                </c:pt>
                <c:pt idx="11">
                  <c:v>254.78973570019042</c:v>
                </c:pt>
                <c:pt idx="12">
                  <c:v>263.38954094166104</c:v>
                </c:pt>
                <c:pt idx="13">
                  <c:v>271.64619686393394</c:v>
                </c:pt>
                <c:pt idx="14">
                  <c:v>280.70614773183763</c:v>
                </c:pt>
                <c:pt idx="15">
                  <c:v>284.48415070217703</c:v>
                </c:pt>
                <c:pt idx="16">
                  <c:v>286.64470873689214</c:v>
                </c:pt>
                <c:pt idx="17">
                  <c:v>294.39393625801461</c:v>
                </c:pt>
                <c:pt idx="18">
                  <c:v>302.06398223966937</c:v>
                </c:pt>
                <c:pt idx="19">
                  <c:v>302.03810916623837</c:v>
                </c:pt>
              </c:numCache>
            </c:numRef>
          </c:val>
          <c:smooth val="0"/>
        </c:ser>
        <c:ser>
          <c:idx val="2"/>
          <c:order val="5"/>
          <c:tx>
            <c:strRef>
              <c:f>'[Chart in Microsoft PowerPoint]By Country'!$B$77</c:f>
              <c:strCache>
                <c:ptCount val="1"/>
                <c:pt idx="0">
                  <c:v>France</c:v>
                </c:pt>
              </c:strCache>
            </c:strRef>
          </c:tx>
          <c:marker>
            <c:symbol val="none"/>
          </c:marker>
          <c:cat>
            <c:numRef>
              <c:f>'[Chart in Microsoft PowerPoint]By Country'!$C$71:$V$71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'[Chart in Microsoft PowerPoint]By Country'!$C$77:$V$77</c:f>
              <c:numCache>
                <c:formatCode>0.00</c:formatCode>
                <c:ptCount val="20"/>
                <c:pt idx="0">
                  <c:v>100</c:v>
                </c:pt>
                <c:pt idx="1">
                  <c:v>109.2406257349098</c:v>
                </c:pt>
                <c:pt idx="2">
                  <c:v>121.86817422584933</c:v>
                </c:pt>
                <c:pt idx="3">
                  <c:v>137.27574899866104</c:v>
                </c:pt>
                <c:pt idx="4">
                  <c:v>156.0809260784996</c:v>
                </c:pt>
                <c:pt idx="5">
                  <c:v>174.04231515911664</c:v>
                </c:pt>
                <c:pt idx="6">
                  <c:v>192.65602400641711</c:v>
                </c:pt>
                <c:pt idx="7">
                  <c:v>208.04924787504046</c:v>
                </c:pt>
                <c:pt idx="8">
                  <c:v>221.19480477595056</c:v>
                </c:pt>
                <c:pt idx="9">
                  <c:v>227.55411564619979</c:v>
                </c:pt>
                <c:pt idx="10">
                  <c:v>236.48108398393282</c:v>
                </c:pt>
                <c:pt idx="11">
                  <c:v>247.07876978644819</c:v>
                </c:pt>
                <c:pt idx="12">
                  <c:v>252.96863818995226</c:v>
                </c:pt>
                <c:pt idx="13">
                  <c:v>262.43185066459489</c:v>
                </c:pt>
                <c:pt idx="14">
                  <c:v>273.57616300158764</c:v>
                </c:pt>
                <c:pt idx="15">
                  <c:v>277.8778314533655</c:v>
                </c:pt>
                <c:pt idx="16">
                  <c:v>277.9874520098864</c:v>
                </c:pt>
                <c:pt idx="17">
                  <c:v>279.79164255202988</c:v>
                </c:pt>
                <c:pt idx="18">
                  <c:v>282.99234303428267</c:v>
                </c:pt>
                <c:pt idx="19">
                  <c:v>284.80902385284014</c:v>
                </c:pt>
              </c:numCache>
            </c:numRef>
          </c:val>
          <c:smooth val="0"/>
        </c:ser>
        <c:ser>
          <c:idx val="5"/>
          <c:order val="6"/>
          <c:tx>
            <c:strRef>
              <c:f>'[Chart in Microsoft PowerPoint]By Country'!$B$85</c:f>
              <c:strCache>
                <c:ptCount val="1"/>
                <c:pt idx="0">
                  <c:v>Japan</c:v>
                </c:pt>
              </c:strCache>
            </c:strRef>
          </c:tx>
          <c:marker>
            <c:symbol val="none"/>
          </c:marker>
          <c:cat>
            <c:numRef>
              <c:f>'[Chart in Microsoft PowerPoint]By Country'!$C$71:$V$71</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'[Chart in Microsoft PowerPoint]By Country'!$C$85:$V$85</c:f>
              <c:numCache>
                <c:formatCode>0.00</c:formatCode>
                <c:ptCount val="20"/>
                <c:pt idx="0" formatCode="General">
                  <c:v>100</c:v>
                </c:pt>
                <c:pt idx="1">
                  <c:v>115.56481781027659</c:v>
                </c:pt>
                <c:pt idx="2">
                  <c:v>133.04616980294361</c:v>
                </c:pt>
                <c:pt idx="3">
                  <c:v>145.73180513646614</c:v>
                </c:pt>
                <c:pt idx="4">
                  <c:v>160.84537703443934</c:v>
                </c:pt>
                <c:pt idx="5">
                  <c:v>172.10420779228303</c:v>
                </c:pt>
                <c:pt idx="6">
                  <c:v>187.5974651659522</c:v>
                </c:pt>
                <c:pt idx="7">
                  <c:v>201.02652620055781</c:v>
                </c:pt>
                <c:pt idx="8">
                  <c:v>211.07154871258635</c:v>
                </c:pt>
                <c:pt idx="9">
                  <c:v>223.42967446285229</c:v>
                </c:pt>
                <c:pt idx="10">
                  <c:v>234.6388670514329</c:v>
                </c:pt>
                <c:pt idx="11">
                  <c:v>241.41329652139564</c:v>
                </c:pt>
                <c:pt idx="12">
                  <c:v>248.38331547412486</c:v>
                </c:pt>
              </c:numCache>
            </c:numRef>
          </c:val>
          <c:smooth val="0"/>
        </c:ser>
        <c:dLbls>
          <c:showLegendKey val="0"/>
          <c:showVal val="0"/>
          <c:showCatName val="0"/>
          <c:showSerName val="0"/>
          <c:showPercent val="0"/>
          <c:showBubbleSize val="0"/>
        </c:dLbls>
        <c:smooth val="0"/>
        <c:axId val="164416768"/>
        <c:axId val="161596912"/>
      </c:lineChart>
      <c:catAx>
        <c:axId val="164416768"/>
        <c:scaling>
          <c:orientation val="minMax"/>
        </c:scaling>
        <c:delete val="0"/>
        <c:axPos val="b"/>
        <c:numFmt formatCode="General" sourceLinked="1"/>
        <c:majorTickMark val="out"/>
        <c:minorTickMark val="none"/>
        <c:tickLblPos val="nextTo"/>
        <c:crossAx val="161596912"/>
        <c:crosses val="autoZero"/>
        <c:auto val="1"/>
        <c:lblAlgn val="ctr"/>
        <c:lblOffset val="100"/>
        <c:noMultiLvlLbl val="0"/>
      </c:catAx>
      <c:valAx>
        <c:axId val="161596912"/>
        <c:scaling>
          <c:orientation val="minMax"/>
        </c:scaling>
        <c:delete val="0"/>
        <c:axPos val="l"/>
        <c:numFmt formatCode="0" sourceLinked="0"/>
        <c:majorTickMark val="out"/>
        <c:minorTickMark val="none"/>
        <c:tickLblPos val="nextTo"/>
        <c:crossAx val="164416768"/>
        <c:crosses val="autoZero"/>
        <c:crossBetween val="between"/>
      </c:valAx>
    </c:plotArea>
    <c:legend>
      <c:legendPos val="r"/>
      <c:layout>
        <c:manualLayout>
          <c:xMode val="edge"/>
          <c:yMode val="edge"/>
          <c:x val="0.76006329407939044"/>
          <c:y val="0.10555873697605982"/>
          <c:w val="0.23801930179081598"/>
          <c:h val="0.43871391076115485"/>
        </c:manualLayout>
      </c:layout>
      <c:overlay val="0"/>
    </c:legend>
    <c:plotVisOnly val="1"/>
    <c:dispBlanksAs val="gap"/>
    <c:showDLblsOverMax val="0"/>
  </c:chart>
  <c:spPr>
    <a:noFill/>
    <a:ln>
      <a:noFill/>
    </a:ln>
  </c:spPr>
  <c:txPr>
    <a:bodyPr/>
    <a:lstStyle/>
    <a:p>
      <a:pPr>
        <a:defRPr sz="1600"/>
      </a:pPr>
      <a:endParaRPr lang="it-I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Chap1_Fig8_E!$D$8</c:f>
              <c:strCache>
                <c:ptCount val="1"/>
                <c:pt idx="0">
                  <c:v>Frontier</c:v>
                </c:pt>
              </c:strCache>
            </c:strRef>
          </c:tx>
          <c:spPr>
            <a:ln w="50800">
              <a:solidFill>
                <a:schemeClr val="accent1"/>
              </a:solidFill>
            </a:ln>
          </c:spPr>
          <c:marker>
            <c:symbol val="none"/>
          </c:marker>
          <c:cat>
            <c:numRef>
              <c:f>Chap1_Fig8_E!$A$9:$A$21</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Chap1_Fig8_E!$D$9:$D$21</c:f>
              <c:numCache>
                <c:formatCode>General</c:formatCode>
                <c:ptCount val="13"/>
                <c:pt idx="0">
                  <c:v>0</c:v>
                </c:pt>
                <c:pt idx="1">
                  <c:v>-2.79054</c:v>
                </c:pt>
                <c:pt idx="2">
                  <c:v>-0.10128</c:v>
                </c:pt>
                <c:pt idx="3">
                  <c:v>6.0839699999999999</c:v>
                </c:pt>
                <c:pt idx="4">
                  <c:v>12.87365</c:v>
                </c:pt>
                <c:pt idx="5">
                  <c:v>20.21752</c:v>
                </c:pt>
                <c:pt idx="6">
                  <c:v>26.117810000000002</c:v>
                </c:pt>
                <c:pt idx="7">
                  <c:v>23.812390000000001</c:v>
                </c:pt>
                <c:pt idx="8">
                  <c:v>23.446179999999998</c:v>
                </c:pt>
                <c:pt idx="9">
                  <c:v>28.428080000000001</c:v>
                </c:pt>
                <c:pt idx="10">
                  <c:v>32.595730000000003</c:v>
                </c:pt>
                <c:pt idx="11">
                  <c:v>30.472860000000001</c:v>
                </c:pt>
                <c:pt idx="12">
                  <c:v>33.2408</c:v>
                </c:pt>
              </c:numCache>
            </c:numRef>
          </c:val>
          <c:smooth val="0"/>
        </c:ser>
        <c:ser>
          <c:idx val="1"/>
          <c:order val="1"/>
          <c:tx>
            <c:strRef>
              <c:f>Chap1_Fig8_E!$E$8</c:f>
              <c:strCache>
                <c:ptCount val="1"/>
                <c:pt idx="0">
                  <c:v>Laggards</c:v>
                </c:pt>
              </c:strCache>
            </c:strRef>
          </c:tx>
          <c:spPr>
            <a:ln w="50800">
              <a:solidFill>
                <a:schemeClr val="bg1">
                  <a:lumMod val="50000"/>
                </a:schemeClr>
              </a:solidFill>
            </a:ln>
          </c:spPr>
          <c:marker>
            <c:symbol val="none"/>
          </c:marker>
          <c:cat>
            <c:numRef>
              <c:f>Chap1_Fig8_E!$A$9:$A$21</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Chap1_Fig8_E!$E$9:$E$21</c:f>
              <c:numCache>
                <c:formatCode>General</c:formatCode>
                <c:ptCount val="13"/>
                <c:pt idx="0">
                  <c:v>0</c:v>
                </c:pt>
                <c:pt idx="1">
                  <c:v>-2.952</c:v>
                </c:pt>
                <c:pt idx="2">
                  <c:v>-2.70052</c:v>
                </c:pt>
                <c:pt idx="3">
                  <c:v>3.0854200000000001</c:v>
                </c:pt>
                <c:pt idx="4">
                  <c:v>6.0555400000000006</c:v>
                </c:pt>
                <c:pt idx="5">
                  <c:v>5.4744700000000002</c:v>
                </c:pt>
                <c:pt idx="6">
                  <c:v>6.915</c:v>
                </c:pt>
                <c:pt idx="7">
                  <c:v>6.1712299999999995</c:v>
                </c:pt>
                <c:pt idx="8">
                  <c:v>-0.48561000000000004</c:v>
                </c:pt>
                <c:pt idx="9">
                  <c:v>5.7112699999999998</c:v>
                </c:pt>
                <c:pt idx="10">
                  <c:v>7.4628799999999993</c:v>
                </c:pt>
                <c:pt idx="11">
                  <c:v>5.5556300000000007</c:v>
                </c:pt>
                <c:pt idx="12">
                  <c:v>7.1154599999999997</c:v>
                </c:pt>
              </c:numCache>
            </c:numRef>
          </c:val>
          <c:smooth val="0"/>
        </c:ser>
        <c:dLbls>
          <c:showLegendKey val="0"/>
          <c:showVal val="0"/>
          <c:showCatName val="0"/>
          <c:showSerName val="0"/>
          <c:showPercent val="0"/>
          <c:showBubbleSize val="0"/>
        </c:dLbls>
        <c:smooth val="0"/>
        <c:axId val="164601912"/>
        <c:axId val="164602304"/>
      </c:lineChart>
      <c:catAx>
        <c:axId val="164601912"/>
        <c:scaling>
          <c:orientation val="minMax"/>
        </c:scaling>
        <c:delete val="0"/>
        <c:axPos val="b"/>
        <c:numFmt formatCode="General" sourceLinked="1"/>
        <c:majorTickMark val="in"/>
        <c:minorTickMark val="none"/>
        <c:tickLblPos val="low"/>
        <c:txPr>
          <a:bodyPr/>
          <a:lstStyle/>
          <a:p>
            <a:pPr>
              <a:defRPr sz="1400">
                <a:latin typeface="Arial" panose="020B0604020202020204" pitchFamily="34" charset="0"/>
                <a:cs typeface="Arial" panose="020B0604020202020204" pitchFamily="34" charset="0"/>
              </a:defRPr>
            </a:pPr>
            <a:endParaRPr lang="it-IT"/>
          </a:p>
        </c:txPr>
        <c:crossAx val="164602304"/>
        <c:crosses val="autoZero"/>
        <c:auto val="1"/>
        <c:lblAlgn val="ctr"/>
        <c:lblOffset val="100"/>
        <c:noMultiLvlLbl val="0"/>
      </c:catAx>
      <c:valAx>
        <c:axId val="164602304"/>
        <c:scaling>
          <c:orientation val="minMax"/>
          <c:max val="50"/>
          <c:min val="-10"/>
        </c:scaling>
        <c:delete val="0"/>
        <c:axPos val="l"/>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it-IT"/>
          </a:p>
        </c:txPr>
        <c:crossAx val="164601912"/>
        <c:crosses val="autoZero"/>
        <c:crossBetween val="between"/>
        <c:majorUnit val="10"/>
      </c:valAx>
      <c:spPr>
        <a:noFill/>
        <a:ln>
          <a:noFill/>
        </a:ln>
      </c:spPr>
    </c:plotArea>
    <c:plotVisOnly val="1"/>
    <c:dispBlanksAs val="gap"/>
    <c:showDLblsOverMax val="0"/>
  </c:chart>
  <c:spPr>
    <a:noFill/>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Chap1_Fig8_E!$D$8</c:f>
              <c:strCache>
                <c:ptCount val="1"/>
                <c:pt idx="0">
                  <c:v>Frontier</c:v>
                </c:pt>
              </c:strCache>
            </c:strRef>
          </c:tx>
          <c:spPr>
            <a:ln w="50800">
              <a:solidFill>
                <a:schemeClr val="accent1"/>
              </a:solidFill>
            </a:ln>
          </c:spPr>
          <c:marker>
            <c:symbol val="none"/>
          </c:marker>
          <c:cat>
            <c:numRef>
              <c:f>Chap1_Fig8_E!$A$9:$A$21</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Chap1_Fig8_E!$D$25:$D$38</c:f>
              <c:numCache>
                <c:formatCode>General</c:formatCode>
                <c:ptCount val="14"/>
                <c:pt idx="0">
                  <c:v>0</c:v>
                </c:pt>
                <c:pt idx="1">
                  <c:v>0</c:v>
                </c:pt>
                <c:pt idx="2">
                  <c:v>-0.12731999999999999</c:v>
                </c:pt>
                <c:pt idx="3">
                  <c:v>6.5153100000000004</c:v>
                </c:pt>
                <c:pt idx="4">
                  <c:v>13.682739999999999</c:v>
                </c:pt>
                <c:pt idx="5">
                  <c:v>19.938749999999999</c:v>
                </c:pt>
                <c:pt idx="6">
                  <c:v>26.338099999999997</c:v>
                </c:pt>
                <c:pt idx="7">
                  <c:v>38.083739999999999</c:v>
                </c:pt>
                <c:pt idx="8">
                  <c:v>36.616419999999998</c:v>
                </c:pt>
                <c:pt idx="9">
                  <c:v>32.329750000000004</c:v>
                </c:pt>
                <c:pt idx="10">
                  <c:v>35.778330000000004</c:v>
                </c:pt>
                <c:pt idx="11">
                  <c:v>37.907499999999999</c:v>
                </c:pt>
                <c:pt idx="12">
                  <c:v>46.647260000000003</c:v>
                </c:pt>
                <c:pt idx="13">
                  <c:v>44.236560000000004</c:v>
                </c:pt>
              </c:numCache>
            </c:numRef>
          </c:val>
          <c:smooth val="0"/>
        </c:ser>
        <c:ser>
          <c:idx val="1"/>
          <c:order val="1"/>
          <c:tx>
            <c:strRef>
              <c:f>Chap1_Fig8_E!$E$8</c:f>
              <c:strCache>
                <c:ptCount val="1"/>
                <c:pt idx="0">
                  <c:v>Laggards</c:v>
                </c:pt>
              </c:strCache>
            </c:strRef>
          </c:tx>
          <c:spPr>
            <a:ln w="50800">
              <a:solidFill>
                <a:schemeClr val="bg1">
                  <a:lumMod val="50000"/>
                </a:schemeClr>
              </a:solidFill>
            </a:ln>
          </c:spPr>
          <c:marker>
            <c:symbol val="none"/>
          </c:marker>
          <c:cat>
            <c:numRef>
              <c:f>Chap1_Fig8_E!$A$9:$A$21</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Chap1_Fig8_E!$E$25:$E$38</c:f>
              <c:numCache>
                <c:formatCode>General</c:formatCode>
                <c:ptCount val="14"/>
                <c:pt idx="0">
                  <c:v>0</c:v>
                </c:pt>
                <c:pt idx="1">
                  <c:v>0</c:v>
                </c:pt>
                <c:pt idx="2">
                  <c:v>-1.7788900000000001</c:v>
                </c:pt>
                <c:pt idx="3">
                  <c:v>-0.18186000000000002</c:v>
                </c:pt>
                <c:pt idx="4">
                  <c:v>4.3158500000000002</c:v>
                </c:pt>
                <c:pt idx="5">
                  <c:v>7.1090700000000009</c:v>
                </c:pt>
                <c:pt idx="6">
                  <c:v>7.38497</c:v>
                </c:pt>
                <c:pt idx="7">
                  <c:v>9.8422999999999998</c:v>
                </c:pt>
                <c:pt idx="8">
                  <c:v>8.3307300000000009</c:v>
                </c:pt>
                <c:pt idx="9">
                  <c:v>2.90957</c:v>
                </c:pt>
                <c:pt idx="10">
                  <c:v>6.4601900000000008</c:v>
                </c:pt>
                <c:pt idx="11">
                  <c:v>5.4087700000000005</c:v>
                </c:pt>
                <c:pt idx="12">
                  <c:v>4.5199400000000001</c:v>
                </c:pt>
                <c:pt idx="13">
                  <c:v>5.0348299999999995</c:v>
                </c:pt>
              </c:numCache>
            </c:numRef>
          </c:val>
          <c:smooth val="0"/>
        </c:ser>
        <c:dLbls>
          <c:showLegendKey val="0"/>
          <c:showVal val="0"/>
          <c:showCatName val="0"/>
          <c:showSerName val="0"/>
          <c:showPercent val="0"/>
          <c:showBubbleSize val="0"/>
        </c:dLbls>
        <c:smooth val="0"/>
        <c:axId val="164603088"/>
        <c:axId val="164603480"/>
      </c:lineChart>
      <c:catAx>
        <c:axId val="164603088"/>
        <c:scaling>
          <c:orientation val="minMax"/>
        </c:scaling>
        <c:delete val="0"/>
        <c:axPos val="b"/>
        <c:numFmt formatCode="General" sourceLinked="1"/>
        <c:majorTickMark val="in"/>
        <c:minorTickMark val="none"/>
        <c:tickLblPos val="low"/>
        <c:txPr>
          <a:bodyPr/>
          <a:lstStyle/>
          <a:p>
            <a:pPr>
              <a:defRPr sz="1400">
                <a:latin typeface="Arial" panose="020B0604020202020204" pitchFamily="34" charset="0"/>
                <a:cs typeface="Arial" panose="020B0604020202020204" pitchFamily="34" charset="0"/>
              </a:defRPr>
            </a:pPr>
            <a:endParaRPr lang="it-IT"/>
          </a:p>
        </c:txPr>
        <c:crossAx val="164603480"/>
        <c:crosses val="autoZero"/>
        <c:auto val="1"/>
        <c:lblAlgn val="ctr"/>
        <c:lblOffset val="100"/>
        <c:noMultiLvlLbl val="0"/>
      </c:catAx>
      <c:valAx>
        <c:axId val="164603480"/>
        <c:scaling>
          <c:orientation val="minMax"/>
          <c:max val="50"/>
          <c:min val="-10"/>
        </c:scaling>
        <c:delete val="0"/>
        <c:axPos val="l"/>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it-IT"/>
          </a:p>
        </c:txPr>
        <c:crossAx val="164603088"/>
        <c:crosses val="autoZero"/>
        <c:crossBetween val="between"/>
        <c:majorUnit val="10"/>
      </c:valAx>
    </c:plotArea>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Sheet1!$G$3</c:f>
              <c:strCache>
                <c:ptCount val="1"/>
                <c:pt idx="0">
                  <c:v>000 of units</c:v>
                </c:pt>
              </c:strCache>
            </c:strRef>
          </c:tx>
          <c:invertIfNegative val="0"/>
          <c:cat>
            <c:numRef>
              <c:f>Sheet1!$F$4:$F$16</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Sheet1!$G$4:$G$16</c:f>
              <c:numCache>
                <c:formatCode>General</c:formatCode>
                <c:ptCount val="13"/>
                <c:pt idx="0">
                  <c:v>81</c:v>
                </c:pt>
                <c:pt idx="1">
                  <c:v>97</c:v>
                </c:pt>
                <c:pt idx="2">
                  <c:v>120</c:v>
                </c:pt>
                <c:pt idx="3">
                  <c:v>112</c:v>
                </c:pt>
                <c:pt idx="4">
                  <c:v>114</c:v>
                </c:pt>
                <c:pt idx="5">
                  <c:v>113</c:v>
                </c:pt>
                <c:pt idx="6">
                  <c:v>60</c:v>
                </c:pt>
                <c:pt idx="7">
                  <c:v>121</c:v>
                </c:pt>
                <c:pt idx="8">
                  <c:v>166</c:v>
                </c:pt>
                <c:pt idx="9">
                  <c:v>169</c:v>
                </c:pt>
                <c:pt idx="10">
                  <c:v>178</c:v>
                </c:pt>
                <c:pt idx="11">
                  <c:v>221</c:v>
                </c:pt>
                <c:pt idx="12">
                  <c:v>254</c:v>
                </c:pt>
              </c:numCache>
            </c:numRef>
          </c:val>
        </c:ser>
        <c:dLbls>
          <c:showLegendKey val="0"/>
          <c:showVal val="0"/>
          <c:showCatName val="0"/>
          <c:showSerName val="0"/>
          <c:showPercent val="0"/>
          <c:showBubbleSize val="0"/>
        </c:dLbls>
        <c:gapWidth val="150"/>
        <c:axId val="164604264"/>
        <c:axId val="164604656"/>
      </c:barChart>
      <c:catAx>
        <c:axId val="164604264"/>
        <c:scaling>
          <c:orientation val="minMax"/>
        </c:scaling>
        <c:delete val="0"/>
        <c:axPos val="b"/>
        <c:numFmt formatCode="General" sourceLinked="1"/>
        <c:majorTickMark val="out"/>
        <c:minorTickMark val="none"/>
        <c:tickLblPos val="nextTo"/>
        <c:crossAx val="164604656"/>
        <c:crosses val="autoZero"/>
        <c:auto val="1"/>
        <c:lblAlgn val="ctr"/>
        <c:lblOffset val="100"/>
        <c:noMultiLvlLbl val="0"/>
      </c:catAx>
      <c:valAx>
        <c:axId val="164604656"/>
        <c:scaling>
          <c:orientation val="minMax"/>
        </c:scaling>
        <c:delete val="0"/>
        <c:axPos val="l"/>
        <c:title>
          <c:tx>
            <c:rich>
              <a:bodyPr rot="-5400000" vert="horz"/>
              <a:lstStyle/>
              <a:p>
                <a:pPr>
                  <a:defRPr/>
                </a:pPr>
                <a:r>
                  <a:rPr lang="en-GB"/>
                  <a:t>'000 of units</a:t>
                </a:r>
              </a:p>
            </c:rich>
          </c:tx>
          <c:layout>
            <c:manualLayout>
              <c:xMode val="edge"/>
              <c:yMode val="edge"/>
              <c:x val="5.5555555555555558E-3"/>
              <c:y val="0.36019867308253134"/>
            </c:manualLayout>
          </c:layout>
          <c:overlay val="0"/>
        </c:title>
        <c:numFmt formatCode="General" sourceLinked="1"/>
        <c:majorTickMark val="out"/>
        <c:minorTickMark val="none"/>
        <c:tickLblPos val="nextTo"/>
        <c:crossAx val="164604264"/>
        <c:crosses val="autoZero"/>
        <c:crossBetween val="between"/>
      </c:valAx>
    </c:plotArea>
    <c:plotVisOnly val="1"/>
    <c:dispBlanksAs val="gap"/>
    <c:showDLblsOverMax val="0"/>
  </c:chart>
  <c:spPr>
    <a:noFill/>
    <a:ln>
      <a:noFill/>
    </a:ln>
  </c:spPr>
  <c:txPr>
    <a:bodyPr/>
    <a:lstStyle/>
    <a:p>
      <a:pPr>
        <a:defRPr sz="1600"/>
      </a:pPr>
      <a:endParaRPr lang="it-IT"/>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78704155343414"/>
          <c:y val="6.7585055816934969E-2"/>
          <c:w val="0.84991591758994733"/>
          <c:h val="0.74191508196080969"/>
        </c:manualLayout>
      </c:layout>
      <c:barChart>
        <c:barDir val="col"/>
        <c:grouping val="clustered"/>
        <c:varyColors val="0"/>
        <c:ser>
          <c:idx val="0"/>
          <c:order val="0"/>
          <c:tx>
            <c:strRef>
              <c:f>'[Chart in Microsoft PowerPoint]Sheet1'!$G$3</c:f>
              <c:strCache>
                <c:ptCount val="1"/>
                <c:pt idx="0">
                  <c:v>000 of units</c:v>
                </c:pt>
              </c:strCache>
            </c:strRef>
          </c:tx>
          <c:spPr>
            <a:solidFill>
              <a:schemeClr val="accent3"/>
            </a:solidFill>
          </c:spPr>
          <c:invertIfNegative val="0"/>
          <c:dPt>
            <c:idx val="14"/>
            <c:invertIfNegative val="0"/>
            <c:bubble3D val="0"/>
            <c:spPr>
              <a:solidFill>
                <a:schemeClr val="bg1">
                  <a:lumMod val="75000"/>
                </a:schemeClr>
              </a:solidFill>
            </c:spPr>
          </c:dPt>
          <c:dPt>
            <c:idx val="15"/>
            <c:invertIfNegative val="0"/>
            <c:bubble3D val="0"/>
            <c:spPr>
              <a:solidFill>
                <a:schemeClr val="bg1">
                  <a:lumMod val="75000"/>
                </a:schemeClr>
              </a:solidFill>
            </c:spPr>
          </c:dPt>
          <c:dPt>
            <c:idx val="16"/>
            <c:invertIfNegative val="0"/>
            <c:bubble3D val="0"/>
            <c:spPr>
              <a:solidFill>
                <a:schemeClr val="bg1">
                  <a:lumMod val="75000"/>
                </a:schemeClr>
              </a:solidFill>
            </c:spPr>
          </c:dPt>
          <c:dPt>
            <c:idx val="17"/>
            <c:invertIfNegative val="0"/>
            <c:bubble3D val="0"/>
            <c:spPr>
              <a:solidFill>
                <a:schemeClr val="bg1">
                  <a:lumMod val="75000"/>
                </a:schemeClr>
              </a:solidFill>
            </c:spPr>
          </c:dPt>
          <c:cat>
            <c:numRef>
              <c:f>'[Chart in Microsoft PowerPoint]Sheet1'!$F$4:$F$21</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'[Chart in Microsoft PowerPoint]Sheet1'!$G$4:$G$21</c:f>
              <c:numCache>
                <c:formatCode>General</c:formatCode>
                <c:ptCount val="18"/>
                <c:pt idx="0">
                  <c:v>81</c:v>
                </c:pt>
                <c:pt idx="1">
                  <c:v>97</c:v>
                </c:pt>
                <c:pt idx="2">
                  <c:v>120</c:v>
                </c:pt>
                <c:pt idx="3">
                  <c:v>112</c:v>
                </c:pt>
                <c:pt idx="4">
                  <c:v>114</c:v>
                </c:pt>
                <c:pt idx="5">
                  <c:v>113</c:v>
                </c:pt>
                <c:pt idx="6">
                  <c:v>60</c:v>
                </c:pt>
                <c:pt idx="7">
                  <c:v>121</c:v>
                </c:pt>
                <c:pt idx="8">
                  <c:v>166</c:v>
                </c:pt>
                <c:pt idx="9">
                  <c:v>159</c:v>
                </c:pt>
                <c:pt idx="10">
                  <c:v>178</c:v>
                </c:pt>
                <c:pt idx="11">
                  <c:v>221</c:v>
                </c:pt>
                <c:pt idx="12">
                  <c:v>254</c:v>
                </c:pt>
                <c:pt idx="13">
                  <c:v>294</c:v>
                </c:pt>
                <c:pt idx="14">
                  <c:v>346</c:v>
                </c:pt>
                <c:pt idx="15">
                  <c:v>378</c:v>
                </c:pt>
                <c:pt idx="16">
                  <c:v>433</c:v>
                </c:pt>
                <c:pt idx="17">
                  <c:v>521</c:v>
                </c:pt>
              </c:numCache>
            </c:numRef>
          </c:val>
        </c:ser>
        <c:dLbls>
          <c:showLegendKey val="0"/>
          <c:showVal val="0"/>
          <c:showCatName val="0"/>
          <c:showSerName val="0"/>
          <c:showPercent val="0"/>
          <c:showBubbleSize val="0"/>
        </c:dLbls>
        <c:gapWidth val="20"/>
        <c:axId val="227142440"/>
        <c:axId val="227142832"/>
      </c:barChart>
      <c:catAx>
        <c:axId val="227142440"/>
        <c:scaling>
          <c:orientation val="minMax"/>
        </c:scaling>
        <c:delete val="0"/>
        <c:axPos val="b"/>
        <c:numFmt formatCode="General" sourceLinked="1"/>
        <c:majorTickMark val="out"/>
        <c:minorTickMark val="none"/>
        <c:tickLblPos val="nextTo"/>
        <c:crossAx val="227142832"/>
        <c:crosses val="autoZero"/>
        <c:auto val="1"/>
        <c:lblAlgn val="ctr"/>
        <c:lblOffset val="100"/>
        <c:noMultiLvlLbl val="0"/>
      </c:catAx>
      <c:valAx>
        <c:axId val="227142832"/>
        <c:scaling>
          <c:orientation val="minMax"/>
        </c:scaling>
        <c:delete val="0"/>
        <c:axPos val="l"/>
        <c:title>
          <c:tx>
            <c:rich>
              <a:bodyPr rot="-5400000" vert="horz"/>
              <a:lstStyle/>
              <a:p>
                <a:pPr>
                  <a:defRPr/>
                </a:pPr>
                <a:r>
                  <a:rPr lang="en-GB"/>
                  <a:t>'000 of units</a:t>
                </a:r>
              </a:p>
            </c:rich>
          </c:tx>
          <c:layout>
            <c:manualLayout>
              <c:xMode val="edge"/>
              <c:yMode val="edge"/>
              <c:x val="5.5555555555555558E-3"/>
              <c:y val="0.36019867308253134"/>
            </c:manualLayout>
          </c:layout>
          <c:overlay val="0"/>
        </c:title>
        <c:numFmt formatCode="General" sourceLinked="1"/>
        <c:majorTickMark val="out"/>
        <c:minorTickMark val="none"/>
        <c:tickLblPos val="nextTo"/>
        <c:crossAx val="227142440"/>
        <c:crosses val="autoZero"/>
        <c:crossBetween val="between"/>
      </c:valAx>
    </c:plotArea>
    <c:plotVisOnly val="1"/>
    <c:dispBlanksAs val="gap"/>
    <c:showDLblsOverMax val="0"/>
  </c:chart>
  <c:txPr>
    <a:bodyPr/>
    <a:lstStyle/>
    <a:p>
      <a:pPr>
        <a:defRPr sz="1800">
          <a:latin typeface="+mj-lt"/>
        </a:defRPr>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0.54139</cdr:x>
      <cdr:y>0.19939</cdr:y>
    </cdr:from>
    <cdr:to>
      <cdr:x>0.63967</cdr:x>
      <cdr:y>0.34976</cdr:y>
    </cdr:to>
    <cdr:sp macro="" textlink="">
      <cdr:nvSpPr>
        <cdr:cNvPr id="2" name="TextBox 1"/>
        <cdr:cNvSpPr txBox="1"/>
      </cdr:nvSpPr>
      <cdr:spPr>
        <a:xfrm xmlns:a="http://schemas.openxmlformats.org/drawingml/2006/main">
          <a:off x="2279272" y="641931"/>
          <a:ext cx="413764" cy="4841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600">
              <a:solidFill>
                <a:schemeClr val="accent1"/>
              </a:solidFill>
              <a:latin typeface="Arial" panose="020B0604020202020204" pitchFamily="34" charset="0"/>
              <a:cs typeface="Arial" panose="020B0604020202020204" pitchFamily="34" charset="0"/>
            </a:rPr>
            <a:t>Frontier firms</a:t>
          </a:r>
        </a:p>
      </cdr:txBody>
    </cdr:sp>
  </cdr:relSizeAnchor>
  <cdr:relSizeAnchor xmlns:cdr="http://schemas.openxmlformats.org/drawingml/2006/chartDrawing">
    <cdr:from>
      <cdr:x>0.74218</cdr:x>
      <cdr:y>0.52696</cdr:y>
    </cdr:from>
    <cdr:to>
      <cdr:x>0.84046</cdr:x>
      <cdr:y>0.67733</cdr:y>
    </cdr:to>
    <cdr:sp macro="" textlink="">
      <cdr:nvSpPr>
        <cdr:cNvPr id="3" name="TextBox 1"/>
        <cdr:cNvSpPr txBox="1"/>
      </cdr:nvSpPr>
      <cdr:spPr>
        <a:xfrm xmlns:a="http://schemas.openxmlformats.org/drawingml/2006/main">
          <a:off x="3206228" y="2276477"/>
          <a:ext cx="424570" cy="6495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dirty="0">
              <a:solidFill>
                <a:schemeClr val="bg1">
                  <a:lumMod val="50000"/>
                </a:schemeClr>
              </a:solidFill>
              <a:latin typeface="Arial" panose="020B0604020202020204" pitchFamily="34" charset="0"/>
              <a:cs typeface="Arial" panose="020B0604020202020204" pitchFamily="34" charset="0"/>
            </a:rPr>
            <a:t>Laggard firms</a:t>
          </a:r>
        </a:p>
      </cdr:txBody>
    </cdr:sp>
  </cdr:relSizeAnchor>
</c:userShapes>
</file>

<file path=ppt/drawings/drawing2.xml><?xml version="1.0" encoding="utf-8"?>
<c:userShapes xmlns:c="http://schemas.openxmlformats.org/drawingml/2006/chart">
  <cdr:relSizeAnchor xmlns:cdr="http://schemas.openxmlformats.org/drawingml/2006/chartDrawing">
    <cdr:from>
      <cdr:x>0.61752</cdr:x>
      <cdr:y>0.08897</cdr:y>
    </cdr:from>
    <cdr:to>
      <cdr:x>0.7158</cdr:x>
      <cdr:y>0.23934</cdr:y>
    </cdr:to>
    <cdr:sp macro="" textlink="">
      <cdr:nvSpPr>
        <cdr:cNvPr id="2" name="TextBox 1"/>
        <cdr:cNvSpPr txBox="1"/>
      </cdr:nvSpPr>
      <cdr:spPr>
        <a:xfrm xmlns:a="http://schemas.openxmlformats.org/drawingml/2006/main">
          <a:off x="5745456" y="541034"/>
          <a:ext cx="914399" cy="9143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600" dirty="0">
              <a:solidFill>
                <a:schemeClr val="accent1"/>
              </a:solidFill>
              <a:latin typeface="Arial" panose="020B0604020202020204" pitchFamily="34" charset="0"/>
              <a:cs typeface="Arial" panose="020B0604020202020204" pitchFamily="34" charset="0"/>
            </a:rPr>
            <a:t>Frontier firms</a:t>
          </a:r>
        </a:p>
      </cdr:txBody>
    </cdr:sp>
  </cdr:relSizeAnchor>
  <cdr:relSizeAnchor xmlns:cdr="http://schemas.openxmlformats.org/drawingml/2006/chartDrawing">
    <cdr:from>
      <cdr:x>0.76052</cdr:x>
      <cdr:y>0.54681</cdr:y>
    </cdr:from>
    <cdr:to>
      <cdr:x>0.8588</cdr:x>
      <cdr:y>0.69718</cdr:y>
    </cdr:to>
    <cdr:sp macro="" textlink="">
      <cdr:nvSpPr>
        <cdr:cNvPr id="3" name="TextBox 1"/>
        <cdr:cNvSpPr txBox="1"/>
      </cdr:nvSpPr>
      <cdr:spPr>
        <a:xfrm xmlns:a="http://schemas.openxmlformats.org/drawingml/2006/main">
          <a:off x="3285442" y="2362200"/>
          <a:ext cx="424570" cy="6495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dirty="0">
              <a:solidFill>
                <a:schemeClr val="bg1">
                  <a:lumMod val="50000"/>
                </a:schemeClr>
              </a:solidFill>
              <a:latin typeface="Arial" panose="020B0604020202020204" pitchFamily="34" charset="0"/>
              <a:cs typeface="Arial" panose="020B0604020202020204" pitchFamily="34" charset="0"/>
            </a:rPr>
            <a:t>Laggard firms</a:t>
          </a:r>
        </a:p>
      </cdr:txBody>
    </cdr:sp>
  </cdr:relSizeAnchor>
</c:userShapes>
</file>

<file path=ppt/drawings/drawing3.xml><?xml version="1.0" encoding="utf-8"?>
<c:userShapes xmlns:c="http://schemas.openxmlformats.org/drawingml/2006/chart">
  <cdr:relSizeAnchor xmlns:cdr="http://schemas.openxmlformats.org/drawingml/2006/chartDrawing">
    <cdr:from>
      <cdr:x>0.05455</cdr:x>
      <cdr:y>0.92266</cdr:y>
    </cdr:from>
    <cdr:to>
      <cdr:x>0.42808</cdr:x>
      <cdr:y>1</cdr:y>
    </cdr:to>
    <cdr:sp macro="" textlink="">
      <cdr:nvSpPr>
        <cdr:cNvPr id="2" name="TextBox 5"/>
        <cdr:cNvSpPr txBox="1"/>
      </cdr:nvSpPr>
      <cdr:spPr>
        <a:xfrm xmlns:a="http://schemas.openxmlformats.org/drawingml/2006/main">
          <a:off x="457200" y="3304401"/>
          <a:ext cx="3130985"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200" i="1" dirty="0" smtClean="0">
              <a:latin typeface="+mj-lt"/>
            </a:rPr>
            <a:t>Source: </a:t>
          </a:r>
          <a:r>
            <a:rPr lang="en-US" sz="1200" dirty="0" err="1">
              <a:latin typeface="+mj-lt"/>
            </a:rPr>
            <a:t>Arntz</a:t>
          </a:r>
          <a:r>
            <a:rPr lang="en-US" sz="1200" dirty="0">
              <a:latin typeface="+mj-lt"/>
            </a:rPr>
            <a:t>, Gregory and </a:t>
          </a:r>
          <a:r>
            <a:rPr lang="en-US" sz="1200" dirty="0" err="1">
              <a:latin typeface="+mj-lt"/>
            </a:rPr>
            <a:t>Zierahn</a:t>
          </a:r>
          <a:r>
            <a:rPr lang="en-US" sz="1200" dirty="0">
              <a:latin typeface="+mj-lt"/>
            </a:rPr>
            <a:t>, 2016</a:t>
          </a:r>
          <a:r>
            <a:rPr lang="en-GB" sz="1200" dirty="0" smtClean="0">
              <a:latin typeface="+mj-lt"/>
            </a:rPr>
            <a:t>. </a:t>
          </a:r>
          <a:endParaRPr lang="en-GB" sz="1200" dirty="0">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0.78998</cdr:x>
      <cdr:y>0.02778</cdr:y>
    </cdr:from>
    <cdr:to>
      <cdr:x>0.99655</cdr:x>
      <cdr:y>0.11458</cdr:y>
    </cdr:to>
    <cdr:sp macro="" textlink="">
      <cdr:nvSpPr>
        <cdr:cNvPr id="2" name="TextBox 1"/>
        <cdr:cNvSpPr txBox="1"/>
      </cdr:nvSpPr>
      <cdr:spPr>
        <a:xfrm xmlns:a="http://schemas.openxmlformats.org/drawingml/2006/main">
          <a:off x="2181225" y="76200"/>
          <a:ext cx="57038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0.84862</cdr:x>
      <cdr:y>0.0625</cdr:y>
    </cdr:from>
    <cdr:to>
      <cdr:x>1</cdr:x>
      <cdr:y>0.19097</cdr:y>
    </cdr:to>
    <cdr:sp macro="" textlink="">
      <cdr:nvSpPr>
        <cdr:cNvPr id="3" name="TextBox 2"/>
        <cdr:cNvSpPr txBox="1"/>
      </cdr:nvSpPr>
      <cdr:spPr>
        <a:xfrm xmlns:a="http://schemas.openxmlformats.org/drawingml/2006/main">
          <a:off x="2343150" y="171450"/>
          <a:ext cx="417980" cy="352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0.86201</cdr:x>
      <cdr:y>0</cdr:y>
    </cdr:from>
    <cdr:to>
      <cdr:x>1</cdr:x>
      <cdr:y>0.07639</cdr:y>
    </cdr:to>
    <cdr:sp macro="" textlink="">
      <cdr:nvSpPr>
        <cdr:cNvPr id="4" name="TextBox 3"/>
        <cdr:cNvSpPr txBox="1"/>
      </cdr:nvSpPr>
      <cdr:spPr>
        <a:xfrm xmlns:a="http://schemas.openxmlformats.org/drawingml/2006/main">
          <a:off x="2380129" y="0"/>
          <a:ext cx="381001"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dirty="0">
              <a:solidFill>
                <a:srgbClr val="FF0000"/>
              </a:solidFill>
            </a:rPr>
            <a:t>ITA</a:t>
          </a:r>
        </a:p>
      </cdr:txBody>
    </cdr:sp>
  </cdr:relSizeAnchor>
  <cdr:relSizeAnchor xmlns:cdr="http://schemas.openxmlformats.org/drawingml/2006/chartDrawing">
    <cdr:from>
      <cdr:x>0.86201</cdr:x>
      <cdr:y>0.03935</cdr:y>
    </cdr:from>
    <cdr:to>
      <cdr:x>1</cdr:x>
      <cdr:y>0.11574</cdr:y>
    </cdr:to>
    <cdr:sp macro="" textlink="">
      <cdr:nvSpPr>
        <cdr:cNvPr id="5" name="TextBox 1"/>
        <cdr:cNvSpPr txBox="1"/>
      </cdr:nvSpPr>
      <cdr:spPr>
        <a:xfrm xmlns:a="http://schemas.openxmlformats.org/drawingml/2006/main">
          <a:off x="2380129" y="107950"/>
          <a:ext cx="381001"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a:solidFill>
                <a:srgbClr val="0070C0"/>
              </a:solidFill>
            </a:rPr>
            <a:t>ESP</a:t>
          </a:r>
        </a:p>
      </cdr:txBody>
    </cdr:sp>
  </cdr:relSizeAnchor>
  <cdr:relSizeAnchor xmlns:cdr="http://schemas.openxmlformats.org/drawingml/2006/chartDrawing">
    <cdr:from>
      <cdr:x>0.86201</cdr:x>
      <cdr:y>0.08102</cdr:y>
    </cdr:from>
    <cdr:to>
      <cdr:x>1</cdr:x>
      <cdr:y>0.15741</cdr:y>
    </cdr:to>
    <cdr:sp macro="" textlink="">
      <cdr:nvSpPr>
        <cdr:cNvPr id="6" name="TextBox 1"/>
        <cdr:cNvSpPr txBox="1"/>
      </cdr:nvSpPr>
      <cdr:spPr>
        <a:xfrm xmlns:a="http://schemas.openxmlformats.org/drawingml/2006/main">
          <a:off x="2380129" y="222250"/>
          <a:ext cx="381001"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solidFill>
                <a:srgbClr val="92D050"/>
              </a:solidFill>
            </a:rPr>
            <a:t>AUS</a:t>
          </a:r>
        </a:p>
      </cdr:txBody>
    </cdr:sp>
  </cdr:relSizeAnchor>
  <cdr:relSizeAnchor xmlns:cdr="http://schemas.openxmlformats.org/drawingml/2006/chartDrawing">
    <cdr:from>
      <cdr:x>0.86201</cdr:x>
      <cdr:y>0.35185</cdr:y>
    </cdr:from>
    <cdr:to>
      <cdr:x>1</cdr:x>
      <cdr:y>0.42824</cdr:y>
    </cdr:to>
    <cdr:sp macro="" textlink="">
      <cdr:nvSpPr>
        <cdr:cNvPr id="7" name="TextBox 1"/>
        <cdr:cNvSpPr txBox="1"/>
      </cdr:nvSpPr>
      <cdr:spPr>
        <a:xfrm xmlns:a="http://schemas.openxmlformats.org/drawingml/2006/main">
          <a:off x="3678369" y="1447800"/>
          <a:ext cx="588831" cy="3143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solidFill>
                <a:srgbClr val="FFC000"/>
              </a:solidFill>
            </a:rPr>
            <a:t>FRA</a:t>
          </a:r>
        </a:p>
      </cdr:txBody>
    </cdr:sp>
  </cdr:relSizeAnchor>
  <cdr:relSizeAnchor xmlns:cdr="http://schemas.openxmlformats.org/drawingml/2006/chartDrawing">
    <cdr:from>
      <cdr:x>0.86201</cdr:x>
      <cdr:y>0.51852</cdr:y>
    </cdr:from>
    <cdr:to>
      <cdr:x>1</cdr:x>
      <cdr:y>0.59491</cdr:y>
    </cdr:to>
    <cdr:sp macro="" textlink="">
      <cdr:nvSpPr>
        <cdr:cNvPr id="10" name="TextBox 1"/>
        <cdr:cNvSpPr txBox="1"/>
      </cdr:nvSpPr>
      <cdr:spPr>
        <a:xfrm xmlns:a="http://schemas.openxmlformats.org/drawingml/2006/main">
          <a:off x="2380129" y="1422400"/>
          <a:ext cx="381001"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solidFill>
                <a:srgbClr val="7030A0"/>
              </a:solidFill>
            </a:rPr>
            <a:t>GBR</a:t>
          </a:r>
        </a:p>
      </cdr:txBody>
    </cdr:sp>
  </cdr:relSizeAnchor>
  <cdr:relSizeAnchor xmlns:cdr="http://schemas.openxmlformats.org/drawingml/2006/chartDrawing">
    <cdr:from>
      <cdr:x>0.86201</cdr:x>
      <cdr:y>0.59144</cdr:y>
    </cdr:from>
    <cdr:to>
      <cdr:x>1</cdr:x>
      <cdr:y>0.66782</cdr:y>
    </cdr:to>
    <cdr:sp macro="" textlink="">
      <cdr:nvSpPr>
        <cdr:cNvPr id="11" name="TextBox 1"/>
        <cdr:cNvSpPr txBox="1"/>
      </cdr:nvSpPr>
      <cdr:spPr>
        <a:xfrm xmlns:a="http://schemas.openxmlformats.org/drawingml/2006/main">
          <a:off x="2380129" y="1622425"/>
          <a:ext cx="381001"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solidFill>
                <a:srgbClr val="00B0F0"/>
              </a:solidFill>
            </a:rPr>
            <a:t>DEU</a:t>
          </a:r>
        </a:p>
      </cdr:txBody>
    </cdr:sp>
  </cdr:relSizeAnchor>
  <cdr:relSizeAnchor xmlns:cdr="http://schemas.openxmlformats.org/drawingml/2006/chartDrawing">
    <cdr:from>
      <cdr:x>0.86201</cdr:x>
      <cdr:y>0.66435</cdr:y>
    </cdr:from>
    <cdr:to>
      <cdr:x>1</cdr:x>
      <cdr:y>0.74074</cdr:y>
    </cdr:to>
    <cdr:sp macro="" textlink="">
      <cdr:nvSpPr>
        <cdr:cNvPr id="12" name="TextBox 1"/>
        <cdr:cNvSpPr txBox="1"/>
      </cdr:nvSpPr>
      <cdr:spPr>
        <a:xfrm xmlns:a="http://schemas.openxmlformats.org/drawingml/2006/main">
          <a:off x="2380129" y="1822450"/>
          <a:ext cx="381001"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solidFill>
                <a:schemeClr val="accent4"/>
              </a:solidFill>
            </a:rPr>
            <a:t>USA</a:t>
          </a:r>
        </a:p>
      </cdr:txBody>
    </cdr:sp>
  </cdr:relSizeAnchor>
  <cdr:relSizeAnchor xmlns:cdr="http://schemas.openxmlformats.org/drawingml/2006/chartDrawing">
    <cdr:from>
      <cdr:x>0.86201</cdr:x>
      <cdr:y>0.72338</cdr:y>
    </cdr:from>
    <cdr:to>
      <cdr:x>1</cdr:x>
      <cdr:y>0.79977</cdr:y>
    </cdr:to>
    <cdr:sp macro="" textlink="">
      <cdr:nvSpPr>
        <cdr:cNvPr id="13" name="TextBox 1"/>
        <cdr:cNvSpPr txBox="1"/>
      </cdr:nvSpPr>
      <cdr:spPr>
        <a:xfrm xmlns:a="http://schemas.openxmlformats.org/drawingml/2006/main">
          <a:off x="2380129" y="1984375"/>
          <a:ext cx="381001"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solidFill>
                <a:schemeClr val="accent2">
                  <a:lumMod val="75000"/>
                </a:schemeClr>
              </a:solidFill>
            </a:rPr>
            <a:t>TUR</a:t>
          </a:r>
        </a:p>
      </cdr:txBody>
    </cdr:sp>
  </cdr:relSizeAnchor>
  <cdr:relSizeAnchor xmlns:cdr="http://schemas.openxmlformats.org/drawingml/2006/chartDrawing">
    <cdr:from>
      <cdr:x>0.86201</cdr:x>
      <cdr:y>0.78241</cdr:y>
    </cdr:from>
    <cdr:to>
      <cdr:x>1</cdr:x>
      <cdr:y>0.8588</cdr:y>
    </cdr:to>
    <cdr:sp macro="" textlink="">
      <cdr:nvSpPr>
        <cdr:cNvPr id="14" name="TextBox 1"/>
        <cdr:cNvSpPr txBox="1"/>
      </cdr:nvSpPr>
      <cdr:spPr>
        <a:xfrm xmlns:a="http://schemas.openxmlformats.org/drawingml/2006/main">
          <a:off x="2380129" y="2146300"/>
          <a:ext cx="381001" cy="2095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dirty="0">
              <a:solidFill>
                <a:schemeClr val="bg1">
                  <a:lumMod val="75000"/>
                </a:schemeClr>
              </a:solidFill>
            </a:rPr>
            <a:t>RUS</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0.01724</cdr:y>
    </cdr:from>
    <cdr:to>
      <cdr:x>0.03887</cdr:x>
      <cdr:y>0.08621</cdr:y>
    </cdr:to>
    <cdr:sp macro="" textlink="">
      <cdr:nvSpPr>
        <cdr:cNvPr id="2" name="TextBox 1"/>
        <cdr:cNvSpPr txBox="1"/>
      </cdr:nvSpPr>
      <cdr:spPr>
        <a:xfrm xmlns:a="http://schemas.openxmlformats.org/drawingml/2006/main">
          <a:off x="-539552" y="76200"/>
          <a:ext cx="304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smtClean="0"/>
            <a:t>%</a:t>
          </a:r>
          <a:endParaRPr lang="en-GB"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a:defRPr sz="1200"/>
            </a:lvl1pPr>
          </a:lstStyle>
          <a:p>
            <a:fld id="{DA3AFF07-D910-4804-B8CF-E50D9F0F2C5C}" type="datetimeFigureOut">
              <a:rPr lang="en-GB" smtClean="0"/>
              <a:t>08/11/2017</a:t>
            </a:fld>
            <a:endParaRPr lang="en-GB"/>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a:defRPr sz="1200"/>
            </a:lvl1pPr>
          </a:lstStyle>
          <a:p>
            <a:fld id="{0BD521C1-932B-4C1A-997F-56EB1DAFA681}" type="slidenum">
              <a:rPr lang="en-GB" smtClean="0"/>
              <a:t>‹N›</a:t>
            </a:fld>
            <a:endParaRPr lang="en-GB"/>
          </a:p>
        </p:txBody>
      </p:sp>
    </p:spTree>
    <p:extLst>
      <p:ext uri="{BB962C8B-B14F-4D97-AF65-F5344CB8AC3E}">
        <p14:creationId xmlns:p14="http://schemas.microsoft.com/office/powerpoint/2010/main" val="127703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D521C1-932B-4C1A-997F-56EB1DAFA681}" type="slidenum">
              <a:rPr lang="en-GB" smtClean="0"/>
              <a:t>1</a:t>
            </a:fld>
            <a:endParaRPr lang="en-GB"/>
          </a:p>
        </p:txBody>
      </p:sp>
    </p:spTree>
    <p:extLst>
      <p:ext uri="{BB962C8B-B14F-4D97-AF65-F5344CB8AC3E}">
        <p14:creationId xmlns:p14="http://schemas.microsoft.com/office/powerpoint/2010/main" val="235788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Untangling the effects of these various megatrends on labour markets is difficult, not least because they are contemporaneous events. In addition, these trends are often highly interrelated. For example, greater international competition arising from trade may have speeded up the adoption of new technology. At the same time, the expansion in international trade may not have been possible without the various technological innovations that have improved communications and lowered transport costs. Similarly, population ageing may be speeding up the development and adoption of labour-replacing technologies. </a:t>
            </a:r>
          </a:p>
          <a:p>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0BD521C1-932B-4C1A-997F-56EB1DAFA681}" type="slidenum">
              <a:rPr lang="en-GB" smtClean="0"/>
              <a:t>10</a:t>
            </a:fld>
            <a:endParaRPr lang="en-GB"/>
          </a:p>
        </p:txBody>
      </p:sp>
    </p:spTree>
    <p:extLst>
      <p:ext uri="{BB962C8B-B14F-4D97-AF65-F5344CB8AC3E}">
        <p14:creationId xmlns:p14="http://schemas.microsoft.com/office/powerpoint/2010/main" val="258522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labour markets have been polarising</a:t>
            </a:r>
            <a:endParaRPr lang="en-GB" dirty="0"/>
          </a:p>
        </p:txBody>
      </p:sp>
      <p:sp>
        <p:nvSpPr>
          <p:cNvPr id="4" name="Slide Number Placeholder 3"/>
          <p:cNvSpPr>
            <a:spLocks noGrp="1"/>
          </p:cNvSpPr>
          <p:nvPr>
            <p:ph type="sldNum" sz="quarter" idx="10"/>
          </p:nvPr>
        </p:nvSpPr>
        <p:spPr/>
        <p:txBody>
          <a:bodyPr/>
          <a:lstStyle/>
          <a:p>
            <a:fld id="{0BD521C1-932B-4C1A-997F-56EB1DAFA681}" type="slidenum">
              <a:rPr lang="en-GB" smtClean="0"/>
              <a:t>11</a:t>
            </a:fld>
            <a:endParaRPr lang="en-GB"/>
          </a:p>
        </p:txBody>
      </p:sp>
    </p:spTree>
    <p:extLst>
      <p:ext uri="{BB962C8B-B14F-4D97-AF65-F5344CB8AC3E}">
        <p14:creationId xmlns:p14="http://schemas.microsoft.com/office/powerpoint/2010/main" val="71618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6590" y="4689515"/>
            <a:ext cx="5891319" cy="4442698"/>
          </a:xfrm>
        </p:spPr>
        <p:txBody>
          <a:bodyPr/>
          <a:lstStyle/>
          <a:p>
            <a:r>
              <a:rPr lang="en-GB" sz="1400" kern="1200" dirty="0" smtClean="0">
                <a:solidFill>
                  <a:schemeClr val="tx1"/>
                </a:solidFill>
                <a:effectLst/>
                <a:latin typeface="+mn-lt"/>
                <a:ea typeface="+mn-ea"/>
                <a:cs typeface="+mn-cs"/>
              </a:rPr>
              <a:t>In the past, job losses of major innovations (e.g. the steam engine, electricity and the assembly line) have proven to be short-lived and have, in the long-term, made room for the creation of more productive and rewarding jobs</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But: a feeling that this time is different</a:t>
            </a:r>
          </a:p>
          <a:p>
            <a:r>
              <a:rPr lang="en-GB" sz="1400" kern="1200" dirty="0" smtClean="0">
                <a:solidFill>
                  <a:schemeClr val="tx1"/>
                </a:solidFill>
                <a:effectLst/>
                <a:latin typeface="+mn-lt"/>
                <a:ea typeface="+mn-ea"/>
                <a:cs typeface="+mn-cs"/>
              </a:rPr>
              <a:t>Some have painted a particularly gloomy picture and believe that 47% of all persons employed in the US are currently working in jobs that could be performed by computers and algorithms within the next 10 to 20 years (Frey and Osborne, 2013). </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However: it is highly unlikely that entire occupations will be automated given that, in practice, even occupations labelled as high-risk are likely to still contain a substantial share of tasks that are hard to automate and, also, that there is a lot of heterogeneity in the tasks performed within each occupation. </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Taking this task- (rather than occupation-) based approach, it is believed that, on average across G20 countries, 9% of jobs face a high risk of automation</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BUT:</a:t>
            </a:r>
            <a:r>
              <a:rPr lang="en-GB" sz="1400" kern="1200" baseline="0" dirty="0" smtClean="0">
                <a:solidFill>
                  <a:schemeClr val="tx1"/>
                </a:solidFill>
                <a:effectLst/>
                <a:latin typeface="+mn-lt"/>
                <a:ea typeface="+mn-ea"/>
                <a:cs typeface="+mn-cs"/>
              </a:rPr>
              <a:t> </a:t>
            </a:r>
            <a:r>
              <a:rPr lang="en-GB" sz="1400" kern="1200" dirty="0" smtClean="0">
                <a:solidFill>
                  <a:schemeClr val="tx1"/>
                </a:solidFill>
                <a:effectLst/>
                <a:latin typeface="+mn-lt"/>
                <a:ea typeface="+mn-ea"/>
                <a:cs typeface="+mn-cs"/>
              </a:rPr>
              <a:t>for another 25% of jobs between 50% and 70% of the tasks could change significantly because of automation (</a:t>
            </a:r>
            <a:r>
              <a:rPr lang="en-GB" sz="1400" kern="1200" dirty="0" err="1" smtClean="0">
                <a:solidFill>
                  <a:schemeClr val="tx1"/>
                </a:solidFill>
                <a:effectLst/>
                <a:latin typeface="+mn-lt"/>
                <a:ea typeface="+mn-ea"/>
                <a:cs typeface="+mn-cs"/>
              </a:rPr>
              <a:t>Arntz</a:t>
            </a:r>
            <a:r>
              <a:rPr lang="en-GB" sz="1400" kern="1200" dirty="0" smtClean="0">
                <a:solidFill>
                  <a:schemeClr val="tx1"/>
                </a:solidFill>
                <a:effectLst/>
                <a:latin typeface="+mn-lt"/>
                <a:ea typeface="+mn-ea"/>
                <a:cs typeface="+mn-cs"/>
              </a:rPr>
              <a:t>, Gregory and </a:t>
            </a:r>
            <a:r>
              <a:rPr lang="en-GB" sz="1400" kern="1200" dirty="0" err="1" smtClean="0">
                <a:solidFill>
                  <a:schemeClr val="tx1"/>
                </a:solidFill>
                <a:effectLst/>
                <a:latin typeface="+mn-lt"/>
                <a:ea typeface="+mn-ea"/>
                <a:cs typeface="+mn-cs"/>
              </a:rPr>
              <a:t>Zierahn</a:t>
            </a:r>
            <a:r>
              <a:rPr lang="en-GB" sz="1400" kern="1200" dirty="0" smtClean="0">
                <a:solidFill>
                  <a:schemeClr val="tx1"/>
                </a:solidFill>
                <a:effectLst/>
                <a:latin typeface="+mn-lt"/>
                <a:ea typeface="+mn-ea"/>
                <a:cs typeface="+mn-cs"/>
              </a:rPr>
              <a:t>, 2016)</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D521C1-932B-4C1A-997F-56EB1DAFA681}" type="slidenum">
              <a:rPr lang="en-GB" smtClean="0"/>
              <a:t>12</a:t>
            </a:fld>
            <a:endParaRPr lang="en-GB"/>
          </a:p>
        </p:txBody>
      </p:sp>
    </p:spTree>
    <p:extLst>
      <p:ext uri="{BB962C8B-B14F-4D97-AF65-F5344CB8AC3E}">
        <p14:creationId xmlns:p14="http://schemas.microsoft.com/office/powerpoint/2010/main" val="110085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rPr>
              <a:t>BUT:</a:t>
            </a:r>
            <a:r>
              <a:rPr lang="en-GB" sz="1400" kern="1200" baseline="0" dirty="0" smtClean="0">
                <a:solidFill>
                  <a:schemeClr val="tx1"/>
                </a:solidFill>
                <a:effectLst/>
              </a:rPr>
              <a:t> one should avoid technological determinism:</a:t>
            </a:r>
          </a:p>
          <a:p>
            <a:pPr marL="171450" indent="-171450">
              <a:buFont typeface="Arial" panose="020B0604020202020204" pitchFamily="34" charset="0"/>
              <a:buChar char="•"/>
            </a:pPr>
            <a:r>
              <a:rPr lang="en-GB" sz="1400" kern="1200" baseline="0" dirty="0" smtClean="0">
                <a:solidFill>
                  <a:schemeClr val="tx1"/>
                </a:solidFill>
                <a:effectLst/>
              </a:rPr>
              <a:t>Legal hurdles </a:t>
            </a:r>
          </a:p>
          <a:p>
            <a:pPr marL="171450" indent="-171450">
              <a:buFont typeface="Arial" panose="020B0604020202020204" pitchFamily="34" charset="0"/>
              <a:buChar char="•"/>
            </a:pPr>
            <a:r>
              <a:rPr lang="en-GB" sz="1400" kern="1200" baseline="0" dirty="0" smtClean="0">
                <a:solidFill>
                  <a:schemeClr val="tx1"/>
                </a:solidFill>
                <a:effectLst/>
              </a:rPr>
              <a:t>Ethical hurdles (e.g. driverless cars)</a:t>
            </a:r>
          </a:p>
          <a:p>
            <a:pPr marL="171450" indent="-171450">
              <a:buFont typeface="Arial" panose="020B0604020202020204" pitchFamily="34" charset="0"/>
              <a:buChar char="•"/>
            </a:pPr>
            <a:r>
              <a:rPr lang="en-GB" sz="1400" kern="1200" baseline="0" dirty="0" smtClean="0">
                <a:solidFill>
                  <a:schemeClr val="tx1"/>
                </a:solidFill>
                <a:effectLst/>
              </a:rPr>
              <a:t>Social hurdles (e.g. OK to use robots in manufacturing and defence, less sure robots should be used in care for children, the disabled and elderly)</a:t>
            </a:r>
          </a:p>
          <a:p>
            <a:pPr marL="171450" indent="-171450">
              <a:buFont typeface="Symbol"/>
              <a:buChar char="Þ"/>
            </a:pPr>
            <a:r>
              <a:rPr lang="en-GB" sz="1400" kern="1200" baseline="0" dirty="0" smtClean="0">
                <a:solidFill>
                  <a:schemeClr val="tx1"/>
                </a:solidFill>
                <a:effectLst/>
              </a:rPr>
              <a:t>Slow adoption</a:t>
            </a:r>
          </a:p>
          <a:p>
            <a:pPr marL="0" indent="0">
              <a:buFont typeface="Symbol"/>
              <a:buNone/>
            </a:pPr>
            <a:endParaRPr lang="en-GB" sz="1400" kern="1200" baseline="0" dirty="0" smtClean="0">
              <a:solidFill>
                <a:schemeClr val="tx1"/>
              </a:solidFill>
              <a:effectLst/>
            </a:endParaRPr>
          </a:p>
          <a:p>
            <a:pPr marL="0" indent="0">
              <a:buFont typeface="Symbol"/>
              <a:buNone/>
            </a:pPr>
            <a:r>
              <a:rPr lang="en-GB" sz="1400" kern="1200" baseline="0" dirty="0" smtClean="0">
                <a:solidFill>
                  <a:schemeClr val="tx1"/>
                </a:solidFill>
                <a:effectLst/>
              </a:rPr>
              <a:t>+ people switch tasks: </a:t>
            </a:r>
            <a:r>
              <a:rPr lang="en-GB" sz="1400" u="none" kern="1200" dirty="0" smtClean="0">
                <a:solidFill>
                  <a:schemeClr val="tx1"/>
                </a:solidFill>
                <a:effectLst/>
              </a:rPr>
              <a:t>Evidence for the United States shows that, while the number of ATMs rose, so did the number of bank tellers – but the nature of their job changed from simply counting cash to solving more complex financial problems for clients </a:t>
            </a:r>
          </a:p>
          <a:p>
            <a:pPr marL="0" indent="0">
              <a:buFont typeface="Symbol"/>
              <a:buNone/>
            </a:pPr>
            <a:endParaRPr lang="en-GB" sz="1400" u="none" kern="1200" baseline="0" dirty="0" smtClean="0">
              <a:solidFill>
                <a:schemeClr val="tx1"/>
              </a:solidFill>
              <a:effectLst/>
            </a:endParaRPr>
          </a:p>
          <a:p>
            <a:pPr marL="0" indent="0">
              <a:buFont typeface="Symbol"/>
              <a:buNone/>
            </a:pPr>
            <a:r>
              <a:rPr lang="en-GB" sz="1400" kern="1200" baseline="0" dirty="0" smtClean="0">
                <a:solidFill>
                  <a:schemeClr val="tx1"/>
                </a:solidFill>
                <a:effectLst/>
              </a:rPr>
              <a:t>+ Technology also creates jobs: </a:t>
            </a:r>
            <a:r>
              <a:rPr lang="en-GB" sz="1400" baseline="0" dirty="0" smtClean="0"/>
              <a:t>big data specialists, app developers, social media managers, cloud computing and Internet of Things architects</a:t>
            </a:r>
            <a:endParaRPr lang="en-GB" sz="1400" kern="1200" dirty="0" smtClean="0">
              <a:solidFill>
                <a:schemeClr val="tx1"/>
              </a:solidFill>
              <a:effectLst/>
            </a:endParaRPr>
          </a:p>
          <a:p>
            <a:endParaRPr lang="en-GB" dirty="0"/>
          </a:p>
        </p:txBody>
      </p:sp>
      <p:sp>
        <p:nvSpPr>
          <p:cNvPr id="4" name="Slide Number Placeholder 3"/>
          <p:cNvSpPr>
            <a:spLocks noGrp="1"/>
          </p:cNvSpPr>
          <p:nvPr>
            <p:ph type="sldNum" sz="quarter" idx="10"/>
          </p:nvPr>
        </p:nvSpPr>
        <p:spPr/>
        <p:txBody>
          <a:bodyPr/>
          <a:lstStyle/>
          <a:p>
            <a:fld id="{0BD521C1-932B-4C1A-997F-56EB1DAFA681}" type="slidenum">
              <a:rPr lang="en-GB" smtClean="0"/>
              <a:t>13</a:t>
            </a:fld>
            <a:endParaRPr lang="en-GB"/>
          </a:p>
        </p:txBody>
      </p:sp>
    </p:spTree>
    <p:extLst>
      <p:ext uri="{BB962C8B-B14F-4D97-AF65-F5344CB8AC3E}">
        <p14:creationId xmlns:p14="http://schemas.microsoft.com/office/powerpoint/2010/main" val="191352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Increase in involuntary</a:t>
            </a:r>
            <a:r>
              <a:rPr lang="en-GB" sz="1200" kern="1200" baseline="0" dirty="0" smtClean="0">
                <a:solidFill>
                  <a:schemeClr val="tx1"/>
                </a:solidFill>
                <a:effectLst/>
                <a:latin typeface="+mn-lt"/>
                <a:ea typeface="+mn-ea"/>
                <a:cs typeface="+mn-cs"/>
              </a:rPr>
              <a:t> part-time work in Italy, Spain, Australia and France – but difficult to disentangle from crisis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Increase in share of temporary employment in Russia, Germany, Canada, Italy and France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Across the OECD, one in three jobs is non-standard</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6EEEE6-B896-493A-935A-C356B2C8C708}" type="slidenum">
              <a:rPr lang="en-GB" smtClean="0"/>
              <a:t>14</a:t>
            </a:fld>
            <a:endParaRPr lang="en-GB"/>
          </a:p>
        </p:txBody>
      </p:sp>
    </p:spTree>
    <p:extLst>
      <p:ext uri="{BB962C8B-B14F-4D97-AF65-F5344CB8AC3E}">
        <p14:creationId xmlns:p14="http://schemas.microsoft.com/office/powerpoint/2010/main" val="3944802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Definitions,</a:t>
            </a:r>
            <a:r>
              <a:rPr lang="en-GB" sz="1200" kern="1200" baseline="0" dirty="0" smtClean="0">
                <a:solidFill>
                  <a:schemeClr val="tx1"/>
                </a:solidFill>
                <a:effectLst/>
                <a:latin typeface="+mn-lt"/>
                <a:ea typeface="+mn-ea"/>
                <a:cs typeface="+mn-cs"/>
              </a:rPr>
              <a:t> methodologies and estimates vary widely:</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0.5% of all workers in the US provided services through online intermediaries 2015 (Katz</a:t>
            </a:r>
            <a:r>
              <a:rPr lang="en-GB" sz="1200" kern="1200" baseline="0" dirty="0" smtClean="0">
                <a:solidFill>
                  <a:schemeClr val="tx1"/>
                </a:solidFill>
                <a:effectLst/>
                <a:latin typeface="+mn-lt"/>
                <a:ea typeface="+mn-ea"/>
                <a:cs typeface="+mn-cs"/>
              </a:rPr>
              <a:t> and Krueger, 2016)</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1% of adults in the United States earned income from the Online Platform Economy in any given month between October 2012 and September 2015 (JP Morgan Chase Institute, 2016)</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3% of adults aged 15+ have tried gig work of some form in Great Britain (RSA, 2017)</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5% of people in the Netherlands, Sweden and the UK do</a:t>
            </a:r>
            <a:r>
              <a:rPr lang="en-US" sz="1200" kern="1200" baseline="0" dirty="0" smtClean="0">
                <a:solidFill>
                  <a:schemeClr val="tx1"/>
                </a:solidFill>
                <a:effectLst/>
                <a:latin typeface="+mn-lt"/>
                <a:ea typeface="+mn-ea"/>
                <a:cs typeface="+mn-cs"/>
              </a:rPr>
              <a:t> crowd work on a weekly basis (UNI Global Union)</a:t>
            </a:r>
            <a:endParaRPr lang="en-US" sz="1200" kern="1200" dirty="0" smtClean="0">
              <a:solidFill>
                <a:schemeClr val="tx1"/>
              </a:solidFill>
              <a:effectLst/>
              <a:latin typeface="+mn-lt"/>
              <a:ea typeface="+mn-ea"/>
              <a:cs typeface="+mn-cs"/>
            </a:endParaRPr>
          </a:p>
          <a:p>
            <a:endParaRPr lang="en-GB" dirty="0" smtClean="0"/>
          </a:p>
          <a:p>
            <a:r>
              <a:rPr lang="en-GB" sz="1200" dirty="0" smtClean="0"/>
              <a:t>THE ONLINE LABOUR INDEX</a:t>
            </a:r>
          </a:p>
          <a:p>
            <a:r>
              <a:rPr lang="en-GB" sz="1200" dirty="0" smtClean="0"/>
              <a:t>Excludes Uber and Airbnb because they require that</a:t>
            </a:r>
            <a:r>
              <a:rPr lang="en-GB" sz="1200" baseline="0" dirty="0" smtClean="0"/>
              <a:t>: </a:t>
            </a:r>
            <a:r>
              <a:rPr lang="en-GB" sz="1200" kern="1200" dirty="0" smtClean="0">
                <a:solidFill>
                  <a:schemeClr val="tx1"/>
                </a:solidFill>
                <a:effectLst/>
                <a:latin typeface="+mn-lt"/>
                <a:ea typeface="+mn-ea"/>
                <a:cs typeface="+mn-cs"/>
              </a:rPr>
              <a:t>the worker and employer are matched digitally, the payment is conducted digitally via the platform, and that the result of the work is delivered digitally</a:t>
            </a:r>
          </a:p>
          <a:p>
            <a:r>
              <a:rPr lang="en-GB" sz="1200" kern="1200" dirty="0" smtClean="0">
                <a:solidFill>
                  <a:schemeClr val="tx1"/>
                </a:solidFill>
                <a:effectLst/>
                <a:latin typeface="+mn-lt"/>
                <a:ea typeface="+mn-ea"/>
                <a:cs typeface="+mn-cs"/>
              </a:rPr>
              <a:t>Crawls 5 largest English-language online labour platforms on a daily</a:t>
            </a:r>
            <a:r>
              <a:rPr lang="en-GB" sz="1200" kern="1200" baseline="0" dirty="0" smtClean="0">
                <a:solidFill>
                  <a:schemeClr val="tx1"/>
                </a:solidFill>
                <a:effectLst/>
                <a:latin typeface="+mn-lt"/>
                <a:ea typeface="+mn-ea"/>
                <a:cs typeface="+mn-cs"/>
              </a:rPr>
              <a:t> basis</a:t>
            </a:r>
            <a:r>
              <a:rPr lang="en-GB" sz="1200" kern="1200" dirty="0" smtClean="0">
                <a:solidFill>
                  <a:schemeClr val="tx1"/>
                </a:solidFill>
                <a:effectLst/>
                <a:latin typeface="+mn-lt"/>
                <a:ea typeface="+mn-ea"/>
                <a:cs typeface="+mn-cs"/>
              </a:rPr>
              <a:t>: Freelancer.com, Guru.com, Mturk.com, peopleperhour.com, upwork.com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Software development and technology are currently the most sought-after skills, followed by creative and clerical work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Remains</a:t>
            </a:r>
            <a:r>
              <a:rPr lang="en-GB" sz="1200" kern="1200" baseline="0" dirty="0" smtClean="0">
                <a:solidFill>
                  <a:schemeClr val="tx1"/>
                </a:solidFill>
                <a:effectLst/>
                <a:latin typeface="+mn-lt"/>
                <a:ea typeface="+mn-ea"/>
                <a:cs typeface="+mn-cs"/>
              </a:rPr>
              <a:t> to be seen how this index evolves over time, and whether this type of work substitutes for standard work, or not</a:t>
            </a:r>
          </a:p>
          <a:p>
            <a:endParaRPr lang="en-US" sz="1200" kern="1200" dirty="0" smtClean="0">
              <a:solidFill>
                <a:schemeClr val="tx1"/>
              </a:solidFill>
              <a:latin typeface="+mn-lt"/>
              <a:ea typeface="+mn-ea"/>
              <a:cs typeface="+mn-cs"/>
            </a:endParaRPr>
          </a:p>
          <a:p>
            <a:pPr>
              <a:buFont typeface="Wingdings" panose="05000000000000000000" pitchFamily="2" charset="2"/>
              <a:buChar char="Ø"/>
            </a:pPr>
            <a:r>
              <a:rPr lang="en-GB" sz="1200" kern="1200" dirty="0" smtClean="0">
                <a:solidFill>
                  <a:schemeClr val="tx1"/>
                </a:solidFill>
                <a:latin typeface="+mn-lt"/>
                <a:ea typeface="+mn-ea"/>
                <a:cs typeface="+mn-cs"/>
              </a:rPr>
              <a:t>Potential advantages: flexibility, improved matching, cost-reductions</a:t>
            </a:r>
          </a:p>
          <a:p>
            <a:pPr>
              <a:buFont typeface="Wingdings" panose="05000000000000000000" pitchFamily="2" charset="2"/>
              <a:buNone/>
            </a:pPr>
            <a:endParaRPr lang="en-GB" sz="1200" kern="1200" dirty="0" smtClean="0">
              <a:solidFill>
                <a:schemeClr val="tx1"/>
              </a:solidFill>
              <a:latin typeface="+mn-lt"/>
              <a:ea typeface="+mn-ea"/>
              <a:cs typeface="+mn-cs"/>
            </a:endParaRPr>
          </a:p>
          <a:p>
            <a:pPr>
              <a:buFont typeface="Wingdings" panose="05000000000000000000" pitchFamily="2" charset="2"/>
              <a:buChar char="Ø"/>
            </a:pPr>
            <a:r>
              <a:rPr lang="en-GB" sz="1200" kern="1200" dirty="0" smtClean="0">
                <a:solidFill>
                  <a:schemeClr val="tx1"/>
                </a:solidFill>
                <a:latin typeface="+mn-lt"/>
                <a:ea typeface="+mn-ea"/>
                <a:cs typeface="+mn-cs"/>
              </a:rPr>
              <a:t>Potential disadvantages: often lower pay, job security and social protection; less training; more job strain</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F819E90-54B8-4842-939D-889BE901CC4B}" type="slidenum">
              <a:rPr lang="en-GB" smtClean="0"/>
              <a:t>15</a:t>
            </a:fld>
            <a:endParaRPr lang="en-GB"/>
          </a:p>
        </p:txBody>
      </p:sp>
    </p:spTree>
    <p:extLst>
      <p:ext uri="{BB962C8B-B14F-4D97-AF65-F5344CB8AC3E}">
        <p14:creationId xmlns:p14="http://schemas.microsoft.com/office/powerpoint/2010/main" val="146754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179" y="4689515"/>
            <a:ext cx="6117907" cy="4442698"/>
          </a:xfrm>
        </p:spPr>
        <p:txBody>
          <a:bodyPr/>
          <a:lstStyle/>
          <a:p>
            <a:r>
              <a:rPr lang="en-GB" u="sng" dirty="0" smtClean="0"/>
              <a:t>Activation</a:t>
            </a:r>
          </a:p>
          <a:p>
            <a:pPr marL="171450" indent="-171450">
              <a:buFont typeface="Arial" panose="020B0604020202020204" pitchFamily="34" charset="0"/>
              <a:buChar char="•"/>
            </a:pPr>
            <a:r>
              <a:rPr lang="en-GB" dirty="0" smtClean="0"/>
              <a:t>More generous benefits also require a more effective activation framework</a:t>
            </a:r>
            <a:r>
              <a:rPr lang="en-GB" baseline="0" dirty="0" smtClean="0"/>
              <a:t> based on mutual obligations</a:t>
            </a:r>
          </a:p>
          <a:p>
            <a:pPr marL="171450" indent="-171450">
              <a:buFont typeface="Arial" panose="020B0604020202020204" pitchFamily="34" charset="0"/>
              <a:buChar char="•"/>
            </a:pPr>
            <a:r>
              <a:rPr lang="en-GB" baseline="0" dirty="0" smtClean="0"/>
              <a:t>Motivation, employability and opportunities</a:t>
            </a:r>
          </a:p>
          <a:p>
            <a:pPr marL="171450" indent="-171450">
              <a:buFont typeface="Arial" panose="020B0604020202020204" pitchFamily="34" charset="0"/>
              <a:buChar char="•"/>
            </a:pPr>
            <a:r>
              <a:rPr lang="en-GB" baseline="0" dirty="0" smtClean="0"/>
              <a:t>BUT: </a:t>
            </a:r>
            <a:r>
              <a:rPr lang="en-GB" sz="1200" kern="1200" dirty="0" smtClean="0">
                <a:solidFill>
                  <a:schemeClr val="tx1"/>
                </a:solidFill>
                <a:effectLst/>
                <a:latin typeface="+mn-lt"/>
                <a:ea typeface="+mn-ea"/>
                <a:cs typeface="+mn-cs"/>
              </a:rPr>
              <a:t>the new forms of work that are emerging may hinder the ability of countries to enforce the principle of mutual obligations given that monitoring work activity may become more difficult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Activation strategies more generally might be weakened if a growing share of the unemployed are no longer eligible for unemployment benefits and will therefore slip under the radar of the authorities</a:t>
            </a: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Job guarantees as a possible solution? </a:t>
            </a:r>
            <a:endParaRPr lang="en-GB" baseline="0" dirty="0" smtClean="0"/>
          </a:p>
          <a:p>
            <a:endParaRPr lang="en-GB" dirty="0" smtClean="0"/>
          </a:p>
          <a:p>
            <a:r>
              <a:rPr lang="en-GB" u="sng" dirty="0" smtClean="0"/>
              <a:t>Social Dialogue</a:t>
            </a:r>
          </a:p>
          <a:p>
            <a:pPr marL="171450" indent="-171450">
              <a:buFont typeface="Arial" panose="020B0604020202020204" pitchFamily="34" charset="0"/>
              <a:buChar char="•"/>
            </a:pPr>
            <a:r>
              <a:rPr lang="en-GB" dirty="0" smtClean="0"/>
              <a:t>Can play an important role in managing transitions; important investments in skills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Austria the social</a:t>
            </a:r>
            <a:r>
              <a:rPr lang="en-GB" sz="1200" kern="1200" baseline="0" dirty="0" smtClean="0">
                <a:solidFill>
                  <a:schemeClr val="tx1"/>
                </a:solidFill>
                <a:effectLst/>
                <a:latin typeface="+mn-lt"/>
                <a:ea typeface="+mn-ea"/>
                <a:cs typeface="+mn-cs"/>
              </a:rPr>
              <a:t> partners have introduced what’s called “labour foundation programmes” to support </a:t>
            </a:r>
            <a:r>
              <a:rPr lang="en-GB" sz="1200" kern="1200" dirty="0" smtClean="0">
                <a:solidFill>
                  <a:schemeClr val="tx1"/>
                </a:solidFill>
                <a:effectLst/>
                <a:latin typeface="+mn-lt"/>
                <a:ea typeface="+mn-ea"/>
                <a:cs typeface="+mn-cs"/>
              </a:rPr>
              <a:t>structural changes. Funds from the government are available for the costs of career guidance, training and continued training provided by external providers, active job-search and allowance for course-related additional costs. In addition, participants in labour foundation programmes may extend unemployment benefit receipt to 156 weeks.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Sweden:</a:t>
            </a:r>
            <a:r>
              <a:rPr lang="en-GB" sz="1200" kern="1200" baseline="0" dirty="0" smtClean="0">
                <a:solidFill>
                  <a:schemeClr val="tx1"/>
                </a:solidFill>
                <a:effectLst/>
                <a:latin typeface="+mn-lt"/>
                <a:ea typeface="+mn-ea"/>
                <a:cs typeface="+mn-cs"/>
              </a:rPr>
              <a:t> Job Security Councils: </a:t>
            </a:r>
            <a:r>
              <a:rPr lang="en-US" sz="1200" kern="1200" baseline="0" dirty="0" smtClean="0">
                <a:solidFill>
                  <a:schemeClr val="tx1"/>
                </a:solidFill>
                <a:effectLst/>
                <a:latin typeface="+mn-lt"/>
                <a:ea typeface="+mn-ea"/>
                <a:cs typeface="+mn-cs"/>
              </a:rPr>
              <a:t>established through collective agreements and financed by employers, run parallel to the public employment service. JSCs play a strong role at various stages of the restructuring process and their support </a:t>
            </a:r>
            <a:r>
              <a:rPr lang="en-US" sz="1200" kern="1200" baseline="0" dirty="0" err="1" smtClean="0">
                <a:solidFill>
                  <a:schemeClr val="tx1"/>
                </a:solidFill>
                <a:effectLst/>
                <a:latin typeface="+mn-lt"/>
                <a:ea typeface="+mn-ea"/>
                <a:cs typeface="+mn-cs"/>
              </a:rPr>
              <a:t>programmes</a:t>
            </a:r>
            <a:r>
              <a:rPr lang="en-US" sz="1200" kern="1200" baseline="0" dirty="0" smtClean="0">
                <a:solidFill>
                  <a:schemeClr val="tx1"/>
                </a:solidFill>
                <a:effectLst/>
                <a:latin typeface="+mn-lt"/>
                <a:ea typeface="+mn-ea"/>
                <a:cs typeface="+mn-cs"/>
              </a:rPr>
              <a:t> may take different forms including providing advice and consultation to employers and trade unions as well as tailored transition services and guidance to workers to find new jobs. </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BUT:</a:t>
            </a:r>
            <a:r>
              <a:rPr lang="en-GB" sz="1200" kern="1200" baseline="0" dirty="0" smtClean="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smtClean="0">
                <a:solidFill>
                  <a:schemeClr val="tx1"/>
                </a:solidFill>
                <a:effectLst/>
                <a:latin typeface="+mn-lt"/>
                <a:ea typeface="+mn-ea"/>
                <a:cs typeface="+mn-cs"/>
              </a:rPr>
              <a:t>Difficult to give voice to non-standard workers</a:t>
            </a:r>
            <a:endParaRPr lang="en-GB"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Regulatory challenges: in some countries, it is illegal for independent workers to unionise since this would be considered as forming a cartel and therefore an anti-competitive practice.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Some innovative solutions are nevertheless emerging: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Non-standard workers are setting up new unions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“Traditional” unions are trying to improve the coverage of non-standard forms of work</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Some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companies voluntarily extend the terms set in collective agreements for standard workers to non-standard workers and/or engage in collective bargaining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What is needed from governments to promote such developments in social dialogue and worker representation within a favourable regulatory framework</a:t>
            </a:r>
          </a:p>
          <a:p>
            <a:pPr marL="17145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5175C4FB-5435-4904-A78E-FD555AF614CC}" type="slidenum">
              <a:rPr lang="en-GB" smtClean="0"/>
              <a:t>16</a:t>
            </a:fld>
            <a:endParaRPr lang="en-GB"/>
          </a:p>
        </p:txBody>
      </p:sp>
    </p:spTree>
    <p:extLst>
      <p:ext uri="{BB962C8B-B14F-4D97-AF65-F5344CB8AC3E}">
        <p14:creationId xmlns:p14="http://schemas.microsoft.com/office/powerpoint/2010/main" val="101427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a:p>
            <a:r>
              <a:rPr lang="en-GB" sz="1400" dirty="0" smtClean="0"/>
              <a:t>Fail: cannot</a:t>
            </a:r>
            <a:r>
              <a:rPr lang="en-GB" sz="1400" baseline="0" dirty="0" smtClean="0"/>
              <a:t> use a mouse or scroll through a web page</a:t>
            </a:r>
          </a:p>
          <a:p>
            <a:endParaRPr lang="en-GB" sz="1400" baseline="0" dirty="0" smtClean="0"/>
          </a:p>
          <a:p>
            <a:r>
              <a:rPr lang="en-GB" sz="1400" baseline="0" dirty="0" smtClean="0"/>
              <a:t>Level 1 or below: use e-mail software or web browser – but little or no navigation required to access information or commands required to solve a problem</a:t>
            </a:r>
            <a:endParaRPr lang="en-GB" sz="1400" dirty="0"/>
          </a:p>
        </p:txBody>
      </p:sp>
      <p:sp>
        <p:nvSpPr>
          <p:cNvPr id="4" name="Slide Number Placeholder 3"/>
          <p:cNvSpPr>
            <a:spLocks noGrp="1"/>
          </p:cNvSpPr>
          <p:nvPr>
            <p:ph type="sldNum" sz="quarter" idx="10"/>
          </p:nvPr>
        </p:nvSpPr>
        <p:spPr/>
        <p:txBody>
          <a:bodyPr/>
          <a:lstStyle/>
          <a:p>
            <a:fld id="{B26EEEE6-B896-493A-935A-C356B2C8C708}" type="slidenum">
              <a:rPr lang="en-GB" smtClean="0"/>
              <a:t>17</a:t>
            </a:fld>
            <a:endParaRPr lang="en-GB"/>
          </a:p>
        </p:txBody>
      </p:sp>
    </p:spTree>
    <p:extLst>
      <p:ext uri="{BB962C8B-B14F-4D97-AF65-F5344CB8AC3E}">
        <p14:creationId xmlns:p14="http://schemas.microsoft.com/office/powerpoint/2010/main" val="384733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People will have to work longer</a:t>
            </a:r>
          </a:p>
          <a:p>
            <a:r>
              <a:rPr lang="en-GB" sz="1400" dirty="0" smtClean="0"/>
              <a:t>They will change career more often</a:t>
            </a:r>
          </a:p>
          <a:p>
            <a:r>
              <a:rPr lang="en-GB" sz="1400" dirty="0" smtClean="0"/>
              <a:t>And technological</a:t>
            </a:r>
            <a:r>
              <a:rPr lang="en-GB" sz="1400" baseline="0" dirty="0" smtClean="0"/>
              <a:t> change is accelerating</a:t>
            </a:r>
          </a:p>
          <a:p>
            <a:endParaRPr lang="en-GB" sz="1400" baseline="0" dirty="0" smtClean="0"/>
          </a:p>
          <a:p>
            <a:pPr marL="171450" indent="-171450">
              <a:buFont typeface="Symbol"/>
              <a:buChar char="Þ"/>
            </a:pPr>
            <a:r>
              <a:rPr lang="en-GB" sz="1400" baseline="0" dirty="0" smtClean="0"/>
              <a:t>we’ll need an increase in opportunities for individuals to maintain their skills, re-skill or up-skill throughout their working lives</a:t>
            </a:r>
          </a:p>
          <a:p>
            <a:pPr marL="171450" indent="-171450">
              <a:buFont typeface="Symbol"/>
              <a:buChar char="Þ"/>
            </a:pPr>
            <a:endParaRPr lang="en-GB" sz="1400" baseline="0" dirty="0" smtClean="0"/>
          </a:p>
          <a:p>
            <a:pPr marL="0" indent="0">
              <a:buFont typeface="Symbol"/>
              <a:buNone/>
            </a:pPr>
            <a:r>
              <a:rPr lang="en-GB" sz="1400" baseline="0" dirty="0" smtClean="0"/>
              <a:t>Need focus on the low-skilled – they face additional barriers (more risk averse, greater credit constraints, lack of information, but also less likely to receive training from employers)</a:t>
            </a:r>
          </a:p>
          <a:p>
            <a:pPr marL="0" indent="0">
              <a:buFont typeface="Symbol"/>
              <a:buNone/>
            </a:pPr>
            <a:endParaRPr lang="en-GB" sz="1400" baseline="0" dirty="0" smtClean="0"/>
          </a:p>
          <a:p>
            <a:pPr marL="0" indent="0">
              <a:buFont typeface="Symbol"/>
              <a:buNone/>
            </a:pPr>
            <a:r>
              <a:rPr lang="en-GB" sz="1400" baseline="0" dirty="0" smtClean="0"/>
              <a:t>A particular challenge is workers in non-standard forms of employment (including those in new forms of employment) </a:t>
            </a:r>
          </a:p>
          <a:p>
            <a:pPr marL="0" indent="0">
              <a:buFont typeface="Symbol"/>
              <a:buNone/>
            </a:pPr>
            <a:endParaRPr lang="en-GB" sz="1400" baseline="0" dirty="0" smtClean="0"/>
          </a:p>
          <a:p>
            <a:pPr marL="0" indent="0">
              <a:buFont typeface="Symbol"/>
              <a:buNone/>
            </a:pPr>
            <a:r>
              <a:rPr lang="en-GB" sz="1400" baseline="0" dirty="0" smtClean="0"/>
              <a:t>Example of interesting policy initiative: France’s </a:t>
            </a:r>
            <a:r>
              <a:rPr lang="en-GB" sz="1400" baseline="0" dirty="0" err="1" smtClean="0"/>
              <a:t>Compte</a:t>
            </a:r>
            <a:r>
              <a:rPr lang="en-GB" sz="1400" baseline="0" dirty="0" smtClean="0"/>
              <a:t> Personnel de Formation</a:t>
            </a:r>
            <a:endParaRPr lang="en-GB" sz="1400" dirty="0" smtClean="0"/>
          </a:p>
        </p:txBody>
      </p:sp>
      <p:sp>
        <p:nvSpPr>
          <p:cNvPr id="4" name="Slide Number Placeholder 3"/>
          <p:cNvSpPr>
            <a:spLocks noGrp="1"/>
          </p:cNvSpPr>
          <p:nvPr>
            <p:ph type="sldNum" sz="quarter" idx="10"/>
          </p:nvPr>
        </p:nvSpPr>
        <p:spPr/>
        <p:txBody>
          <a:bodyPr/>
          <a:lstStyle/>
          <a:p>
            <a:fld id="{0BD521C1-932B-4C1A-997F-56EB1DAFA681}" type="slidenum">
              <a:rPr lang="en-GB" smtClean="0"/>
              <a:t>18</a:t>
            </a:fld>
            <a:endParaRPr lang="en-GB"/>
          </a:p>
        </p:txBody>
      </p:sp>
    </p:spTree>
    <p:extLst>
      <p:ext uri="{BB962C8B-B14F-4D97-AF65-F5344CB8AC3E}">
        <p14:creationId xmlns:p14="http://schemas.microsoft.com/office/powerpoint/2010/main" val="293955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18" indent="-170918" defTabSz="914201">
              <a:buFont typeface="Arial" panose="020B0604020202020204"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B26EEEE6-B896-493A-935A-C356B2C8C708}" type="slidenum">
              <a:rPr lang="en-GB" smtClean="0"/>
              <a:t>19</a:t>
            </a:fld>
            <a:endParaRPr lang="en-GB"/>
          </a:p>
        </p:txBody>
      </p:sp>
    </p:spTree>
    <p:extLst>
      <p:ext uri="{BB962C8B-B14F-4D97-AF65-F5344CB8AC3E}">
        <p14:creationId xmlns:p14="http://schemas.microsoft.com/office/powerpoint/2010/main" val="277732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Together, these trends are likely to affect the quantity and types of jobs that are available, as well as how and by whom they will be carried out</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Fears about automation, offshoring, polarisation, rising inequalities</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BUT: opportunities</a:t>
            </a:r>
            <a:r>
              <a:rPr lang="en-GB" sz="1400" kern="1200" baseline="0" dirty="0" smtClean="0">
                <a:solidFill>
                  <a:schemeClr val="tx1"/>
                </a:solidFill>
                <a:effectLst/>
                <a:latin typeface="+mn-lt"/>
                <a:ea typeface="+mn-ea"/>
                <a:cs typeface="+mn-cs"/>
              </a:rPr>
              <a:t> as well as threats</a:t>
            </a:r>
          </a:p>
          <a:p>
            <a:endParaRPr lang="en-GB" sz="1400" kern="1200" baseline="0" dirty="0" smtClean="0">
              <a:solidFill>
                <a:schemeClr val="tx1"/>
              </a:solidFill>
              <a:effectLst/>
              <a:latin typeface="+mn-lt"/>
              <a:ea typeface="+mn-ea"/>
              <a:cs typeface="+mn-cs"/>
            </a:endParaRPr>
          </a:p>
          <a:p>
            <a:r>
              <a:rPr lang="en-GB" sz="1400" kern="1200" baseline="0" dirty="0" smtClean="0">
                <a:solidFill>
                  <a:schemeClr val="tx1"/>
                </a:solidFill>
                <a:effectLst/>
                <a:latin typeface="+mn-lt"/>
                <a:ea typeface="+mn-ea"/>
                <a:cs typeface="+mn-cs"/>
              </a:rPr>
              <a:t>There will nevertheless be a lot of upheaval</a:t>
            </a:r>
          </a:p>
          <a:p>
            <a:endParaRPr lang="en-GB" sz="1400" kern="1200" baseline="0" dirty="0" smtClean="0">
              <a:solidFill>
                <a:schemeClr val="tx1"/>
              </a:solidFill>
              <a:effectLst/>
              <a:latin typeface="+mn-lt"/>
              <a:ea typeface="+mn-ea"/>
              <a:cs typeface="+mn-cs"/>
            </a:endParaRPr>
          </a:p>
          <a:p>
            <a:r>
              <a:rPr lang="en-GB" sz="1400" kern="1200" baseline="0" dirty="0" smtClean="0">
                <a:solidFill>
                  <a:schemeClr val="tx1"/>
                </a:solidFill>
                <a:effectLst/>
                <a:latin typeface="+mn-lt"/>
                <a:ea typeface="+mn-ea"/>
                <a:cs typeface="+mn-cs"/>
              </a:rPr>
              <a:t>How well labour markets adapt to these changes (and the extent to which they seize the opportunities) will to a large extent depend on policy</a:t>
            </a:r>
          </a:p>
        </p:txBody>
      </p:sp>
      <p:sp>
        <p:nvSpPr>
          <p:cNvPr id="4" name="Slide Number Placeholder 3"/>
          <p:cNvSpPr>
            <a:spLocks noGrp="1"/>
          </p:cNvSpPr>
          <p:nvPr>
            <p:ph type="sldNum" sz="quarter" idx="10"/>
          </p:nvPr>
        </p:nvSpPr>
        <p:spPr/>
        <p:txBody>
          <a:bodyPr/>
          <a:lstStyle/>
          <a:p>
            <a:fld id="{0BD521C1-932B-4C1A-997F-56EB1DAFA681}" type="slidenum">
              <a:rPr lang="en-GB" smtClean="0"/>
              <a:t>2</a:t>
            </a:fld>
            <a:endParaRPr lang="en-GB"/>
          </a:p>
        </p:txBody>
      </p:sp>
    </p:spTree>
    <p:extLst>
      <p:ext uri="{BB962C8B-B14F-4D97-AF65-F5344CB8AC3E}">
        <p14:creationId xmlns:p14="http://schemas.microsoft.com/office/powerpoint/2010/main" val="80446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20</a:t>
            </a:fld>
            <a:endParaRPr lang="en-GB"/>
          </a:p>
        </p:txBody>
      </p:sp>
    </p:spTree>
    <p:extLst>
      <p:ext uri="{BB962C8B-B14F-4D97-AF65-F5344CB8AC3E}">
        <p14:creationId xmlns:p14="http://schemas.microsoft.com/office/powerpoint/2010/main" val="303322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rPr>
              <a:t>E.g. The European Union has passed legislation that makes it illegal to treat part-time or temporary employees differently than regular, full-time employees</a:t>
            </a:r>
          </a:p>
          <a:p>
            <a:endParaRPr lang="en-GB" sz="1400" kern="1200" dirty="0" smtClean="0">
              <a:solidFill>
                <a:schemeClr val="tx1"/>
              </a:solidFill>
              <a:effectLst/>
            </a:endParaRPr>
          </a:p>
          <a:p>
            <a:pPr marL="0" indent="0" defTabSz="914201">
              <a:buFont typeface="Arial" panose="020B0604020202020204" pitchFamily="34" charset="0"/>
              <a:buNone/>
              <a:defRPr/>
            </a:pPr>
            <a:r>
              <a:rPr lang="en-GB" sz="1400" b="1" dirty="0" smtClean="0"/>
              <a:t>Basic income guarantee</a:t>
            </a:r>
            <a:endParaRPr lang="en-US" sz="1400" dirty="0" smtClean="0"/>
          </a:p>
          <a:p>
            <a:pPr marL="170918" indent="-170918" defTabSz="914201">
              <a:buFont typeface="Arial" panose="020B0604020202020204" pitchFamily="34" charset="0"/>
              <a:buChar char="•"/>
              <a:defRPr/>
            </a:pPr>
            <a:r>
              <a:rPr lang="en-US" sz="1400" dirty="0" smtClean="0"/>
              <a:t>Could fill the gaps left by existing social security systems while also offering a simpler alternative to the complex mixture of in- and out-of-work benefits. </a:t>
            </a:r>
          </a:p>
          <a:p>
            <a:pPr marL="170918" indent="-170918" defTabSz="914201">
              <a:buFont typeface="Arial" panose="020B0604020202020204" pitchFamily="34" charset="0"/>
              <a:buChar char="•"/>
              <a:defRPr/>
            </a:pPr>
            <a:r>
              <a:rPr lang="en-US" sz="1400" dirty="0" smtClean="0"/>
              <a:t>Cost could be a major stumbling block and their effect on work incentives also need to be carefully assessed. </a:t>
            </a:r>
          </a:p>
          <a:p>
            <a:pPr marL="170918" indent="-170918" defTabSz="914201">
              <a:buFont typeface="Arial" panose="020B0604020202020204" pitchFamily="34" charset="0"/>
              <a:buChar char="•"/>
              <a:defRPr/>
            </a:pPr>
            <a:r>
              <a:rPr lang="en-US" sz="1400" dirty="0" smtClean="0"/>
              <a:t>In some countries, experiments with basic income guarantees are currently underway or planned (e.g. Finland, the Canadian Province of Ontario and the Dutch city of Utrecht).</a:t>
            </a:r>
            <a:endParaRPr lang="en-US" sz="1400" baseline="0" dirty="0" smtClean="0"/>
          </a:p>
          <a:p>
            <a:pPr marL="170918" indent="-170918" defTabSz="914201">
              <a:buFont typeface="Arial" panose="020B0604020202020204" pitchFamily="34" charset="0"/>
              <a:buChar char="•"/>
              <a:defRPr/>
            </a:pP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B26EEEE6-B896-493A-935A-C356B2C8C708}" type="slidenum">
              <a:rPr lang="en-GB" smtClean="0"/>
              <a:t>21</a:t>
            </a:fld>
            <a:endParaRPr lang="en-GB"/>
          </a:p>
        </p:txBody>
      </p:sp>
    </p:spTree>
    <p:extLst>
      <p:ext uri="{BB962C8B-B14F-4D97-AF65-F5344CB8AC3E}">
        <p14:creationId xmlns:p14="http://schemas.microsoft.com/office/powerpoint/2010/main" val="3033223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D521C1-932B-4C1A-997F-56EB1DAFA681}" type="slidenum">
              <a:rPr lang="en-GB" smtClean="0"/>
              <a:t>22</a:t>
            </a:fld>
            <a:endParaRPr lang="en-GB"/>
          </a:p>
        </p:txBody>
      </p:sp>
    </p:spTree>
    <p:extLst>
      <p:ext uri="{BB962C8B-B14F-4D97-AF65-F5344CB8AC3E}">
        <p14:creationId xmlns:p14="http://schemas.microsoft.com/office/powerpoint/2010/main" val="88684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countries with ageing populations, shortages of qualified labour </a:t>
            </a:r>
          </a:p>
          <a:p>
            <a:r>
              <a:rPr lang="en-GB" sz="1200" kern="1200" dirty="0" smtClean="0">
                <a:solidFill>
                  <a:schemeClr val="tx1"/>
                </a:solidFill>
                <a:effectLst/>
                <a:latin typeface="+mn-lt"/>
                <a:ea typeface="+mn-ea"/>
                <a:cs typeface="+mn-cs"/>
              </a:rPr>
              <a:t>reallocations of labour and resources across sectors and occupations as consumer tastes change: demand is likely to shift from durable goods (such as cars) towards services (such as health care)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countries with a young and growing workforce, the challenge is ensuring that youth have the skills necessary to be gainfully employed and make a contribution to economic growth</a:t>
            </a:r>
            <a:endParaRPr lang="en-GB" dirty="0"/>
          </a:p>
        </p:txBody>
      </p:sp>
      <p:sp>
        <p:nvSpPr>
          <p:cNvPr id="4" name="Slide Number Placeholder 3"/>
          <p:cNvSpPr>
            <a:spLocks noGrp="1"/>
          </p:cNvSpPr>
          <p:nvPr>
            <p:ph type="sldNum" sz="quarter" idx="10"/>
          </p:nvPr>
        </p:nvSpPr>
        <p:spPr/>
        <p:txBody>
          <a:bodyPr/>
          <a:lstStyle/>
          <a:p>
            <a:fld id="{0BD521C1-932B-4C1A-997F-56EB1DAFA681}" type="slidenum">
              <a:rPr lang="en-GB" smtClean="0"/>
              <a:t>3</a:t>
            </a:fld>
            <a:endParaRPr lang="en-GB"/>
          </a:p>
        </p:txBody>
      </p:sp>
    </p:spTree>
    <p:extLst>
      <p:ext uri="{BB962C8B-B14F-4D97-AF65-F5344CB8AC3E}">
        <p14:creationId xmlns:p14="http://schemas.microsoft.com/office/powerpoint/2010/main" val="334471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Trade as a share of GDP has risen in both emerging and advanced G20 economies</a:t>
            </a:r>
          </a:p>
          <a:p>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Korea: exports from less</a:t>
            </a:r>
            <a:r>
              <a:rPr lang="en-GB" sz="1200" b="0" kern="1200" baseline="0" dirty="0" smtClean="0">
                <a:solidFill>
                  <a:schemeClr val="tx1"/>
                </a:solidFill>
                <a:effectLst/>
                <a:latin typeface="+mn-lt"/>
                <a:ea typeface="+mn-ea"/>
                <a:cs typeface="+mn-cs"/>
              </a:rPr>
              <a:t> than 23% to just over 50%; imports from 31% to 45%</a:t>
            </a:r>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D521C1-932B-4C1A-997F-56EB1DAFA681}" type="slidenum">
              <a:rPr lang="en-GB" smtClean="0"/>
              <a:t>4</a:t>
            </a:fld>
            <a:endParaRPr lang="en-GB"/>
          </a:p>
        </p:txBody>
      </p:sp>
    </p:spTree>
    <p:extLst>
      <p:ext uri="{BB962C8B-B14F-4D97-AF65-F5344CB8AC3E}">
        <p14:creationId xmlns:p14="http://schemas.microsoft.com/office/powerpoint/2010/main" val="230210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baseline="0" dirty="0" smtClean="0">
                <a:solidFill>
                  <a:schemeClr val="tx1"/>
                </a:solidFill>
                <a:effectLst/>
                <a:latin typeface="+mn-lt"/>
                <a:ea typeface="+mn-ea"/>
                <a:cs typeface="+mn-cs"/>
              </a:rPr>
              <a:t>Fears </a:t>
            </a:r>
            <a:r>
              <a:rPr lang="en-GB" sz="1200" kern="1200" dirty="0" smtClean="0">
                <a:solidFill>
                  <a:schemeClr val="tx1"/>
                </a:solidFill>
                <a:effectLst/>
                <a:latin typeface="+mn-lt"/>
                <a:ea typeface="+mn-ea"/>
                <a:cs typeface="+mn-cs"/>
              </a:rPr>
              <a:t>about potential negative effects: job opportunities lost to offshoring and services outsourcing </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GB" sz="1200" kern="1200" dirty="0" smtClean="0">
                <a:solidFill>
                  <a:schemeClr val="tx1"/>
                </a:solidFill>
                <a:effectLst/>
                <a:latin typeface="+mn-lt"/>
                <a:ea typeface="+mn-ea"/>
                <a:cs typeface="+mn-cs"/>
              </a:rPr>
              <a:t>BUT can also </a:t>
            </a:r>
            <a:r>
              <a:rPr lang="en-GB" sz="1200" kern="1200" baseline="0" dirty="0" smtClean="0">
                <a:solidFill>
                  <a:schemeClr val="tx1"/>
                </a:solidFill>
                <a:effectLst/>
                <a:latin typeface="+mn-lt"/>
                <a:ea typeface="+mn-ea"/>
                <a:cs typeface="+mn-cs"/>
              </a:rPr>
              <a:t>have significant positive employment effects: larger markets, greater sales and profits, more investment =&gt; </a:t>
            </a:r>
            <a:r>
              <a:rPr lang="en-GB" sz="1200" kern="1200" dirty="0" smtClean="0">
                <a:solidFill>
                  <a:schemeClr val="tx1"/>
                </a:solidFill>
                <a:effectLst/>
                <a:latin typeface="+mn-lt"/>
                <a:ea typeface="+mn-ea"/>
                <a:cs typeface="+mn-cs"/>
              </a:rPr>
              <a:t>creation of new, more skilled jobs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large share of jobs today are related to </a:t>
            </a:r>
            <a:r>
              <a:rPr lang="en-GB" sz="1200" b="1" kern="1200" dirty="0" smtClean="0">
                <a:solidFill>
                  <a:schemeClr val="tx1"/>
                </a:solidFill>
                <a:effectLst/>
                <a:latin typeface="+mn-lt"/>
                <a:ea typeface="+mn-ea"/>
                <a:cs typeface="+mn-cs"/>
              </a:rPr>
              <a:t>global value chains </a:t>
            </a:r>
            <a:r>
              <a:rPr lang="en-GB" sz="1200" kern="1200" dirty="0" smtClean="0">
                <a:solidFill>
                  <a:schemeClr val="tx1"/>
                </a:solidFill>
                <a:effectLst/>
                <a:latin typeface="+mn-lt"/>
                <a:ea typeface="+mn-ea"/>
                <a:cs typeface="+mn-cs"/>
              </a:rPr>
              <a:t>and are, therefore, driven by consumers in other countries. In 2011, for example, more than 30% of jobs in the business sector in most OECD countries were sustained by consumers in foreign markets – nearly 40% in Korea</a:t>
            </a:r>
            <a:endParaRPr lang="en-GB" dirty="0" smtClean="0"/>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75C4FB-5435-4904-A78E-FD555AF614CC}" type="slidenum">
              <a:rPr lang="en-GB" smtClean="0"/>
              <a:t>5</a:t>
            </a:fld>
            <a:endParaRPr lang="en-GB"/>
          </a:p>
        </p:txBody>
      </p:sp>
    </p:spTree>
    <p:extLst>
      <p:ext uri="{BB962C8B-B14F-4D97-AF65-F5344CB8AC3E}">
        <p14:creationId xmlns:p14="http://schemas.microsoft.com/office/powerpoint/2010/main" val="12660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The growth in ICT use in the workplace provides a clear indication of how fast technology has permeated the world of work over the past </a:t>
            </a:r>
            <a:r>
              <a:rPr lang="en-GB" sz="1400" kern="1200" dirty="0" err="1" smtClean="0">
                <a:solidFill>
                  <a:schemeClr val="tx1"/>
                </a:solidFill>
                <a:effectLst/>
                <a:latin typeface="+mn-lt"/>
                <a:ea typeface="+mn-ea"/>
                <a:cs typeface="+mn-cs"/>
              </a:rPr>
              <a:t>twodecades</a:t>
            </a:r>
            <a:endParaRPr lang="en-GB" sz="1400" kern="1200" dirty="0" smtClean="0">
              <a:solidFill>
                <a:schemeClr val="tx1"/>
              </a:solidFill>
              <a:effectLst/>
              <a:latin typeface="+mn-lt"/>
              <a:ea typeface="+mn-ea"/>
              <a:cs typeface="+mn-cs"/>
            </a:endParaRP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From 1995 to 2007, the level of ICT capital services per hour worked at least doubled in every country analysed</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There is, however, substantial cross-country heterogeneity, indicating that different countries experience very different paces of technology adoption</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For the period after 2007, the data are only available for selected countries and show that the growth rate of ICT slowed down in most countries </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ICT capital = computer hardware</a:t>
            </a:r>
            <a:r>
              <a:rPr lang="en-GB" sz="1400" kern="1200" baseline="0" dirty="0" smtClean="0">
                <a:solidFill>
                  <a:schemeClr val="tx1"/>
                </a:solidFill>
                <a:effectLst/>
                <a:latin typeface="+mn-lt"/>
                <a:ea typeface="+mn-ea"/>
                <a:cs typeface="+mn-cs"/>
              </a:rPr>
              <a:t> and software</a:t>
            </a:r>
            <a:endParaRPr lang="en-GB" sz="1400" dirty="0"/>
          </a:p>
        </p:txBody>
      </p:sp>
      <p:sp>
        <p:nvSpPr>
          <p:cNvPr id="4" name="Slide Number Placeholder 3"/>
          <p:cNvSpPr>
            <a:spLocks noGrp="1"/>
          </p:cNvSpPr>
          <p:nvPr>
            <p:ph type="sldNum" sz="quarter" idx="10"/>
          </p:nvPr>
        </p:nvSpPr>
        <p:spPr/>
        <p:txBody>
          <a:bodyPr/>
          <a:lstStyle/>
          <a:p>
            <a:fld id="{0BD521C1-932B-4C1A-997F-56EB1DAFA681}" type="slidenum">
              <a:rPr lang="en-GB" smtClean="0"/>
              <a:t>6</a:t>
            </a:fld>
            <a:endParaRPr lang="en-GB"/>
          </a:p>
        </p:txBody>
      </p:sp>
    </p:spTree>
    <p:extLst>
      <p:ext uri="{BB962C8B-B14F-4D97-AF65-F5344CB8AC3E}">
        <p14:creationId xmlns:p14="http://schemas.microsoft.com/office/powerpoint/2010/main" val="209829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4" name="Slide Number Placeholder 3"/>
          <p:cNvSpPr>
            <a:spLocks noGrp="1"/>
          </p:cNvSpPr>
          <p:nvPr>
            <p:ph type="sldNum" sz="quarter" idx="10"/>
          </p:nvPr>
        </p:nvSpPr>
        <p:spPr/>
        <p:txBody>
          <a:bodyPr/>
          <a:lstStyle/>
          <a:p>
            <a:fld id="{9B5E7FAF-D7BB-4112-87A9-4FC0A6FA2988}" type="slidenum">
              <a:rPr lang="en-GB" smtClean="0"/>
              <a:pPr/>
              <a:t>7</a:t>
            </a:fld>
            <a:endParaRPr lang="en-GB"/>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27436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In addition, there is the arrival of the robots</a:t>
            </a:r>
          </a:p>
          <a:p>
            <a:endParaRPr lang="en-GB" sz="1400" kern="1200" dirty="0" smtClean="0">
              <a:solidFill>
                <a:schemeClr val="tx1"/>
              </a:solidFill>
              <a:effectLst/>
              <a:latin typeface="+mn-lt"/>
              <a:ea typeface="+mn-ea"/>
              <a:cs typeface="+mn-cs"/>
            </a:endParaRPr>
          </a:p>
          <a:p>
            <a:r>
              <a:rPr lang="en-GB" sz="1400" kern="1200" dirty="0" smtClean="0">
                <a:solidFill>
                  <a:schemeClr val="tx1"/>
                </a:solidFill>
                <a:effectLst/>
                <a:latin typeface="+mn-lt"/>
                <a:ea typeface="+mn-ea"/>
                <a:cs typeface="+mn-cs"/>
              </a:rPr>
              <a:t>Supply of robots increased from 81k in 2003 to</a:t>
            </a:r>
            <a:r>
              <a:rPr lang="en-GB" sz="1400" kern="1200" baseline="0" dirty="0" smtClean="0">
                <a:solidFill>
                  <a:schemeClr val="tx1"/>
                </a:solidFill>
                <a:effectLst/>
                <a:latin typeface="+mn-lt"/>
                <a:ea typeface="+mn-ea"/>
                <a:cs typeface="+mn-cs"/>
              </a:rPr>
              <a:t> 254k in 2015</a:t>
            </a:r>
          </a:p>
          <a:p>
            <a:endParaRPr lang="en-GB" sz="1400" dirty="0" smtClean="0"/>
          </a:p>
          <a:p>
            <a:r>
              <a:rPr lang="en-GB" sz="1400" dirty="0" smtClean="0"/>
              <a:t>From Citi report: BCG</a:t>
            </a:r>
            <a:r>
              <a:rPr lang="en-GB" sz="1400" baseline="0" dirty="0" smtClean="0"/>
              <a:t> estimates that, as robotics systems cost around $10-$20 per hour, on average, to own and operate in the US (in robotic-intensive industries) – already lower than US manufacturing wages – and are projected to decline further such that, in ten years, robots are estimated to eventually perform about 40-45% of production tasks versus &lt;10% today</a:t>
            </a:r>
          </a:p>
        </p:txBody>
      </p:sp>
      <p:sp>
        <p:nvSpPr>
          <p:cNvPr id="4" name="Slide Number Placeholder 3"/>
          <p:cNvSpPr>
            <a:spLocks noGrp="1"/>
          </p:cNvSpPr>
          <p:nvPr>
            <p:ph type="sldNum" sz="quarter" idx="10"/>
          </p:nvPr>
        </p:nvSpPr>
        <p:spPr/>
        <p:txBody>
          <a:bodyPr/>
          <a:lstStyle/>
          <a:p>
            <a:fld id="{0BD521C1-932B-4C1A-997F-56EB1DAFA681}" type="slidenum">
              <a:rPr lang="en-GB" smtClean="0"/>
              <a:t>8</a:t>
            </a:fld>
            <a:endParaRPr lang="en-GB"/>
          </a:p>
        </p:txBody>
      </p:sp>
    </p:spTree>
    <p:extLst>
      <p:ext uri="{BB962C8B-B14F-4D97-AF65-F5344CB8AC3E}">
        <p14:creationId xmlns:p14="http://schemas.microsoft.com/office/powerpoint/2010/main" val="197782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addition, there is the arrival of the robots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Supply of robots increased from 81k in 2003 to</a:t>
            </a:r>
            <a:r>
              <a:rPr lang="en-GB" sz="1200" kern="1200" baseline="0" dirty="0" smtClean="0">
                <a:solidFill>
                  <a:schemeClr val="tx1"/>
                </a:solidFill>
                <a:effectLst/>
                <a:latin typeface="+mn-lt"/>
                <a:ea typeface="+mn-ea"/>
                <a:cs typeface="+mn-cs"/>
              </a:rPr>
              <a:t> nearly 290k in 2016</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Largest market is in Asia</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 Korea, robot sales increased by 10% on average per year between 2011 and 2016</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The most automated countries in the world are: Korea, Singapore, Germany and Japan. </a:t>
            </a:r>
            <a:r>
              <a:rPr lang="en-US" sz="1200" kern="1200" baseline="0" dirty="0" smtClean="0">
                <a:solidFill>
                  <a:schemeClr val="tx1"/>
                </a:solidFill>
                <a:effectLst/>
                <a:latin typeface="+mn-lt"/>
                <a:ea typeface="+mn-ea"/>
                <a:cs typeface="+mn-cs"/>
              </a:rPr>
              <a:t>The Republic of Korea has by far the highest robot density in the manufacturing industry since 2010</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 Asia, the electrical/electronics industry has become the most important customer </a:t>
            </a:r>
          </a:p>
          <a:p>
            <a:endParaRPr lang="en-GB" dirty="0" smtClean="0"/>
          </a:p>
          <a:p>
            <a:r>
              <a:rPr lang="en-GB" dirty="0" smtClean="0"/>
              <a:t>From Citi report: BCG</a:t>
            </a:r>
            <a:r>
              <a:rPr lang="en-GB" baseline="0" dirty="0" smtClean="0"/>
              <a:t> estimates that, as robotics systems cost around $10-$20 per hour, on average, to own and operate in the US (in robotic-intensive industries) – already lower than US manufacturing wages – and are projected to decline further such that, in ten years, robots are estimated to eventually perform about 40-45% of production tasks versus &lt;10% today</a:t>
            </a:r>
          </a:p>
        </p:txBody>
      </p:sp>
      <p:sp>
        <p:nvSpPr>
          <p:cNvPr id="4" name="Slide Number Placeholder 3"/>
          <p:cNvSpPr>
            <a:spLocks noGrp="1"/>
          </p:cNvSpPr>
          <p:nvPr>
            <p:ph type="sldNum" sz="quarter" idx="10"/>
          </p:nvPr>
        </p:nvSpPr>
        <p:spPr/>
        <p:txBody>
          <a:bodyPr/>
          <a:lstStyle/>
          <a:p>
            <a:fld id="{0BD521C1-932B-4C1A-997F-56EB1DAFA681}" type="slidenum">
              <a:rPr lang="en-GB" smtClean="0"/>
              <a:t>9</a:t>
            </a:fld>
            <a:endParaRPr lang="en-GB"/>
          </a:p>
        </p:txBody>
      </p:sp>
    </p:spTree>
    <p:extLst>
      <p:ext uri="{BB962C8B-B14F-4D97-AF65-F5344CB8AC3E}">
        <p14:creationId xmlns:p14="http://schemas.microsoft.com/office/powerpoint/2010/main" val="1977828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D8BD707-D9CF-40AE-B4C6-C98DA3205C09}" type="datetimeFigureOut">
              <a:rPr lang="en-US" smtClean="0"/>
              <a:pPr/>
              <a:t>11/8/2017</a:t>
            </a:fld>
            <a:endParaRPr lang="en-US"/>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D8BD707-D9CF-40AE-B4C6-C98DA3205C09}" type="datetimeFigureOut">
              <a:rPr lang="en-US" smtClean="0"/>
              <a:pPr/>
              <a:t>11/8/2017</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pPr/>
              <a:t>‹N›</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D8BD707-D9CF-40AE-B4C6-C98DA3205C09}" type="datetimeFigureOut">
              <a:rPr lang="en-US" smtClean="0"/>
              <a:pPr/>
              <a:t>11/8/2017</a:t>
            </a:fld>
            <a:endParaRPr lang="en-US"/>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D8BD707-D9CF-40AE-B4C6-C98DA3205C09}" type="datetimeFigureOut">
              <a:rPr lang="en-US" smtClean="0"/>
              <a:pPr/>
              <a:t>11/8/2017</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pPr/>
              <a:t>‹N›</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8886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50107"/>
          </a:xfrm>
        </p:spPr>
        <p:txBody>
          <a:bodyPr>
            <a:normAutofit/>
          </a:bodyPr>
          <a:lstStyle>
            <a:lvl1pPr algn="l">
              <a:defRPr sz="2400"/>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ED1B64-03A0-4B7B-BFBD-C2F5715F6B51}" type="datetime1">
              <a:rPr lang="en-GB" smtClean="0"/>
              <a:pPr/>
              <a:t>08/11/2017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5B74C25-A1FC-4AF5-BB19-1BAB73A99804}" type="slidenum">
              <a:rPr lang="en-GB" smtClean="0"/>
              <a:pPr/>
              <a:t>‹N›</a:t>
            </a:fld>
            <a:endParaRPr lang="en-GB" dirty="0"/>
          </a:p>
        </p:txBody>
      </p:sp>
    </p:spTree>
    <p:extLst>
      <p:ext uri="{BB962C8B-B14F-4D97-AF65-F5344CB8AC3E}">
        <p14:creationId xmlns:p14="http://schemas.microsoft.com/office/powerpoint/2010/main" val="3321351018"/>
      </p:ext>
    </p:extLst>
  </p:cSld>
  <p:clrMapOvr>
    <a:masterClrMapping/>
  </p:clrMapOvr>
  <p:transition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D8BD707-D9CF-40AE-B4C6-C98DA3205C09}" type="datetimeFigureOut">
              <a:rPr lang="en-US" smtClean="0"/>
              <a:pPr/>
              <a:t>11/8/2017</a:t>
            </a:fld>
            <a:endParaRPr lang="en-US"/>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6.xm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oecd.org/els/BrochureELS-2013.pdf" TargetMode="External"/><Relationship Id="rId3" Type="http://schemas.openxmlformats.org/officeDocument/2006/relationships/hyperlink" Target="mailto:Stijn.Broecke@oecd.org" TargetMode="External"/><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oecd.org/els/newsletter" TargetMode="External"/><Relationship Id="rId5" Type="http://schemas.openxmlformats.org/officeDocument/2006/relationships/hyperlink" Target="http://www.oecd.org/els" TargetMode="External"/><Relationship Id="rId4" Type="http://schemas.openxmlformats.org/officeDocument/2006/relationships/hyperlink" Target="https://twitter.com/OECD_Social" TargetMode="Externa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6705600" cy="1246495"/>
          </a:xfrm>
        </p:spPr>
        <p:txBody>
          <a:bodyPr/>
          <a:lstStyle/>
          <a:p>
            <a:r>
              <a:rPr lang="en-GB" dirty="0" smtClean="0"/>
              <a:t>The Future of work</a:t>
            </a:r>
            <a:endParaRPr lang="en-GB" dirty="0"/>
          </a:p>
        </p:txBody>
      </p:sp>
      <p:sp>
        <p:nvSpPr>
          <p:cNvPr id="3" name="Subtitle 2"/>
          <p:cNvSpPr>
            <a:spLocks noGrp="1"/>
          </p:cNvSpPr>
          <p:nvPr>
            <p:ph type="subTitle" idx="1"/>
          </p:nvPr>
        </p:nvSpPr>
        <p:spPr>
          <a:xfrm>
            <a:off x="762000" y="4495800"/>
            <a:ext cx="6629400" cy="1374735"/>
          </a:xfrm>
        </p:spPr>
        <p:txBody>
          <a:bodyPr/>
          <a:lstStyle/>
          <a:p>
            <a:r>
              <a:rPr lang="en-GB" dirty="0" smtClean="0"/>
              <a:t>Stefano </a:t>
            </a:r>
            <a:r>
              <a:rPr lang="en-GB" dirty="0" err="1" smtClean="0"/>
              <a:t>Scarpetta</a:t>
            </a:r>
            <a:endParaRPr lang="en-GB" dirty="0" smtClean="0"/>
          </a:p>
          <a:p>
            <a:endParaRPr lang="en-GB" dirty="0" smtClean="0"/>
          </a:p>
          <a:p>
            <a:r>
              <a:rPr lang="en-US" dirty="0" smtClean="0"/>
              <a:t>Director </a:t>
            </a:r>
            <a:r>
              <a:rPr lang="en-US" dirty="0"/>
              <a:t>for Employment, </a:t>
            </a:r>
            <a:r>
              <a:rPr lang="en-US" dirty="0" err="1"/>
              <a:t>Labour</a:t>
            </a:r>
            <a:r>
              <a:rPr lang="en-US" dirty="0"/>
              <a:t> and Social </a:t>
            </a:r>
            <a:r>
              <a:rPr lang="en-US" dirty="0" smtClean="0"/>
              <a:t>Affairs</a:t>
            </a:r>
          </a:p>
          <a:p>
            <a:endParaRPr lang="en-US" dirty="0" smtClean="0"/>
          </a:p>
          <a:p>
            <a:r>
              <a:rPr lang="en-US" dirty="0" smtClean="0"/>
              <a:t>OECD</a:t>
            </a:r>
            <a:endParaRPr lang="en-GB" dirty="0"/>
          </a:p>
        </p:txBody>
      </p:sp>
      <p:pic>
        <p:nvPicPr>
          <p:cNvPr id="5" name="Picture 2" descr="\\FS-CH-1.main.oecd.org\Users3\Perry_I\Work\Ministirial\logo no text.png"/>
          <p:cNvPicPr>
            <a:picLocks noChangeAspect="1" noChangeArrowheads="1"/>
          </p:cNvPicPr>
          <p:nvPr/>
        </p:nvPicPr>
        <p:blipFill rotWithShape="1">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artisticPhotocopy/>
                    </a14:imgEffect>
                    <a14:imgEffect>
                      <a14:brightnessContrast bright="100000" contrast="-40000"/>
                    </a14:imgEffect>
                  </a14:imgLayer>
                </a14:imgProps>
              </a:ext>
              <a:ext uri="{28A0092B-C50C-407E-A947-70E740481C1C}">
                <a14:useLocalDpi xmlns:a14="http://schemas.microsoft.com/office/drawing/2010/main"/>
              </a:ext>
            </a:extLst>
          </a:blip>
          <a:srcRect/>
          <a:stretch/>
        </p:blipFill>
        <p:spPr bwMode="auto">
          <a:xfrm>
            <a:off x="6681987" y="1295400"/>
            <a:ext cx="2462013" cy="38800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54881" y="50521"/>
            <a:ext cx="4389120" cy="1200329"/>
          </a:xfrm>
          <a:prstGeom prst="rect">
            <a:avLst/>
          </a:prstGeom>
          <a:noFill/>
        </p:spPr>
        <p:txBody>
          <a:bodyPr wrap="square" rtlCol="0">
            <a:spAutoFit/>
          </a:bodyPr>
          <a:lstStyle/>
          <a:p>
            <a:r>
              <a:rPr lang="en-GB" sz="2400" dirty="0" err="1" smtClean="0">
                <a:solidFill>
                  <a:schemeClr val="bg1"/>
                </a:solidFill>
                <a:latin typeface="+mj-lt"/>
              </a:rPr>
              <a:t>Conferenza</a:t>
            </a:r>
            <a:r>
              <a:rPr lang="en-GB" sz="2400" dirty="0" smtClean="0">
                <a:solidFill>
                  <a:schemeClr val="bg1"/>
                </a:solidFill>
                <a:latin typeface="+mj-lt"/>
              </a:rPr>
              <a:t> CNEL, ANPAL, INAP</a:t>
            </a:r>
          </a:p>
          <a:p>
            <a:r>
              <a:rPr lang="en-GB" sz="2400" dirty="0" smtClean="0">
                <a:solidFill>
                  <a:schemeClr val="bg1"/>
                </a:solidFill>
                <a:latin typeface="+mj-lt"/>
              </a:rPr>
              <a:t>9 </a:t>
            </a:r>
            <a:r>
              <a:rPr lang="en-GB" sz="2400" dirty="0" err="1" smtClean="0">
                <a:solidFill>
                  <a:schemeClr val="bg1"/>
                </a:solidFill>
                <a:latin typeface="+mj-lt"/>
              </a:rPr>
              <a:t>Novembre</a:t>
            </a:r>
            <a:r>
              <a:rPr lang="en-GB" sz="2400" dirty="0" smtClean="0">
                <a:solidFill>
                  <a:schemeClr val="bg1"/>
                </a:solidFill>
                <a:latin typeface="+mj-lt"/>
              </a:rPr>
              <a:t> 2017</a:t>
            </a:r>
            <a:endParaRPr lang="en-GB" sz="2400" dirty="0">
              <a:solidFill>
                <a:schemeClr val="bg1"/>
              </a:solidFill>
              <a:latin typeface="+mj-lt"/>
            </a:endParaRPr>
          </a:p>
        </p:txBody>
      </p:sp>
    </p:spTree>
    <p:extLst>
      <p:ext uri="{BB962C8B-B14F-4D97-AF65-F5344CB8AC3E}">
        <p14:creationId xmlns:p14="http://schemas.microsoft.com/office/powerpoint/2010/main" val="301187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37600"/>
            <a:ext cx="8229600" cy="1022400"/>
          </a:xfrm>
        </p:spPr>
        <p:txBody>
          <a:bodyPr vert="horz" lIns="91440" tIns="45720" rIns="91440" bIns="45720" rtlCol="0" anchor="ctr">
            <a:noAutofit/>
          </a:bodyPr>
          <a:lstStyle/>
          <a:p>
            <a:r>
              <a:rPr lang="en-GB" sz="2800" b="1" dirty="0" smtClean="0">
                <a:solidFill>
                  <a:schemeClr val="tx2"/>
                </a:solidFill>
              </a:rPr>
              <a:t>No evidence of technological unemployment... </a:t>
            </a:r>
            <a:br>
              <a:rPr lang="en-GB" sz="2800" b="1" dirty="0" smtClean="0">
                <a:solidFill>
                  <a:schemeClr val="tx2"/>
                </a:solidFill>
              </a:rPr>
            </a:br>
            <a:r>
              <a:rPr lang="en-GB" sz="1800" b="1" dirty="0" smtClean="0">
                <a:solidFill>
                  <a:schemeClr val="tx2"/>
                </a:solidFill>
              </a:rPr>
              <a:t>Employment </a:t>
            </a:r>
            <a:r>
              <a:rPr lang="en-GB" sz="1800" b="1" dirty="0">
                <a:solidFill>
                  <a:schemeClr val="tx2"/>
                </a:solidFill>
              </a:rPr>
              <a:t>rates have risen in most </a:t>
            </a:r>
            <a:r>
              <a:rPr lang="en-GB" sz="1800" b="1" dirty="0" smtClean="0">
                <a:solidFill>
                  <a:schemeClr val="tx2"/>
                </a:solidFill>
              </a:rPr>
              <a:t>advanced countries</a:t>
            </a:r>
            <a:endParaRPr lang="en-GB" sz="1800" b="1" dirty="0">
              <a:solidFill>
                <a:schemeClr val="tx2"/>
              </a:solidFill>
            </a:endParaRPr>
          </a:p>
        </p:txBody>
      </p:sp>
      <p:sp>
        <p:nvSpPr>
          <p:cNvPr id="6" name="Rectangle 5"/>
          <p:cNvSpPr/>
          <p:nvPr/>
        </p:nvSpPr>
        <p:spPr>
          <a:xfrm>
            <a:off x="1940324" y="1458802"/>
            <a:ext cx="5110950" cy="400110"/>
          </a:xfrm>
          <a:prstGeom prst="rect">
            <a:avLst/>
          </a:prstGeom>
        </p:spPr>
        <p:txBody>
          <a:bodyPr wrap="none">
            <a:spAutoFit/>
          </a:bodyPr>
          <a:lstStyle/>
          <a:p>
            <a:pPr algn="ctr"/>
            <a:r>
              <a:rPr lang="en-US" sz="2000" b="1" dirty="0">
                <a:latin typeface="+mj-lt"/>
              </a:rPr>
              <a:t>Trend in employment-to-population ratio</a:t>
            </a:r>
            <a:endParaRPr lang="fr-FR" sz="2000" b="1" dirty="0">
              <a:latin typeface="+mj-lt"/>
            </a:endParaRPr>
          </a:p>
        </p:txBody>
      </p:sp>
      <p:sp>
        <p:nvSpPr>
          <p:cNvPr id="7" name="Rectangle 6"/>
          <p:cNvSpPr/>
          <p:nvPr/>
        </p:nvSpPr>
        <p:spPr>
          <a:xfrm>
            <a:off x="295275" y="1871173"/>
            <a:ext cx="8382000" cy="369332"/>
          </a:xfrm>
          <a:prstGeom prst="rect">
            <a:avLst/>
          </a:prstGeom>
        </p:spPr>
        <p:txBody>
          <a:bodyPr wrap="square">
            <a:spAutoFit/>
          </a:bodyPr>
          <a:lstStyle/>
          <a:p>
            <a:pPr algn="ctr" fontAlgn="base"/>
            <a:r>
              <a:rPr lang="en-US" i="1" dirty="0">
                <a:latin typeface="+mj-lt"/>
              </a:rPr>
              <a:t>Percentage of the working-age population, 1990-2015</a:t>
            </a:r>
            <a:endParaRPr lang="fr-FR" i="1"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78120955"/>
              </p:ext>
            </p:extLst>
          </p:nvPr>
        </p:nvGraphicFramePr>
        <p:xfrm>
          <a:off x="66675" y="2392905"/>
          <a:ext cx="8839200" cy="4465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51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8064000" cy="1022400"/>
          </a:xfrm>
        </p:spPr>
        <p:txBody>
          <a:bodyPr vert="horz" lIns="91440" tIns="45720" rIns="91440" bIns="45720" rtlCol="0" anchor="ctr">
            <a:noAutofit/>
          </a:bodyPr>
          <a:lstStyle/>
          <a:p>
            <a:r>
              <a:rPr lang="en-GB" sz="2800" b="1" dirty="0" smtClean="0">
                <a:solidFill>
                  <a:schemeClr val="tx2"/>
                </a:solidFill>
              </a:rPr>
              <a:t>…but the </a:t>
            </a:r>
            <a:r>
              <a:rPr lang="en-GB" sz="2800" b="1" dirty="0">
                <a:solidFill>
                  <a:schemeClr val="tx2"/>
                </a:solidFill>
              </a:rPr>
              <a:t>occupational structure is “polarising</a:t>
            </a:r>
            <a:r>
              <a:rPr lang="en-GB" sz="2800" b="1" dirty="0" smtClean="0">
                <a:solidFill>
                  <a:schemeClr val="tx2"/>
                </a:solidFill>
              </a:rPr>
              <a:t>”</a:t>
            </a:r>
            <a:endParaRPr lang="en-GB" sz="2800" b="1" dirty="0">
              <a:solidFill>
                <a:schemeClr val="tx2"/>
              </a:solidFill>
            </a:endParaRPr>
          </a:p>
        </p:txBody>
      </p:sp>
      <p:graphicFrame>
        <p:nvGraphicFramePr>
          <p:cNvPr id="4" name="Chart 3"/>
          <p:cNvGraphicFramePr>
            <a:graphicFrameLocks/>
          </p:cNvGraphicFramePr>
          <p:nvPr>
            <p:extLst>
              <p:ext uri="{D42A27DB-BD31-4B8C-83A1-F6EECF244321}">
                <p14:modId xmlns:p14="http://schemas.microsoft.com/office/powerpoint/2010/main" val="773144554"/>
              </p:ext>
            </p:extLst>
          </p:nvPr>
        </p:nvGraphicFramePr>
        <p:xfrm>
          <a:off x="501431" y="2438400"/>
          <a:ext cx="822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1496732"/>
            <a:ext cx="8560690" cy="400110"/>
          </a:xfrm>
          <a:prstGeom prst="rect">
            <a:avLst/>
          </a:prstGeom>
        </p:spPr>
        <p:txBody>
          <a:bodyPr wrap="square">
            <a:spAutoFit/>
          </a:bodyPr>
          <a:lstStyle>
            <a:defPPr>
              <a:defRPr lang="en-US"/>
            </a:defPPr>
            <a:lvl1pPr algn="ctr">
              <a:defRPr sz="2000" b="1">
                <a:latin typeface="+mj-lt"/>
              </a:defRPr>
            </a:lvl1pPr>
          </a:lstStyle>
          <a:p>
            <a:r>
              <a:rPr lang="en-US" dirty="0" err="1" smtClean="0"/>
              <a:t>Labour</a:t>
            </a:r>
            <a:r>
              <a:rPr lang="en-US" dirty="0" smtClean="0"/>
              <a:t> market </a:t>
            </a:r>
            <a:r>
              <a:rPr lang="en-US" dirty="0" err="1" smtClean="0"/>
              <a:t>polarisation</a:t>
            </a:r>
            <a:r>
              <a:rPr lang="en-US" dirty="0"/>
              <a:t>, selected OECD </a:t>
            </a:r>
            <a:r>
              <a:rPr lang="en-US" dirty="0" smtClean="0"/>
              <a:t>countries, </a:t>
            </a:r>
            <a:r>
              <a:rPr lang="en-US" dirty="0"/>
              <a:t>1995 to </a:t>
            </a:r>
            <a:r>
              <a:rPr lang="en-US" dirty="0" smtClean="0"/>
              <a:t>2015</a:t>
            </a:r>
            <a:endParaRPr lang="en-US" dirty="0"/>
          </a:p>
        </p:txBody>
      </p:sp>
      <p:sp>
        <p:nvSpPr>
          <p:cNvPr id="6" name="Rectangle 5"/>
          <p:cNvSpPr/>
          <p:nvPr/>
        </p:nvSpPr>
        <p:spPr>
          <a:xfrm>
            <a:off x="990600" y="1896842"/>
            <a:ext cx="7391400" cy="369332"/>
          </a:xfrm>
          <a:prstGeom prst="rect">
            <a:avLst/>
          </a:prstGeom>
        </p:spPr>
        <p:txBody>
          <a:bodyPr wrap="square">
            <a:spAutoFit/>
          </a:bodyPr>
          <a:lstStyle/>
          <a:p>
            <a:pPr algn="ctr" fontAlgn="base"/>
            <a:r>
              <a:rPr lang="en-US" i="1" dirty="0">
                <a:latin typeface="+mj-lt"/>
              </a:rPr>
              <a:t>Percentage point change in share of total employment</a:t>
            </a:r>
            <a:endParaRPr lang="en-GB" i="1" dirty="0">
              <a:latin typeface="+mj-lt"/>
            </a:endParaRPr>
          </a:p>
        </p:txBody>
      </p:sp>
    </p:spTree>
    <p:extLst>
      <p:ext uri="{BB962C8B-B14F-4D97-AF65-F5344CB8AC3E}">
        <p14:creationId xmlns:p14="http://schemas.microsoft.com/office/powerpoint/2010/main" val="31919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up)">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7"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3159011"/>
              </p:ext>
            </p:extLst>
          </p:nvPr>
        </p:nvGraphicFramePr>
        <p:xfrm>
          <a:off x="381000" y="2057400"/>
          <a:ext cx="83820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a:spLocks noGrp="1"/>
          </p:cNvSpPr>
          <p:nvPr>
            <p:ph type="title"/>
          </p:nvPr>
        </p:nvSpPr>
        <p:spPr>
          <a:xfrm>
            <a:off x="990600" y="237600"/>
            <a:ext cx="8153400" cy="1022400"/>
          </a:xfrm>
        </p:spPr>
        <p:txBody>
          <a:bodyPr vert="horz" lIns="91440" tIns="45720" rIns="91440" bIns="45720" rtlCol="0" anchor="ctr">
            <a:noAutofit/>
          </a:bodyPr>
          <a:lstStyle/>
          <a:p>
            <a:r>
              <a:rPr lang="en-GB" sz="2800" b="1" dirty="0" smtClean="0">
                <a:solidFill>
                  <a:schemeClr val="tx2"/>
                </a:solidFill>
              </a:rPr>
              <a:t>Going forward, fears about massive </a:t>
            </a:r>
            <a:r>
              <a:rPr lang="en-GB" sz="2800" b="1" dirty="0">
                <a:solidFill>
                  <a:schemeClr val="tx2"/>
                </a:solidFill>
              </a:rPr>
              <a:t>technological unemployment </a:t>
            </a:r>
            <a:r>
              <a:rPr lang="en-GB" sz="2800" b="1" dirty="0" smtClean="0">
                <a:solidFill>
                  <a:schemeClr val="tx2"/>
                </a:solidFill>
              </a:rPr>
              <a:t>are exaggerated</a:t>
            </a:r>
            <a:endParaRPr lang="en-GB" sz="2800" b="1" dirty="0">
              <a:solidFill>
                <a:schemeClr val="tx2"/>
              </a:solidFill>
            </a:endParaRPr>
          </a:p>
        </p:txBody>
      </p:sp>
      <p:sp>
        <p:nvSpPr>
          <p:cNvPr id="6" name="Rectangle 5"/>
          <p:cNvSpPr/>
          <p:nvPr/>
        </p:nvSpPr>
        <p:spPr>
          <a:xfrm>
            <a:off x="1474470" y="1524000"/>
            <a:ext cx="7086600" cy="369332"/>
          </a:xfrm>
          <a:prstGeom prst="rect">
            <a:avLst/>
          </a:prstGeom>
        </p:spPr>
        <p:txBody>
          <a:bodyPr wrap="square">
            <a:spAutoFit/>
          </a:bodyPr>
          <a:lstStyle/>
          <a:p>
            <a:r>
              <a:rPr lang="en-GB" b="1" dirty="0">
                <a:latin typeface="+mj-lt"/>
              </a:rPr>
              <a:t>9% of jobs are at high risk of automation in G20 countries</a:t>
            </a:r>
          </a:p>
        </p:txBody>
      </p:sp>
      <p:sp>
        <p:nvSpPr>
          <p:cNvPr id="7" name="Title 2"/>
          <p:cNvSpPr txBox="1">
            <a:spLocks/>
          </p:cNvSpPr>
          <p:nvPr/>
        </p:nvSpPr>
        <p:spPr>
          <a:xfrm>
            <a:off x="685800" y="5715000"/>
            <a:ext cx="7848600" cy="1022400"/>
          </a:xfrm>
          <a:prstGeom prst="rect">
            <a:avLst/>
          </a:prstGeom>
        </p:spPr>
        <p:txBody>
          <a:bodyPr vert="horz" lIns="91440" tIns="45720" rIns="91440" bIns="45720" rtlCol="0" anchor="ctr">
            <a:noAutofit/>
          </a:bodyPr>
          <a:lstStyle>
            <a:lvl1pPr>
              <a:spcBef>
                <a:spcPct val="0"/>
              </a:spcBef>
              <a:buNone/>
              <a:defRPr kumimoji="0" sz="2800" b="1">
                <a:solidFill>
                  <a:schemeClr val="tx2"/>
                </a:solidFill>
                <a:latin typeface="+mj-lt"/>
                <a:ea typeface="+mj-ea"/>
                <a:cs typeface="+mj-cs"/>
              </a:defRPr>
            </a:lvl1pPr>
          </a:lstStyle>
          <a:p>
            <a:r>
              <a:rPr lang="en-GB" dirty="0"/>
              <a:t>However, many jobs are likely to experience significant change</a:t>
            </a:r>
          </a:p>
        </p:txBody>
      </p:sp>
    </p:spTree>
    <p:extLst>
      <p:ext uri="{BB962C8B-B14F-4D97-AF65-F5344CB8AC3E}">
        <p14:creationId xmlns:p14="http://schemas.microsoft.com/office/powerpoint/2010/main" val="35311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sz="2800" b="1" dirty="0">
                <a:solidFill>
                  <a:schemeClr val="tx2"/>
                </a:solidFill>
              </a:rPr>
              <a:t>The adoption of new technology is not inevitable</a:t>
            </a:r>
          </a:p>
        </p:txBody>
      </p:sp>
      <p:sp>
        <p:nvSpPr>
          <p:cNvPr id="4" name="Rectangle 3"/>
          <p:cNvSpPr/>
          <p:nvPr/>
        </p:nvSpPr>
        <p:spPr>
          <a:xfrm>
            <a:off x="444908" y="1632466"/>
            <a:ext cx="8254184" cy="400110"/>
          </a:xfrm>
          <a:prstGeom prst="rect">
            <a:avLst/>
          </a:prstGeom>
        </p:spPr>
        <p:txBody>
          <a:bodyPr wrap="none">
            <a:spAutoFit/>
          </a:bodyPr>
          <a:lstStyle/>
          <a:p>
            <a:pPr algn="ctr"/>
            <a:r>
              <a:rPr lang="en-US" sz="2000" b="1" dirty="0">
                <a:latin typeface="+mj-lt"/>
              </a:rPr>
              <a:t>In which areas is the application of robots most/least </a:t>
            </a:r>
            <a:r>
              <a:rPr lang="en-GB" sz="2000" b="1" dirty="0">
                <a:latin typeface="+mj-lt"/>
              </a:rPr>
              <a:t>acceptable? </a:t>
            </a:r>
          </a:p>
        </p:txBody>
      </p:sp>
      <p:graphicFrame>
        <p:nvGraphicFramePr>
          <p:cNvPr id="5" name="Chart 4"/>
          <p:cNvGraphicFramePr>
            <a:graphicFrameLocks/>
          </p:cNvGraphicFramePr>
          <p:nvPr>
            <p:extLst>
              <p:ext uri="{D42A27DB-BD31-4B8C-83A1-F6EECF244321}">
                <p14:modId xmlns:p14="http://schemas.microsoft.com/office/powerpoint/2010/main" val="91337824"/>
              </p:ext>
            </p:extLst>
          </p:nvPr>
        </p:nvGraphicFramePr>
        <p:xfrm>
          <a:off x="0" y="2286000"/>
          <a:ext cx="8839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771" y="6581001"/>
            <a:ext cx="1857753" cy="276999"/>
          </a:xfrm>
          <a:prstGeom prst="rect">
            <a:avLst/>
          </a:prstGeom>
          <a:noFill/>
        </p:spPr>
        <p:txBody>
          <a:bodyPr wrap="none" rtlCol="0">
            <a:spAutoFit/>
          </a:bodyPr>
          <a:lstStyle/>
          <a:p>
            <a:r>
              <a:rPr lang="en-GB" sz="1200" i="1" dirty="0" smtClean="0">
                <a:latin typeface="+mj-lt"/>
              </a:rPr>
              <a:t>Source: </a:t>
            </a:r>
            <a:r>
              <a:rPr lang="en-GB" sz="1200" dirty="0" smtClean="0">
                <a:latin typeface="+mj-lt"/>
              </a:rPr>
              <a:t>Eurobarometer. </a:t>
            </a:r>
            <a:endParaRPr lang="en-GB" sz="1200" dirty="0">
              <a:latin typeface="+mj-lt"/>
            </a:endParaRPr>
          </a:p>
        </p:txBody>
      </p:sp>
    </p:spTree>
    <p:extLst>
      <p:ext uri="{BB962C8B-B14F-4D97-AF65-F5344CB8AC3E}">
        <p14:creationId xmlns:p14="http://schemas.microsoft.com/office/powerpoint/2010/main" val="149775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5">
                                            <p:graphicEl>
                                              <a:chart seriesIdx="0" categoryIdx="5" bldStep="ptInSeries"/>
                                            </p:graphicEl>
                                          </p:spTgt>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5">
                                            <p:graphicEl>
                                              <a:chart seriesIdx="0" categoryIdx="6" bldStep="ptInSeries"/>
                                            </p:graphicEl>
                                          </p:spTgt>
                                        </p:tgtEl>
                                        <p:attrNameLst>
                                          <p:attrName>style.visibility</p:attrName>
                                        </p:attrNameLst>
                                      </p:cBhvr>
                                      <p:to>
                                        <p:strVal val="visible"/>
                                      </p:to>
                                    </p:set>
                                  </p:childTnLst>
                                </p:cTn>
                              </p:par>
                              <p:par>
                                <p:cTn id="20" presetID="1" presetClass="entr" presetSubtype="0" fill="hold" grpId="0" nodeType="withEffect">
                                  <p:stCondLst>
                                    <p:cond delay="1000"/>
                                  </p:stCondLst>
                                  <p:childTnLst>
                                    <p:set>
                                      <p:cBhvr>
                                        <p:cTn id="21" dur="1" fill="hold">
                                          <p:stCondLst>
                                            <p:cond delay="0"/>
                                          </p:stCondLst>
                                        </p:cTn>
                                        <p:tgtEl>
                                          <p:spTgt spid="5">
                                            <p:graphicEl>
                                              <a:chart seriesIdx="0" categoryIdx="7" bldStep="ptInSeries"/>
                                            </p:graphicEl>
                                          </p:spTgt>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5">
                                            <p:graphicEl>
                                              <a:chart seriesIdx="0" categoryIdx="8" bldStep="ptInSeries"/>
                                            </p:graphicEl>
                                          </p:spTgt>
                                        </p:tgtEl>
                                        <p:attrNameLst>
                                          <p:attrName>style.visibility</p:attrName>
                                        </p:attrNameLst>
                                      </p:cBhvr>
                                      <p:to>
                                        <p:strVal val="visible"/>
                                      </p:to>
                                    </p:set>
                                  </p:childTnLst>
                                </p:cTn>
                              </p:par>
                              <p:par>
                                <p:cTn id="24" presetID="1" presetClass="entr" presetSubtype="0" fill="hold" grpId="0" nodeType="withEffect">
                                  <p:stCondLst>
                                    <p:cond delay="1000"/>
                                  </p:stCondLst>
                                  <p:childTnLst>
                                    <p:set>
                                      <p:cBhvr>
                                        <p:cTn id="25" dur="1" fill="hold">
                                          <p:stCondLst>
                                            <p:cond delay="0"/>
                                          </p:stCondLst>
                                        </p:cTn>
                                        <p:tgtEl>
                                          <p:spTgt spid="5">
                                            <p:graphicEl>
                                              <a:chart seriesIdx="0" categoryIdx="9" bldStep="ptInSeries"/>
                                            </p:graphicEl>
                                          </p:spTgt>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0"/>
                                          </p:stCondLst>
                                        </p:cTn>
                                        <p:tgtEl>
                                          <p:spTgt spid="5">
                                            <p:graphicEl>
                                              <a:chart seriesIdx="0" categoryIdx="10"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080000" y="237600"/>
            <a:ext cx="7835400" cy="1022400"/>
          </a:xfrm>
        </p:spPr>
        <p:txBody>
          <a:bodyPr vert="horz" lIns="91440" tIns="45720" rIns="91440" bIns="45720" rtlCol="0" anchor="ctr">
            <a:noAutofit/>
          </a:bodyPr>
          <a:lstStyle/>
          <a:p>
            <a:r>
              <a:rPr lang="en-GB" sz="2800" b="1" dirty="0" smtClean="0">
                <a:solidFill>
                  <a:schemeClr val="tx2"/>
                </a:solidFill>
              </a:rPr>
              <a:t>In some countries, non-standard work is on the rise</a:t>
            </a:r>
            <a:endParaRPr lang="en-GB" sz="2800" b="1" dirty="0">
              <a:solidFill>
                <a:schemeClr val="tx2"/>
              </a:solidFill>
            </a:endParaRPr>
          </a:p>
        </p:txBody>
      </p:sp>
      <p:graphicFrame>
        <p:nvGraphicFramePr>
          <p:cNvPr id="10" name="Chart 9"/>
          <p:cNvGraphicFramePr>
            <a:graphicFrameLocks/>
          </p:cNvGraphicFramePr>
          <p:nvPr>
            <p:extLst>
              <p:ext uri="{D42A27DB-BD31-4B8C-83A1-F6EECF244321}">
                <p14:modId xmlns:p14="http://schemas.microsoft.com/office/powerpoint/2010/main" val="3546680099"/>
              </p:ext>
            </p:extLst>
          </p:nvPr>
        </p:nvGraphicFramePr>
        <p:xfrm>
          <a:off x="4495800" y="228600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769304344"/>
              </p:ext>
            </p:extLst>
          </p:nvPr>
        </p:nvGraphicFramePr>
        <p:xfrm>
          <a:off x="152400" y="2362200"/>
          <a:ext cx="4267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0" y="1524000"/>
            <a:ext cx="4572000" cy="646331"/>
          </a:xfrm>
          <a:prstGeom prst="rect">
            <a:avLst/>
          </a:prstGeom>
        </p:spPr>
        <p:txBody>
          <a:bodyPr wrap="square">
            <a:spAutoFit/>
          </a:bodyPr>
          <a:lstStyle/>
          <a:p>
            <a:pPr algn="ctr"/>
            <a:r>
              <a:rPr lang="en-US" b="1" dirty="0" smtClean="0">
                <a:latin typeface="+mj-lt"/>
              </a:rPr>
              <a:t>Share </a:t>
            </a:r>
            <a:r>
              <a:rPr lang="en-US" b="1" dirty="0">
                <a:latin typeface="+mj-lt"/>
              </a:rPr>
              <a:t>of involuntary part-time </a:t>
            </a:r>
            <a:r>
              <a:rPr lang="en-US" b="1" dirty="0" smtClean="0">
                <a:latin typeface="+mj-lt"/>
              </a:rPr>
              <a:t>workers</a:t>
            </a:r>
            <a:endParaRPr lang="en-US" b="1" dirty="0">
              <a:latin typeface="+mj-lt"/>
            </a:endParaRPr>
          </a:p>
          <a:p>
            <a:pPr algn="ctr"/>
            <a:r>
              <a:rPr lang="en-US" i="1" dirty="0">
                <a:latin typeface="+mj-lt"/>
              </a:rPr>
              <a:t>(as a share of total </a:t>
            </a:r>
            <a:r>
              <a:rPr lang="en-US" i="1" dirty="0" smtClean="0">
                <a:latin typeface="+mj-lt"/>
              </a:rPr>
              <a:t>employment</a:t>
            </a:r>
            <a:r>
              <a:rPr lang="en-US" i="1" dirty="0">
                <a:latin typeface="+mj-lt"/>
              </a:rPr>
              <a:t>)</a:t>
            </a:r>
          </a:p>
        </p:txBody>
      </p:sp>
      <p:sp>
        <p:nvSpPr>
          <p:cNvPr id="12" name="Rectangle 11"/>
          <p:cNvSpPr/>
          <p:nvPr/>
        </p:nvSpPr>
        <p:spPr>
          <a:xfrm>
            <a:off x="4724400" y="1554777"/>
            <a:ext cx="4419600" cy="646331"/>
          </a:xfrm>
          <a:prstGeom prst="rect">
            <a:avLst/>
          </a:prstGeom>
        </p:spPr>
        <p:txBody>
          <a:bodyPr wrap="square">
            <a:spAutoFit/>
          </a:bodyPr>
          <a:lstStyle/>
          <a:p>
            <a:pPr algn="ctr"/>
            <a:r>
              <a:rPr lang="en-US" b="1" dirty="0">
                <a:latin typeface="+mj-lt"/>
              </a:rPr>
              <a:t>Share of temporary employment</a:t>
            </a:r>
          </a:p>
          <a:p>
            <a:pPr algn="ctr"/>
            <a:r>
              <a:rPr lang="en-US" i="1" dirty="0">
                <a:latin typeface="+mj-lt"/>
              </a:rPr>
              <a:t>(as a share of dependent employment)</a:t>
            </a:r>
            <a:endParaRPr lang="en-GB" i="1" dirty="0">
              <a:latin typeface="+mj-lt"/>
            </a:endParaRPr>
          </a:p>
        </p:txBody>
      </p:sp>
    </p:spTree>
    <p:extLst>
      <p:ext uri="{BB962C8B-B14F-4D97-AF65-F5344CB8AC3E}">
        <p14:creationId xmlns:p14="http://schemas.microsoft.com/office/powerpoint/2010/main" val="97521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35400" cy="1022400"/>
          </a:xfrm>
        </p:spPr>
        <p:txBody>
          <a:bodyPr vert="horz" lIns="91440" tIns="45720" rIns="91440" bIns="45720" rtlCol="0" anchor="ctr">
            <a:noAutofit/>
          </a:bodyPr>
          <a:lstStyle/>
          <a:p>
            <a:r>
              <a:rPr lang="en-GB" b="1" dirty="0" smtClean="0">
                <a:solidFill>
                  <a:schemeClr val="tx2"/>
                </a:solidFill>
              </a:rPr>
              <a:t>The </a:t>
            </a:r>
            <a:r>
              <a:rPr lang="en-GB" b="1" dirty="0">
                <a:solidFill>
                  <a:schemeClr val="tx2"/>
                </a:solidFill>
              </a:rPr>
              <a:t>platform economy remains </a:t>
            </a:r>
            <a:r>
              <a:rPr lang="en-GB" b="1" dirty="0" smtClean="0">
                <a:solidFill>
                  <a:schemeClr val="tx2"/>
                </a:solidFill>
              </a:rPr>
              <a:t>small … but it may </a:t>
            </a:r>
            <a:r>
              <a:rPr lang="en-GB" b="1" dirty="0">
                <a:solidFill>
                  <a:schemeClr val="tx2"/>
                </a:solidFill>
              </a:rPr>
              <a:t>be growing </a:t>
            </a:r>
            <a:r>
              <a:rPr lang="en-GB" b="1" dirty="0" smtClean="0">
                <a:solidFill>
                  <a:schemeClr val="tx2"/>
                </a:solidFill>
              </a:rPr>
              <a:t>fast</a:t>
            </a:r>
            <a:endParaRPr lang="en-GB" b="1" dirty="0">
              <a:solidFill>
                <a:schemeClr val="tx2"/>
              </a:solidFill>
            </a:endParaRPr>
          </a:p>
        </p:txBody>
      </p:sp>
      <p:graphicFrame>
        <p:nvGraphicFramePr>
          <p:cNvPr id="6" name="Chart 5"/>
          <p:cNvGraphicFramePr>
            <a:graphicFrameLocks/>
          </p:cNvGraphicFramePr>
          <p:nvPr>
            <p:extLst>
              <p:ext uri="{D42A27DB-BD31-4B8C-83A1-F6EECF244321}">
                <p14:modId xmlns:p14="http://schemas.microsoft.com/office/powerpoint/2010/main" val="294825969"/>
              </p:ext>
            </p:extLst>
          </p:nvPr>
        </p:nvGraphicFramePr>
        <p:xfrm>
          <a:off x="4384684" y="2362201"/>
          <a:ext cx="4560277" cy="424957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3581400" y="2270545"/>
            <a:ext cx="693063" cy="3520655"/>
            <a:chOff x="2973226" y="1666689"/>
            <a:chExt cx="1078549" cy="4863900"/>
          </a:xfrm>
        </p:grpSpPr>
        <p:pic>
          <p:nvPicPr>
            <p:cNvPr id="7" name="Picture 6" descr="Image result for freelan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000" y="1666689"/>
              <a:ext cx="1042775" cy="953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408" y="2667830"/>
              <a:ext cx="911961" cy="838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mtu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0229" y="3734630"/>
              <a:ext cx="97507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peopleperhou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3226" y="4585531"/>
              <a:ext cx="1009076" cy="10090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upwo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09773" y="5594607"/>
              <a:ext cx="935982" cy="93598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3"/>
          <p:cNvSpPr txBox="1"/>
          <p:nvPr/>
        </p:nvSpPr>
        <p:spPr>
          <a:xfrm>
            <a:off x="5029829" y="1447800"/>
            <a:ext cx="3483646" cy="80021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mj-lt"/>
              </a:rPr>
              <a:t>New and filled platform </a:t>
            </a:r>
            <a:r>
              <a:rPr lang="en-US" sz="1600" b="1" dirty="0" smtClean="0">
                <a:latin typeface="+mj-lt"/>
              </a:rPr>
              <a:t>vacancies</a:t>
            </a:r>
            <a:endParaRPr lang="en-GB" sz="1600" b="1" dirty="0">
              <a:latin typeface="+mj-lt"/>
            </a:endParaRPr>
          </a:p>
          <a:p>
            <a:pPr algn="ctr"/>
            <a:r>
              <a:rPr lang="en-GB" sz="1600" b="1" dirty="0" smtClean="0">
                <a:latin typeface="+mj-lt"/>
              </a:rPr>
              <a:t> </a:t>
            </a:r>
            <a:r>
              <a:rPr lang="en-GB" sz="1600" b="1" dirty="0">
                <a:latin typeface="+mj-lt"/>
              </a:rPr>
              <a:t>May 2016 to May 2017</a:t>
            </a:r>
          </a:p>
          <a:p>
            <a:pPr algn="ctr"/>
            <a:r>
              <a:rPr lang="en-GB" sz="1400" dirty="0">
                <a:latin typeface="+mj-lt"/>
              </a:rPr>
              <a:t>28-day moving average, May 2016=100</a:t>
            </a:r>
            <a:endParaRPr lang="en-US" sz="1400" dirty="0">
              <a:latin typeface="+mj-lt"/>
            </a:endParaRPr>
          </a:p>
        </p:txBody>
      </p:sp>
      <p:sp>
        <p:nvSpPr>
          <p:cNvPr id="14" name="Rectangle 13"/>
          <p:cNvSpPr/>
          <p:nvPr/>
        </p:nvSpPr>
        <p:spPr>
          <a:xfrm>
            <a:off x="4591050" y="6611779"/>
            <a:ext cx="377379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i="1" dirty="0" err="1">
                <a:solidFill>
                  <a:schemeClr val="bg1">
                    <a:lumMod val="65000"/>
                  </a:schemeClr>
                </a:solidFill>
                <a:latin typeface="+mj-lt"/>
              </a:rPr>
              <a:t>Source</a:t>
            </a:r>
            <a:r>
              <a:rPr lang="fi-FI" sz="1000" i="1" dirty="0">
                <a:solidFill>
                  <a:schemeClr val="bg1">
                    <a:lumMod val="65000"/>
                  </a:schemeClr>
                </a:solidFill>
                <a:latin typeface="+mj-lt"/>
              </a:rPr>
              <a:t>: </a:t>
            </a:r>
            <a:r>
              <a:rPr lang="fi-FI" sz="1000" dirty="0" err="1">
                <a:solidFill>
                  <a:schemeClr val="bg1">
                    <a:lumMod val="65000"/>
                  </a:schemeClr>
                </a:solidFill>
                <a:latin typeface="+mj-lt"/>
              </a:rPr>
              <a:t>Kässi</a:t>
            </a:r>
            <a:r>
              <a:rPr lang="fi-FI" sz="1000" dirty="0">
                <a:solidFill>
                  <a:schemeClr val="bg1">
                    <a:lumMod val="65000"/>
                  </a:schemeClr>
                </a:solidFill>
                <a:latin typeface="+mj-lt"/>
              </a:rPr>
              <a:t>, O. &amp; Lehdonvirta, V. (2016</a:t>
            </a:r>
            <a:r>
              <a:rPr lang="fi-FI" sz="1000" dirty="0" smtClean="0">
                <a:solidFill>
                  <a:schemeClr val="bg1">
                    <a:lumMod val="65000"/>
                  </a:schemeClr>
                </a:solidFill>
                <a:latin typeface="+mj-lt"/>
              </a:rPr>
              <a:t>), </a:t>
            </a:r>
            <a:r>
              <a:rPr lang="fi-FI" sz="1000" dirty="0" err="1" smtClean="0">
                <a:solidFill>
                  <a:schemeClr val="bg1">
                    <a:lumMod val="65000"/>
                  </a:schemeClr>
                </a:solidFill>
                <a:latin typeface="+mj-lt"/>
              </a:rPr>
              <a:t>Online</a:t>
            </a:r>
            <a:r>
              <a:rPr lang="fi-FI" sz="1000" dirty="0" smtClean="0">
                <a:solidFill>
                  <a:schemeClr val="bg1">
                    <a:lumMod val="65000"/>
                  </a:schemeClr>
                </a:solidFill>
                <a:latin typeface="+mj-lt"/>
              </a:rPr>
              <a:t> </a:t>
            </a:r>
            <a:r>
              <a:rPr lang="fi-FI" sz="1000" dirty="0" err="1" smtClean="0">
                <a:solidFill>
                  <a:schemeClr val="bg1">
                    <a:lumMod val="65000"/>
                  </a:schemeClr>
                </a:solidFill>
                <a:latin typeface="+mj-lt"/>
              </a:rPr>
              <a:t>Labor</a:t>
            </a:r>
            <a:r>
              <a:rPr lang="fi-FI" sz="1000" dirty="0" smtClean="0">
                <a:solidFill>
                  <a:schemeClr val="bg1">
                    <a:lumMod val="65000"/>
                  </a:schemeClr>
                </a:solidFill>
                <a:latin typeface="+mj-lt"/>
              </a:rPr>
              <a:t> Index.</a:t>
            </a:r>
            <a:endParaRPr lang="en-GB" sz="1000" dirty="0">
              <a:solidFill>
                <a:schemeClr val="bg1">
                  <a:lumMod val="65000"/>
                </a:schemeClr>
              </a:solidFill>
              <a:latin typeface="+mj-lt"/>
            </a:endParaRPr>
          </a:p>
        </p:txBody>
      </p:sp>
      <p:sp>
        <p:nvSpPr>
          <p:cNvPr id="28" name="TextBox 27"/>
          <p:cNvSpPr txBox="1"/>
          <p:nvPr/>
        </p:nvSpPr>
        <p:spPr>
          <a:xfrm>
            <a:off x="152400" y="3074609"/>
            <a:ext cx="3810001" cy="1569660"/>
          </a:xfrm>
          <a:prstGeom prst="rect">
            <a:avLst/>
          </a:prstGeom>
          <a:noFill/>
        </p:spPr>
        <p:txBody>
          <a:bodyPr wrap="square" rtlCol="0">
            <a:spAutoFit/>
          </a:bodyPr>
          <a:lstStyle/>
          <a:p>
            <a:pPr algn="ctr"/>
            <a:r>
              <a:rPr lang="en-GB" sz="9600" b="1" dirty="0" smtClean="0">
                <a:solidFill>
                  <a:schemeClr val="accent3"/>
                </a:solidFill>
                <a:latin typeface="+mj-lt"/>
              </a:rPr>
              <a:t>0.5%</a:t>
            </a:r>
            <a:endParaRPr lang="en-GB" sz="9600" b="1" dirty="0">
              <a:solidFill>
                <a:schemeClr val="accent3"/>
              </a:solidFill>
              <a:latin typeface="+mj-lt"/>
            </a:endParaRPr>
          </a:p>
        </p:txBody>
      </p:sp>
      <p:sp>
        <p:nvSpPr>
          <p:cNvPr id="29" name="TextBox 28"/>
          <p:cNvSpPr txBox="1"/>
          <p:nvPr/>
        </p:nvSpPr>
        <p:spPr>
          <a:xfrm>
            <a:off x="1143000" y="3854723"/>
            <a:ext cx="1828800" cy="1446550"/>
          </a:xfrm>
          <a:prstGeom prst="rect">
            <a:avLst/>
          </a:prstGeom>
          <a:noFill/>
        </p:spPr>
        <p:txBody>
          <a:bodyPr wrap="square" rtlCol="0">
            <a:spAutoFit/>
          </a:bodyPr>
          <a:lstStyle/>
          <a:p>
            <a:pPr algn="ctr"/>
            <a:r>
              <a:rPr lang="en-GB" sz="8800" b="1" dirty="0" smtClean="0">
                <a:latin typeface="+mj-lt"/>
              </a:rPr>
              <a:t>1%</a:t>
            </a:r>
            <a:endParaRPr lang="en-GB" sz="8800" b="1" dirty="0">
              <a:latin typeface="+mj-lt"/>
            </a:endParaRPr>
          </a:p>
        </p:txBody>
      </p:sp>
      <p:sp>
        <p:nvSpPr>
          <p:cNvPr id="30" name="TextBox 29"/>
          <p:cNvSpPr txBox="1"/>
          <p:nvPr/>
        </p:nvSpPr>
        <p:spPr>
          <a:xfrm>
            <a:off x="331471" y="2398299"/>
            <a:ext cx="1828800" cy="1446550"/>
          </a:xfrm>
          <a:prstGeom prst="rect">
            <a:avLst/>
          </a:prstGeom>
          <a:noFill/>
        </p:spPr>
        <p:txBody>
          <a:bodyPr wrap="square" rtlCol="0">
            <a:spAutoFit/>
          </a:bodyPr>
          <a:lstStyle/>
          <a:p>
            <a:pPr algn="ctr"/>
            <a:r>
              <a:rPr lang="en-GB" sz="8800" b="1" dirty="0" smtClean="0">
                <a:solidFill>
                  <a:schemeClr val="tx2"/>
                </a:solidFill>
                <a:latin typeface="+mj-lt"/>
              </a:rPr>
              <a:t>3%</a:t>
            </a:r>
            <a:endParaRPr lang="en-GB" sz="8800" b="1" dirty="0">
              <a:solidFill>
                <a:schemeClr val="tx2"/>
              </a:solidFill>
              <a:latin typeface="+mj-lt"/>
            </a:endParaRPr>
          </a:p>
        </p:txBody>
      </p:sp>
      <p:sp>
        <p:nvSpPr>
          <p:cNvPr id="31" name="TextBox 30"/>
          <p:cNvSpPr txBox="1"/>
          <p:nvPr/>
        </p:nvSpPr>
        <p:spPr>
          <a:xfrm>
            <a:off x="1428751" y="2057400"/>
            <a:ext cx="1764030" cy="1200329"/>
          </a:xfrm>
          <a:prstGeom prst="rect">
            <a:avLst/>
          </a:prstGeom>
          <a:noFill/>
        </p:spPr>
        <p:txBody>
          <a:bodyPr wrap="square" rtlCol="0">
            <a:spAutoFit/>
          </a:bodyPr>
          <a:lstStyle/>
          <a:p>
            <a:pPr algn="ctr"/>
            <a:r>
              <a:rPr lang="en-GB" sz="7200" b="1" dirty="0" smtClean="0">
                <a:solidFill>
                  <a:schemeClr val="bg2">
                    <a:lumMod val="10000"/>
                  </a:schemeClr>
                </a:solidFill>
                <a:latin typeface="+mj-lt"/>
              </a:rPr>
              <a:t>5%</a:t>
            </a:r>
            <a:endParaRPr lang="en-GB" sz="7200" b="1" dirty="0">
              <a:solidFill>
                <a:schemeClr val="bg2">
                  <a:lumMod val="10000"/>
                </a:schemeClr>
              </a:solidFill>
              <a:latin typeface="+mj-lt"/>
            </a:endParaRPr>
          </a:p>
        </p:txBody>
      </p:sp>
    </p:spTree>
    <p:extLst>
      <p:ext uri="{BB962C8B-B14F-4D97-AF65-F5344CB8AC3E}">
        <p14:creationId xmlns:p14="http://schemas.microsoft.com/office/powerpoint/2010/main" val="15055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5" dur="2000"/>
                                        <p:tgtEl>
                                          <p:spTgt spid="6">
                                            <p:graphicEl>
                                              <a:chart seriesIdx="0"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8" dur="20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sz="2800" b="1" dirty="0">
                <a:solidFill>
                  <a:schemeClr val="tx2"/>
                </a:solidFill>
              </a:rPr>
              <a:t>What policy response?</a:t>
            </a:r>
          </a:p>
        </p:txBody>
      </p:sp>
      <p:pic>
        <p:nvPicPr>
          <p:cNvPr id="2050" name="Picture 2" descr="C:\Users\Broecke_s\Downloads\noun_142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823" y="1600201"/>
            <a:ext cx="1774157" cy="17451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roecke_s\Downloads\noun_686718.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1768" y="4208616"/>
            <a:ext cx="1568265" cy="15682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roecke_s\Downloads\noun_486663.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3970" y="4105669"/>
            <a:ext cx="1774157" cy="177415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roecke_s\Downloads\noun_145569.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7618" y="1600201"/>
            <a:ext cx="1774157" cy="17741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96977" y="3374358"/>
            <a:ext cx="1122423" cy="523220"/>
          </a:xfrm>
          <a:prstGeom prst="rect">
            <a:avLst/>
          </a:prstGeom>
          <a:noFill/>
        </p:spPr>
        <p:txBody>
          <a:bodyPr wrap="none" rtlCol="0">
            <a:spAutoFit/>
          </a:bodyPr>
          <a:lstStyle/>
          <a:p>
            <a:r>
              <a:rPr lang="en-GB" sz="2800" b="1" dirty="0" smtClean="0">
                <a:solidFill>
                  <a:schemeClr val="bg2">
                    <a:lumMod val="10000"/>
                  </a:schemeClr>
                </a:solidFill>
                <a:latin typeface="+mj-lt"/>
              </a:rPr>
              <a:t>Skills</a:t>
            </a:r>
            <a:endParaRPr lang="en-GB" sz="3200" b="1" dirty="0">
              <a:solidFill>
                <a:schemeClr val="bg2">
                  <a:lumMod val="10000"/>
                </a:schemeClr>
              </a:solidFill>
              <a:latin typeface="+mj-lt"/>
            </a:endParaRPr>
          </a:p>
        </p:txBody>
      </p:sp>
      <p:sp>
        <p:nvSpPr>
          <p:cNvPr id="15" name="TextBox 14"/>
          <p:cNvSpPr txBox="1"/>
          <p:nvPr/>
        </p:nvSpPr>
        <p:spPr>
          <a:xfrm>
            <a:off x="4595671" y="3374358"/>
            <a:ext cx="3100529" cy="523220"/>
          </a:xfrm>
          <a:prstGeom prst="rect">
            <a:avLst/>
          </a:prstGeom>
          <a:noFill/>
        </p:spPr>
        <p:txBody>
          <a:bodyPr wrap="none" rtlCol="0">
            <a:spAutoFit/>
          </a:bodyPr>
          <a:lstStyle/>
          <a:p>
            <a:r>
              <a:rPr lang="en-GB" sz="2800" b="1" dirty="0" smtClean="0">
                <a:solidFill>
                  <a:schemeClr val="accent3">
                    <a:lumMod val="75000"/>
                  </a:schemeClr>
                </a:solidFill>
                <a:latin typeface="+mj-lt"/>
              </a:rPr>
              <a:t>Social protection</a:t>
            </a:r>
            <a:endParaRPr lang="en-GB" sz="2800" b="1" dirty="0">
              <a:solidFill>
                <a:schemeClr val="accent3">
                  <a:lumMod val="75000"/>
                </a:schemeClr>
              </a:solidFill>
              <a:latin typeface="+mj-lt"/>
            </a:endParaRPr>
          </a:p>
        </p:txBody>
      </p:sp>
      <p:sp>
        <p:nvSpPr>
          <p:cNvPr id="16" name="TextBox 15"/>
          <p:cNvSpPr txBox="1"/>
          <p:nvPr/>
        </p:nvSpPr>
        <p:spPr>
          <a:xfrm>
            <a:off x="5238990" y="5886816"/>
            <a:ext cx="1923925" cy="523220"/>
          </a:xfrm>
          <a:prstGeom prst="rect">
            <a:avLst/>
          </a:prstGeom>
          <a:noFill/>
        </p:spPr>
        <p:txBody>
          <a:bodyPr wrap="none" rtlCol="0">
            <a:spAutoFit/>
          </a:bodyPr>
          <a:lstStyle/>
          <a:p>
            <a:r>
              <a:rPr lang="en-GB" sz="2800" b="1" dirty="0" smtClean="0">
                <a:solidFill>
                  <a:schemeClr val="accent1">
                    <a:lumMod val="75000"/>
                  </a:schemeClr>
                </a:solidFill>
                <a:latin typeface="+mj-lt"/>
              </a:rPr>
              <a:t>Activation</a:t>
            </a:r>
            <a:endParaRPr lang="en-GB" sz="2800" b="1" dirty="0">
              <a:solidFill>
                <a:schemeClr val="accent1">
                  <a:lumMod val="75000"/>
                </a:schemeClr>
              </a:solidFill>
              <a:latin typeface="+mj-lt"/>
            </a:endParaRPr>
          </a:p>
        </p:txBody>
      </p:sp>
      <p:sp>
        <p:nvSpPr>
          <p:cNvPr id="18" name="TextBox 17"/>
          <p:cNvSpPr txBox="1"/>
          <p:nvPr/>
        </p:nvSpPr>
        <p:spPr>
          <a:xfrm>
            <a:off x="902958" y="5867400"/>
            <a:ext cx="2820004" cy="523220"/>
          </a:xfrm>
          <a:prstGeom prst="rect">
            <a:avLst/>
          </a:prstGeom>
          <a:noFill/>
        </p:spPr>
        <p:txBody>
          <a:bodyPr wrap="none" rtlCol="0">
            <a:spAutoFit/>
          </a:bodyPr>
          <a:lstStyle/>
          <a:p>
            <a:pPr algn="ctr"/>
            <a:r>
              <a:rPr lang="en-GB" sz="2800" b="1" dirty="0" smtClean="0">
                <a:solidFill>
                  <a:schemeClr val="bg1">
                    <a:lumMod val="65000"/>
                  </a:schemeClr>
                </a:solidFill>
                <a:latin typeface="+mj-lt"/>
              </a:rPr>
              <a:t>Social dialogue</a:t>
            </a:r>
            <a:endParaRPr lang="en-GB" sz="2800" b="1" dirty="0">
              <a:solidFill>
                <a:schemeClr val="bg1">
                  <a:lumMod val="65000"/>
                </a:schemeClr>
              </a:solidFill>
              <a:latin typeface="+mj-lt"/>
            </a:endParaRPr>
          </a:p>
        </p:txBody>
      </p:sp>
    </p:spTree>
    <p:extLst>
      <p:ext uri="{BB962C8B-B14F-4D97-AF65-F5344CB8AC3E}">
        <p14:creationId xmlns:p14="http://schemas.microsoft.com/office/powerpoint/2010/main" val="357246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3432" y="228600"/>
            <a:ext cx="7637040" cy="1022400"/>
          </a:xfrm>
        </p:spPr>
        <p:txBody>
          <a:bodyPr vert="horz" lIns="91440" tIns="45720" rIns="91440" bIns="45720" rtlCol="0" anchor="ctr">
            <a:noAutofit/>
          </a:bodyPr>
          <a:lstStyle/>
          <a:p>
            <a:r>
              <a:rPr lang="en-GB" sz="2800" b="1" dirty="0">
                <a:solidFill>
                  <a:schemeClr val="tx2"/>
                </a:solidFill>
              </a:rPr>
              <a:t>M</a:t>
            </a:r>
            <a:r>
              <a:rPr lang="en-GB" sz="2800" b="1" dirty="0" smtClean="0">
                <a:solidFill>
                  <a:schemeClr val="tx2"/>
                </a:solidFill>
              </a:rPr>
              <a:t>any workers do not have </a:t>
            </a:r>
            <a:r>
              <a:rPr lang="en-GB" sz="2800" b="1" dirty="0">
                <a:solidFill>
                  <a:schemeClr val="tx2"/>
                </a:solidFill>
              </a:rPr>
              <a:t>the right skills for </a:t>
            </a:r>
            <a:r>
              <a:rPr lang="en-GB" sz="2800" b="1" dirty="0" smtClean="0">
                <a:solidFill>
                  <a:schemeClr val="tx2"/>
                </a:solidFill>
              </a:rPr>
              <a:t>the new jobs</a:t>
            </a:r>
            <a:endParaRPr lang="en-GB" sz="2800" b="1" dirty="0">
              <a:solidFill>
                <a:schemeClr val="tx2"/>
              </a:solidFill>
            </a:endParaRPr>
          </a:p>
        </p:txBody>
      </p:sp>
      <p:sp>
        <p:nvSpPr>
          <p:cNvPr id="9" name="TextBox 8"/>
          <p:cNvSpPr txBox="1"/>
          <p:nvPr/>
        </p:nvSpPr>
        <p:spPr>
          <a:xfrm>
            <a:off x="1573557" y="1566040"/>
            <a:ext cx="6519734" cy="646331"/>
          </a:xfrm>
          <a:prstGeom prst="rect">
            <a:avLst/>
          </a:prstGeom>
          <a:noFill/>
        </p:spPr>
        <p:txBody>
          <a:bodyPr wrap="none" rtlCol="0">
            <a:spAutoFit/>
          </a:bodyPr>
          <a:lstStyle>
            <a:defPPr>
              <a:defRPr lang="en-US"/>
            </a:defPPr>
            <a:lvl1pPr>
              <a:defRPr b="1">
                <a:latin typeface="+mj-lt"/>
              </a:defRPr>
            </a:lvl1pPr>
          </a:lstStyle>
          <a:p>
            <a:r>
              <a:rPr lang="en-GB" dirty="0"/>
              <a:t>Problem-solving skills in Technology-Rich Environments</a:t>
            </a:r>
          </a:p>
          <a:p>
            <a:r>
              <a:rPr lang="en-US" b="0" i="1" dirty="0"/>
              <a:t>Percentage of the working-age population (aged 15/16-64)</a:t>
            </a:r>
            <a:endParaRPr lang="en-GB" b="0" i="1" dirty="0"/>
          </a:p>
        </p:txBody>
      </p:sp>
      <p:sp>
        <p:nvSpPr>
          <p:cNvPr id="6" name="TextBox 5"/>
          <p:cNvSpPr txBox="1"/>
          <p:nvPr/>
        </p:nvSpPr>
        <p:spPr>
          <a:xfrm>
            <a:off x="7308304" y="4787570"/>
            <a:ext cx="1512168" cy="523220"/>
          </a:xfrm>
          <a:prstGeom prst="rect">
            <a:avLst/>
          </a:prstGeom>
          <a:noFill/>
        </p:spPr>
        <p:txBody>
          <a:bodyPr wrap="square" rtlCol="0">
            <a:spAutoFit/>
          </a:bodyPr>
          <a:lstStyle/>
          <a:p>
            <a:r>
              <a:rPr lang="en-GB" sz="1400" dirty="0" smtClean="0">
                <a:solidFill>
                  <a:schemeClr val="bg1"/>
                </a:solidFill>
                <a:latin typeface="+mj-lt"/>
              </a:rPr>
              <a:t>Few high-skilled workers</a:t>
            </a:r>
            <a:endParaRPr lang="en-GB" sz="1400" dirty="0">
              <a:solidFill>
                <a:schemeClr val="bg1"/>
              </a:solidFill>
              <a:latin typeface="+mj-lt"/>
            </a:endParaRPr>
          </a:p>
        </p:txBody>
      </p:sp>
      <p:sp>
        <p:nvSpPr>
          <p:cNvPr id="13" name="TextBox 12"/>
          <p:cNvSpPr txBox="1"/>
          <p:nvPr/>
        </p:nvSpPr>
        <p:spPr>
          <a:xfrm>
            <a:off x="431540" y="4777988"/>
            <a:ext cx="1512168" cy="523220"/>
          </a:xfrm>
          <a:prstGeom prst="rect">
            <a:avLst/>
          </a:prstGeom>
          <a:noFill/>
        </p:spPr>
        <p:txBody>
          <a:bodyPr wrap="square" rtlCol="0">
            <a:spAutoFit/>
          </a:bodyPr>
          <a:lstStyle/>
          <a:p>
            <a:r>
              <a:rPr lang="en-GB" sz="1400" dirty="0" smtClean="0">
                <a:solidFill>
                  <a:schemeClr val="bg1"/>
                </a:solidFill>
                <a:latin typeface="+mj-lt"/>
              </a:rPr>
              <a:t>Many workers lacking ICT skills</a:t>
            </a:r>
            <a:endParaRPr lang="en-GB" sz="1400" dirty="0">
              <a:solidFill>
                <a:schemeClr val="bg1"/>
              </a:solidFill>
              <a:latin typeface="+mj-lt"/>
            </a:endParaRPr>
          </a:p>
        </p:txBody>
      </p:sp>
      <p:sp>
        <p:nvSpPr>
          <p:cNvPr id="2" name="Slide Number Placeholder 4"/>
          <p:cNvSpPr>
            <a:spLocks noGrp="1"/>
          </p:cNvSpPr>
          <p:nvPr>
            <p:ph type="sldNum" sz="quarter" idx="4"/>
          </p:nvPr>
        </p:nvSpPr>
        <p:spPr>
          <a:xfrm>
            <a:off x="8640000" y="6411600"/>
            <a:ext cx="342000" cy="244800"/>
          </a:xfrm>
        </p:spPr>
        <p:txBody>
          <a:bodyPr/>
          <a:lstStyle/>
          <a:p>
            <a:fld id="{B6F15528-21DE-4FAA-801E-634DDDAF4B2B}" type="slidenum">
              <a:rPr lang="en-US" smtClean="0"/>
              <a:pPr/>
              <a:t>17</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51369846"/>
              </p:ext>
            </p:extLst>
          </p:nvPr>
        </p:nvGraphicFramePr>
        <p:xfrm>
          <a:off x="435498" y="2263061"/>
          <a:ext cx="8384974" cy="3985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777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sz="2800" b="1" dirty="0">
                <a:solidFill>
                  <a:schemeClr val="tx2"/>
                </a:solidFill>
              </a:rPr>
              <a:t>The least skilled benefit less from training</a:t>
            </a:r>
          </a:p>
        </p:txBody>
      </p:sp>
      <p:sp>
        <p:nvSpPr>
          <p:cNvPr id="5" name="Rectangle 4"/>
          <p:cNvSpPr/>
          <p:nvPr/>
        </p:nvSpPr>
        <p:spPr>
          <a:xfrm>
            <a:off x="762000" y="1427754"/>
            <a:ext cx="7840608" cy="646331"/>
          </a:xfrm>
          <a:prstGeom prst="rect">
            <a:avLst/>
          </a:prstGeom>
          <a:noFill/>
        </p:spPr>
        <p:txBody>
          <a:bodyPr wrap="none" rtlCol="0">
            <a:spAutoFit/>
          </a:bodyPr>
          <a:lstStyle/>
          <a:p>
            <a:pPr algn="ctr"/>
            <a:r>
              <a:rPr lang="en-US" b="1" dirty="0">
                <a:latin typeface="+mj-lt"/>
              </a:rPr>
              <a:t>Percentage of adults who participated in adult education and training </a:t>
            </a:r>
          </a:p>
          <a:p>
            <a:pPr algn="ctr"/>
            <a:r>
              <a:rPr lang="en-US" b="1" dirty="0">
                <a:latin typeface="+mj-lt"/>
              </a:rPr>
              <a:t>during year prior to the survey, by level of literacy proficiency</a:t>
            </a:r>
            <a:endParaRPr lang="en-GB" b="1" dirty="0">
              <a:latin typeface="+mj-lt"/>
            </a:endParaRPr>
          </a:p>
        </p:txBody>
      </p:sp>
      <p:graphicFrame>
        <p:nvGraphicFramePr>
          <p:cNvPr id="10" name="Chart 9"/>
          <p:cNvGraphicFramePr>
            <a:graphicFrameLocks/>
          </p:cNvGraphicFramePr>
          <p:nvPr>
            <p:extLst>
              <p:ext uri="{D42A27DB-BD31-4B8C-83A1-F6EECF244321}">
                <p14:modId xmlns:p14="http://schemas.microsoft.com/office/powerpoint/2010/main" val="3799113852"/>
              </p:ext>
            </p:extLst>
          </p:nvPr>
        </p:nvGraphicFramePr>
        <p:xfrm>
          <a:off x="539552" y="2209800"/>
          <a:ext cx="7842448"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3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2800" b="1" dirty="0">
                <a:solidFill>
                  <a:schemeClr val="tx2"/>
                </a:solidFill>
              </a:rPr>
              <a:t>Benefit rules for the self-employed are different from those of standard workers</a:t>
            </a:r>
            <a:endParaRPr lang="en-GB" sz="2800" b="1" dirty="0">
              <a:solidFill>
                <a:schemeClr val="tx2"/>
              </a:solidFill>
            </a:endParaRPr>
          </a:p>
        </p:txBody>
      </p:sp>
      <p:sp>
        <p:nvSpPr>
          <p:cNvPr id="2" name="Slide Number Placeholder 3"/>
          <p:cNvSpPr>
            <a:spLocks noGrp="1"/>
          </p:cNvSpPr>
          <p:nvPr>
            <p:ph type="sldNum" sz="quarter" idx="4"/>
          </p:nvPr>
        </p:nvSpPr>
        <p:spPr/>
        <p:txBody>
          <a:bodyPr/>
          <a:lstStyle/>
          <a:p>
            <a:fld id="{94061B17-37AB-41EC-9D85-C24A31FBDCC6}" type="slidenum">
              <a:rPr lang="en-GB" smtClean="0"/>
              <a:t>19</a:t>
            </a:fld>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72" y="1735262"/>
            <a:ext cx="8887334" cy="479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1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35400" cy="1022400"/>
          </a:xfrm>
        </p:spPr>
        <p:txBody>
          <a:bodyPr/>
          <a:lstStyle/>
          <a:p>
            <a:r>
              <a:rPr lang="en-GB" sz="2800" b="1" dirty="0" smtClean="0">
                <a:solidFill>
                  <a:schemeClr val="tx2"/>
                </a:solidFill>
              </a:rPr>
              <a:t>The mega-trends shaping the future of work</a:t>
            </a:r>
            <a:endParaRPr lang="en-GB" sz="2800" b="1" dirty="0">
              <a:solidFill>
                <a:schemeClr val="tx2"/>
              </a:solidFill>
            </a:endParaRPr>
          </a:p>
        </p:txBody>
      </p:sp>
      <p:sp>
        <p:nvSpPr>
          <p:cNvPr id="5" name="Right Arrow 4"/>
          <p:cNvSpPr/>
          <p:nvPr/>
        </p:nvSpPr>
        <p:spPr>
          <a:xfrm>
            <a:off x="1676400" y="2971800"/>
            <a:ext cx="5867400" cy="1924050"/>
          </a:xfrm>
          <a:prstGeom prst="rightArrow">
            <a:avLst/>
          </a:prstGeom>
          <a:scene3d>
            <a:camera prst="isometricTopUp"/>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r>
              <a:rPr lang="en-GB" sz="3600" dirty="0" smtClean="0">
                <a:latin typeface="Arial" panose="020B0604020202020204" pitchFamily="34" charset="0"/>
                <a:cs typeface="Arial" panose="020B0604020202020204" pitchFamily="34" charset="0"/>
              </a:rPr>
              <a:t>Globalisation</a:t>
            </a:r>
            <a:endParaRPr lang="en-GB" sz="3600" dirty="0">
              <a:latin typeface="Arial" panose="020B0604020202020204" pitchFamily="34" charset="0"/>
              <a:cs typeface="Arial" panose="020B0604020202020204" pitchFamily="34" charset="0"/>
            </a:endParaRPr>
          </a:p>
        </p:txBody>
      </p:sp>
      <p:sp>
        <p:nvSpPr>
          <p:cNvPr id="6" name="Right Arrow 5"/>
          <p:cNvSpPr/>
          <p:nvPr/>
        </p:nvSpPr>
        <p:spPr>
          <a:xfrm>
            <a:off x="3802380" y="4038600"/>
            <a:ext cx="5798820" cy="1981200"/>
          </a:xfrm>
          <a:prstGeom prst="rightArrow">
            <a:avLst/>
          </a:prstGeom>
          <a:solidFill>
            <a:schemeClr val="accent3"/>
          </a:solidFill>
          <a:scene3d>
            <a:camera prst="isometricTopUp"/>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r>
              <a:rPr lang="en-GB" sz="3600" dirty="0" smtClean="0">
                <a:latin typeface="Arial" panose="020B0604020202020204" pitchFamily="34" charset="0"/>
                <a:cs typeface="Arial" panose="020B0604020202020204" pitchFamily="34" charset="0"/>
              </a:rPr>
              <a:t>Technological progress</a:t>
            </a:r>
            <a:endParaRPr lang="en-GB" sz="3600" dirty="0">
              <a:latin typeface="Arial" panose="020B0604020202020204" pitchFamily="34" charset="0"/>
              <a:cs typeface="Arial" panose="020B0604020202020204" pitchFamily="34" charset="0"/>
            </a:endParaRPr>
          </a:p>
        </p:txBody>
      </p:sp>
      <p:sp>
        <p:nvSpPr>
          <p:cNvPr id="7" name="Right Arrow 6"/>
          <p:cNvSpPr/>
          <p:nvPr/>
        </p:nvSpPr>
        <p:spPr>
          <a:xfrm>
            <a:off x="-171450" y="1828800"/>
            <a:ext cx="5810250" cy="1905000"/>
          </a:xfrm>
          <a:prstGeom prst="rightArrow">
            <a:avLst/>
          </a:prstGeom>
          <a:solidFill>
            <a:schemeClr val="bg1"/>
          </a:solidFill>
          <a:scene3d>
            <a:camera prst="isometricTopUp"/>
            <a:lightRig rig="threePt" dir="t"/>
          </a:scene3d>
          <a:sp3d>
            <a:bevelT w="152400" h="50800" prst="softRound"/>
          </a:sp3d>
        </p:spPr>
        <p:style>
          <a:lnRef idx="1">
            <a:schemeClr val="dk1"/>
          </a:lnRef>
          <a:fillRef idx="3">
            <a:schemeClr val="dk1"/>
          </a:fillRef>
          <a:effectRef idx="2">
            <a:schemeClr val="dk1"/>
          </a:effectRef>
          <a:fontRef idx="minor">
            <a:schemeClr val="lt1"/>
          </a:fontRef>
        </p:style>
        <p:txBody>
          <a:bodyPr rtlCol="0" anchor="ctr"/>
          <a:lstStyle/>
          <a:p>
            <a:pPr algn="ctr"/>
            <a:r>
              <a:rPr lang="en-GB" sz="3600" dirty="0" smtClean="0">
                <a:solidFill>
                  <a:sysClr val="windowText" lastClr="000000"/>
                </a:solidFill>
                <a:latin typeface="Arial" panose="020B0604020202020204" pitchFamily="34" charset="0"/>
                <a:cs typeface="Arial" panose="020B0604020202020204" pitchFamily="34" charset="0"/>
              </a:rPr>
              <a:t>Demographic change</a:t>
            </a:r>
            <a:endParaRPr lang="en-GB" sz="36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53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p:txBody>
          <a:bodyPr/>
          <a:lstStyle/>
          <a:p>
            <a:fld id="{94061B17-37AB-41EC-9D85-C24A31FBDCC6}" type="slidenum">
              <a:rPr lang="en-GB" smtClean="0"/>
              <a:t>20</a:t>
            </a:fld>
            <a:endParaRPr lang="en-GB"/>
          </a:p>
        </p:txBody>
      </p:sp>
      <p:sp>
        <p:nvSpPr>
          <p:cNvPr id="4" name="Title 3"/>
          <p:cNvSpPr>
            <a:spLocks noGrp="1"/>
          </p:cNvSpPr>
          <p:nvPr>
            <p:ph type="title"/>
          </p:nvPr>
        </p:nvSpPr>
        <p:spPr/>
        <p:txBody>
          <a:bodyPr vert="horz" lIns="91440" tIns="45720" rIns="91440" bIns="45720" rtlCol="0" anchor="ctr">
            <a:noAutofit/>
          </a:bodyPr>
          <a:lstStyle/>
          <a:p>
            <a:r>
              <a:rPr lang="en-GB" sz="2800" b="1" dirty="0">
                <a:solidFill>
                  <a:schemeClr val="tx2"/>
                </a:solidFill>
              </a:rPr>
              <a:t>The self-employed risk slipping through the net</a:t>
            </a:r>
          </a:p>
        </p:txBody>
      </p:sp>
      <p:sp>
        <p:nvSpPr>
          <p:cNvPr id="6" name="TextBox 5"/>
          <p:cNvSpPr txBox="1"/>
          <p:nvPr/>
        </p:nvSpPr>
        <p:spPr>
          <a:xfrm>
            <a:off x="35496" y="1939479"/>
            <a:ext cx="1786066" cy="769441"/>
          </a:xfrm>
          <a:prstGeom prst="rect">
            <a:avLst/>
          </a:prstGeom>
          <a:noFill/>
        </p:spPr>
        <p:txBody>
          <a:bodyPr wrap="none" rtlCol="0">
            <a:spAutoFit/>
          </a:bodyPr>
          <a:lstStyle/>
          <a:p>
            <a:r>
              <a:rPr lang="en-GB" sz="4400" b="1" dirty="0" smtClean="0">
                <a:solidFill>
                  <a:schemeClr val="tx2"/>
                </a:solidFill>
                <a:latin typeface="+mj-lt"/>
              </a:rPr>
              <a:t>54.5%</a:t>
            </a:r>
            <a:endParaRPr lang="en-GB" sz="4400" b="1" dirty="0">
              <a:solidFill>
                <a:schemeClr val="tx2"/>
              </a:solidFill>
              <a:latin typeface="+mj-lt"/>
            </a:endParaRPr>
          </a:p>
        </p:txBody>
      </p:sp>
      <p:sp>
        <p:nvSpPr>
          <p:cNvPr id="7" name="Title 3"/>
          <p:cNvSpPr txBox="1">
            <a:spLocks/>
          </p:cNvSpPr>
          <p:nvPr/>
        </p:nvSpPr>
        <p:spPr>
          <a:xfrm>
            <a:off x="1764512" y="1830536"/>
            <a:ext cx="741600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sz="2400" dirty="0" smtClean="0"/>
              <a:t>The share of </a:t>
            </a:r>
            <a:r>
              <a:rPr lang="en-GB" sz="2400" dirty="0"/>
              <a:t>self-employed (15-64) in the EU </a:t>
            </a:r>
            <a:r>
              <a:rPr lang="en-GB" sz="2400" dirty="0" smtClean="0"/>
              <a:t>at </a:t>
            </a:r>
            <a:r>
              <a:rPr lang="en-GB" sz="2400" dirty="0"/>
              <a:t>risk of not being entitled to </a:t>
            </a:r>
            <a:r>
              <a:rPr lang="en-GB" sz="2400" b="1" dirty="0" smtClean="0">
                <a:solidFill>
                  <a:schemeClr val="tx2"/>
                </a:solidFill>
              </a:rPr>
              <a:t>unemployment benefits</a:t>
            </a:r>
            <a:endParaRPr lang="en-GB" sz="2400" b="1" dirty="0">
              <a:solidFill>
                <a:schemeClr val="tx2"/>
              </a:solidFill>
            </a:endParaRPr>
          </a:p>
        </p:txBody>
      </p:sp>
      <p:sp>
        <p:nvSpPr>
          <p:cNvPr id="8" name="TextBox 7"/>
          <p:cNvSpPr txBox="1"/>
          <p:nvPr/>
        </p:nvSpPr>
        <p:spPr>
          <a:xfrm>
            <a:off x="35496" y="3429000"/>
            <a:ext cx="1786066" cy="769441"/>
          </a:xfrm>
          <a:prstGeom prst="rect">
            <a:avLst/>
          </a:prstGeom>
          <a:noFill/>
        </p:spPr>
        <p:txBody>
          <a:bodyPr wrap="none" rtlCol="0">
            <a:spAutoFit/>
          </a:bodyPr>
          <a:lstStyle/>
          <a:p>
            <a:r>
              <a:rPr lang="en-GB" sz="4400" b="1" dirty="0" smtClean="0">
                <a:solidFill>
                  <a:srgbClr val="92D050"/>
                </a:solidFill>
                <a:latin typeface="+mj-lt"/>
              </a:rPr>
              <a:t>37.8%</a:t>
            </a:r>
            <a:endParaRPr lang="en-GB" sz="4400" b="1" dirty="0">
              <a:solidFill>
                <a:srgbClr val="92D050"/>
              </a:solidFill>
              <a:latin typeface="+mj-lt"/>
            </a:endParaRPr>
          </a:p>
        </p:txBody>
      </p:sp>
      <p:sp>
        <p:nvSpPr>
          <p:cNvPr id="9" name="Title 3"/>
          <p:cNvSpPr txBox="1">
            <a:spLocks/>
          </p:cNvSpPr>
          <p:nvPr/>
        </p:nvSpPr>
        <p:spPr>
          <a:xfrm>
            <a:off x="1763688" y="3302520"/>
            <a:ext cx="741600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sz="2400" dirty="0" smtClean="0"/>
              <a:t>The share of </a:t>
            </a:r>
            <a:r>
              <a:rPr lang="en-GB" sz="2400" dirty="0"/>
              <a:t>self-employed (15-64) in the EU </a:t>
            </a:r>
            <a:r>
              <a:rPr lang="en-GB" sz="2400" dirty="0" smtClean="0"/>
              <a:t>at </a:t>
            </a:r>
            <a:r>
              <a:rPr lang="en-GB" sz="2400" dirty="0"/>
              <a:t>risk of not being entitled to </a:t>
            </a:r>
            <a:r>
              <a:rPr lang="en-GB" sz="2400" b="1" dirty="0" smtClean="0">
                <a:solidFill>
                  <a:srgbClr val="92D050"/>
                </a:solidFill>
              </a:rPr>
              <a:t>sickness benefits</a:t>
            </a:r>
            <a:endParaRPr lang="en-GB" sz="2400" b="1" dirty="0">
              <a:solidFill>
                <a:srgbClr val="92D050"/>
              </a:solidFill>
            </a:endParaRPr>
          </a:p>
        </p:txBody>
      </p:sp>
      <p:sp>
        <p:nvSpPr>
          <p:cNvPr id="10" name="TextBox 9"/>
          <p:cNvSpPr txBox="1"/>
          <p:nvPr/>
        </p:nvSpPr>
        <p:spPr>
          <a:xfrm>
            <a:off x="20247" y="4941168"/>
            <a:ext cx="1786066" cy="769441"/>
          </a:xfrm>
          <a:prstGeom prst="rect">
            <a:avLst/>
          </a:prstGeom>
          <a:noFill/>
        </p:spPr>
        <p:txBody>
          <a:bodyPr wrap="none" rtlCol="0">
            <a:spAutoFit/>
          </a:bodyPr>
          <a:lstStyle/>
          <a:p>
            <a:r>
              <a:rPr lang="en-GB" sz="4400" b="1" dirty="0" smtClean="0">
                <a:solidFill>
                  <a:schemeClr val="bg1">
                    <a:lumMod val="65000"/>
                  </a:schemeClr>
                </a:solidFill>
                <a:latin typeface="+mj-lt"/>
              </a:rPr>
              <a:t>46.1%</a:t>
            </a:r>
            <a:endParaRPr lang="en-GB" sz="4400" b="1" dirty="0">
              <a:solidFill>
                <a:schemeClr val="bg1">
                  <a:lumMod val="65000"/>
                </a:schemeClr>
              </a:solidFill>
              <a:latin typeface="+mj-lt"/>
            </a:endParaRPr>
          </a:p>
        </p:txBody>
      </p:sp>
      <p:sp>
        <p:nvSpPr>
          <p:cNvPr id="11" name="Title 3"/>
          <p:cNvSpPr txBox="1">
            <a:spLocks/>
          </p:cNvSpPr>
          <p:nvPr/>
        </p:nvSpPr>
        <p:spPr>
          <a:xfrm>
            <a:off x="1764512" y="4814688"/>
            <a:ext cx="7416000" cy="102240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GB" sz="2400" dirty="0" smtClean="0"/>
              <a:t>The share of </a:t>
            </a:r>
            <a:r>
              <a:rPr lang="en-GB" sz="2400" dirty="0"/>
              <a:t>self-employed </a:t>
            </a:r>
            <a:r>
              <a:rPr lang="en-GB" sz="2400" dirty="0" smtClean="0"/>
              <a:t>women (15-49) </a:t>
            </a:r>
            <a:r>
              <a:rPr lang="en-GB" sz="2400" dirty="0"/>
              <a:t>in the EU </a:t>
            </a:r>
            <a:r>
              <a:rPr lang="en-GB" sz="2400" dirty="0" smtClean="0"/>
              <a:t>at </a:t>
            </a:r>
            <a:r>
              <a:rPr lang="en-GB" sz="2400" dirty="0"/>
              <a:t>risk of not being entitled to </a:t>
            </a:r>
            <a:r>
              <a:rPr lang="en-GB" sz="2400" b="1" dirty="0" smtClean="0">
                <a:solidFill>
                  <a:schemeClr val="bg1">
                    <a:lumMod val="65000"/>
                  </a:schemeClr>
                </a:solidFill>
              </a:rPr>
              <a:t>maternity benefits</a:t>
            </a:r>
            <a:endParaRPr lang="en-GB" sz="2400" b="1" dirty="0">
              <a:solidFill>
                <a:schemeClr val="bg1">
                  <a:lumMod val="65000"/>
                </a:schemeClr>
              </a:solidFill>
            </a:endParaRPr>
          </a:p>
        </p:txBody>
      </p:sp>
      <p:sp>
        <p:nvSpPr>
          <p:cNvPr id="12" name="TextBox 11"/>
          <p:cNvSpPr txBox="1"/>
          <p:nvPr/>
        </p:nvSpPr>
        <p:spPr>
          <a:xfrm>
            <a:off x="-1" y="6581001"/>
            <a:ext cx="6029215" cy="276999"/>
          </a:xfrm>
          <a:prstGeom prst="rect">
            <a:avLst/>
          </a:prstGeom>
          <a:noFill/>
        </p:spPr>
        <p:txBody>
          <a:bodyPr wrap="none" rtlCol="0">
            <a:spAutoFit/>
          </a:bodyPr>
          <a:lstStyle>
            <a:defPPr>
              <a:defRPr lang="en-US"/>
            </a:defPPr>
            <a:lvl1pPr>
              <a:defRPr sz="1200" i="1">
                <a:latin typeface="+mj-lt"/>
              </a:defRPr>
            </a:lvl1pPr>
          </a:lstStyle>
          <a:p>
            <a:r>
              <a:rPr lang="en-GB" dirty="0"/>
              <a:t>Source: EC (2016): “</a:t>
            </a:r>
            <a:r>
              <a:rPr lang="en-US" dirty="0"/>
              <a:t>Non-standard employment and access to social security benefits</a:t>
            </a:r>
            <a:r>
              <a:rPr lang="en-GB" dirty="0"/>
              <a:t>”</a:t>
            </a:r>
          </a:p>
        </p:txBody>
      </p:sp>
    </p:spTree>
    <p:extLst>
      <p:ext uri="{BB962C8B-B14F-4D97-AF65-F5344CB8AC3E}">
        <p14:creationId xmlns:p14="http://schemas.microsoft.com/office/powerpoint/2010/main" val="42497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18800" cy="5103600"/>
          </a:xfrm>
        </p:spPr>
        <p:txBody>
          <a:bodyPr>
            <a:normAutofit fontScale="92500" lnSpcReduction="10000"/>
          </a:bodyPr>
          <a:lstStyle/>
          <a:p>
            <a:r>
              <a:rPr lang="en-US" sz="2800" dirty="0" smtClean="0">
                <a:latin typeface="+mj-lt"/>
              </a:rPr>
              <a:t>Reduce opportunities/incentives for </a:t>
            </a:r>
            <a:r>
              <a:rPr lang="en-US" sz="2800" b="1" dirty="0" smtClean="0">
                <a:solidFill>
                  <a:schemeClr val="tx2"/>
                </a:solidFill>
                <a:latin typeface="+mj-lt"/>
              </a:rPr>
              <a:t>misclassifying</a:t>
            </a:r>
            <a:r>
              <a:rPr lang="en-US" sz="2800" dirty="0" smtClean="0">
                <a:solidFill>
                  <a:schemeClr val="tx2"/>
                </a:solidFill>
                <a:latin typeface="+mj-lt"/>
              </a:rPr>
              <a:t> </a:t>
            </a:r>
            <a:r>
              <a:rPr lang="en-US" sz="2800" dirty="0" smtClean="0">
                <a:latin typeface="+mj-lt"/>
              </a:rPr>
              <a:t>workers:</a:t>
            </a:r>
          </a:p>
          <a:p>
            <a:pPr lvl="1"/>
            <a:r>
              <a:rPr lang="en-US" sz="2400" dirty="0" smtClean="0">
                <a:latin typeface="+mj-lt"/>
              </a:rPr>
              <a:t>Reduce large differences </a:t>
            </a:r>
            <a:r>
              <a:rPr lang="en-US" sz="2400" dirty="0">
                <a:latin typeface="+mj-lt"/>
              </a:rPr>
              <a:t>in treatment across different forms of </a:t>
            </a:r>
            <a:r>
              <a:rPr lang="en-US" sz="2400" dirty="0" smtClean="0">
                <a:latin typeface="+mj-lt"/>
              </a:rPr>
              <a:t>work</a:t>
            </a:r>
          </a:p>
          <a:p>
            <a:pPr lvl="1"/>
            <a:r>
              <a:rPr lang="en-US" sz="2400" dirty="0">
                <a:latin typeface="+mj-lt"/>
              </a:rPr>
              <a:t>R</a:t>
            </a:r>
            <a:r>
              <a:rPr lang="en-US" sz="2400" dirty="0" smtClean="0">
                <a:latin typeface="+mj-lt"/>
              </a:rPr>
              <a:t>emove </a:t>
            </a:r>
            <a:r>
              <a:rPr lang="en-US" sz="2400" dirty="0">
                <a:latin typeface="+mj-lt"/>
              </a:rPr>
              <a:t>loopholes and ambiguity in </a:t>
            </a:r>
            <a:r>
              <a:rPr lang="en-US" sz="2400" dirty="0" smtClean="0">
                <a:latin typeface="+mj-lt"/>
              </a:rPr>
              <a:t>regulation</a:t>
            </a:r>
          </a:p>
          <a:p>
            <a:pPr lvl="1"/>
            <a:r>
              <a:rPr lang="en-US" sz="2400" dirty="0" smtClean="0">
                <a:latin typeface="+mj-lt"/>
              </a:rPr>
              <a:t>Ensure </a:t>
            </a:r>
            <a:r>
              <a:rPr lang="en-US" sz="2400" dirty="0">
                <a:latin typeface="+mj-lt"/>
              </a:rPr>
              <a:t>effective </a:t>
            </a:r>
            <a:r>
              <a:rPr lang="en-US" sz="2400" dirty="0" smtClean="0">
                <a:latin typeface="+mj-lt"/>
              </a:rPr>
              <a:t>enforcement</a:t>
            </a:r>
          </a:p>
          <a:p>
            <a:endParaRPr lang="en-US" sz="2800" dirty="0" smtClean="0">
              <a:latin typeface="+mj-lt"/>
            </a:endParaRPr>
          </a:p>
          <a:p>
            <a:r>
              <a:rPr lang="en-US" sz="2800" dirty="0" smtClean="0">
                <a:latin typeface="+mj-lt"/>
              </a:rPr>
              <a:t>Provide </a:t>
            </a:r>
            <a:r>
              <a:rPr lang="en-US" sz="2800" b="1" dirty="0">
                <a:solidFill>
                  <a:schemeClr val="tx2"/>
                </a:solidFill>
                <a:latin typeface="+mj-lt"/>
              </a:rPr>
              <a:t>adequate social protection </a:t>
            </a:r>
            <a:r>
              <a:rPr lang="en-US" sz="2800" dirty="0">
                <a:latin typeface="+mj-lt"/>
              </a:rPr>
              <a:t>for all </a:t>
            </a:r>
            <a:r>
              <a:rPr lang="en-US" sz="2800" dirty="0" smtClean="0">
                <a:latin typeface="+mj-lt"/>
              </a:rPr>
              <a:t>workers:</a:t>
            </a:r>
          </a:p>
          <a:p>
            <a:pPr lvl="1"/>
            <a:r>
              <a:rPr lang="en-US" sz="2400" dirty="0" smtClean="0">
                <a:latin typeface="+mj-lt"/>
              </a:rPr>
              <a:t>Adapt </a:t>
            </a:r>
            <a:r>
              <a:rPr lang="en-US" sz="2400" dirty="0">
                <a:latin typeface="+mj-lt"/>
              </a:rPr>
              <a:t>existing social insurance schemes to extend them to previously excluded categories of </a:t>
            </a:r>
            <a:r>
              <a:rPr lang="en-US" sz="2400" dirty="0" smtClean="0">
                <a:latin typeface="+mj-lt"/>
              </a:rPr>
              <a:t>workers</a:t>
            </a:r>
          </a:p>
          <a:p>
            <a:pPr lvl="1"/>
            <a:r>
              <a:rPr lang="en-GB" sz="2400" dirty="0" smtClean="0">
                <a:latin typeface="+mj-lt"/>
              </a:rPr>
              <a:t>Make social protection more portable</a:t>
            </a:r>
          </a:p>
          <a:p>
            <a:pPr lvl="1"/>
            <a:r>
              <a:rPr lang="en-US" sz="2400" dirty="0" smtClean="0">
                <a:latin typeface="+mj-lt"/>
              </a:rPr>
              <a:t>Complement </a:t>
            </a:r>
            <a:r>
              <a:rPr lang="en-US" sz="2400" dirty="0">
                <a:latin typeface="+mj-lt"/>
              </a:rPr>
              <a:t>social insurance with non-contributory schemes</a:t>
            </a:r>
            <a:endParaRPr lang="en-GB" sz="2400" dirty="0">
              <a:latin typeface="+mj-lt"/>
            </a:endParaRPr>
          </a:p>
        </p:txBody>
      </p:sp>
      <p:sp>
        <p:nvSpPr>
          <p:cNvPr id="5" name="Slide Number Placeholder 2"/>
          <p:cNvSpPr>
            <a:spLocks noGrp="1"/>
          </p:cNvSpPr>
          <p:nvPr>
            <p:ph type="sldNum" sz="quarter" idx="4"/>
          </p:nvPr>
        </p:nvSpPr>
        <p:spPr/>
        <p:txBody>
          <a:bodyPr/>
          <a:lstStyle/>
          <a:p>
            <a:fld id="{94061B17-37AB-41EC-9D85-C24A31FBDCC6}" type="slidenum">
              <a:rPr lang="en-GB" smtClean="0"/>
              <a:t>21</a:t>
            </a:fld>
            <a:endParaRPr lang="en-GB"/>
          </a:p>
        </p:txBody>
      </p:sp>
      <p:sp>
        <p:nvSpPr>
          <p:cNvPr id="4" name="Title 3"/>
          <p:cNvSpPr>
            <a:spLocks noGrp="1"/>
          </p:cNvSpPr>
          <p:nvPr>
            <p:ph type="title"/>
          </p:nvPr>
        </p:nvSpPr>
        <p:spPr/>
        <p:txBody>
          <a:bodyPr vert="horz" lIns="91440" tIns="45720" rIns="91440" bIns="45720" rtlCol="0" anchor="ctr">
            <a:noAutofit/>
          </a:bodyPr>
          <a:lstStyle/>
          <a:p>
            <a:r>
              <a:rPr lang="en-GB" sz="2800" b="1" dirty="0" smtClean="0">
                <a:solidFill>
                  <a:schemeClr val="tx2"/>
                </a:solidFill>
              </a:rPr>
              <a:t>Social protection for non-standard workers: some policy pointers</a:t>
            </a:r>
            <a:endParaRPr lang="en-GB" sz="2800" b="1" dirty="0">
              <a:solidFill>
                <a:schemeClr val="tx2"/>
              </a:solidFill>
            </a:endParaRPr>
          </a:p>
        </p:txBody>
      </p:sp>
    </p:spTree>
    <p:extLst>
      <p:ext uri="{BB962C8B-B14F-4D97-AF65-F5344CB8AC3E}">
        <p14:creationId xmlns:p14="http://schemas.microsoft.com/office/powerpoint/2010/main" val="60627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dirty="0" smtClean="0"/>
              <a:t>Contact: </a:t>
            </a:r>
            <a:r>
              <a:rPr lang="en-GB" dirty="0" smtClean="0">
                <a:hlinkClick r:id="rId3"/>
              </a:rPr>
              <a:t>Stefano.Scarpetta@oecd.org</a:t>
            </a:r>
            <a:endParaRPr lang="en-GB" dirty="0" smtClean="0"/>
          </a:p>
          <a:p>
            <a:pPr marL="0" indent="0">
              <a:buNone/>
            </a:pPr>
            <a:endParaRPr lang="en-GB" sz="1900" dirty="0" smtClean="0"/>
          </a:p>
          <a:p>
            <a:pPr marL="0" indent="0" algn="ctr">
              <a:buNone/>
            </a:pPr>
            <a:r>
              <a:rPr lang="en-GB" sz="2300" dirty="0" smtClean="0"/>
              <a:t>Read more about our work                   Follow us on Twitter: </a:t>
            </a:r>
            <a:r>
              <a:rPr lang="en-GB" sz="2300" dirty="0" smtClean="0">
                <a:hlinkClick r:id="rId4"/>
              </a:rPr>
              <a:t>@</a:t>
            </a:r>
            <a:r>
              <a:rPr lang="en-GB" sz="2300" dirty="0" err="1" smtClean="0">
                <a:hlinkClick r:id="rId4"/>
              </a:rPr>
              <a:t>OECD_Social</a:t>
            </a:r>
            <a:r>
              <a:rPr lang="en-GB" sz="2300" dirty="0" smtClean="0"/>
              <a:t> </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sz="2800" dirty="0" smtClean="0"/>
          </a:p>
          <a:p>
            <a:pPr marL="0" indent="0">
              <a:buNone/>
            </a:pPr>
            <a:endParaRPr lang="en-GB" sz="2800" dirty="0" smtClean="0"/>
          </a:p>
          <a:p>
            <a:pPr marL="0" indent="0">
              <a:buNone/>
            </a:pPr>
            <a:endParaRPr lang="en-GB" sz="2800" dirty="0" smtClean="0"/>
          </a:p>
          <a:p>
            <a:pPr marL="0" indent="0">
              <a:buNone/>
            </a:pPr>
            <a:endParaRPr lang="en-GB" sz="2800" dirty="0" smtClean="0"/>
          </a:p>
          <a:p>
            <a:pPr marL="0" indent="0">
              <a:buNone/>
            </a:pPr>
            <a:r>
              <a:rPr lang="en-GB" sz="2800" dirty="0" smtClean="0"/>
              <a:t>Website: </a:t>
            </a:r>
            <a:r>
              <a:rPr lang="en-GB" sz="2800" dirty="0" smtClean="0">
                <a:hlinkClick r:id="rId5"/>
              </a:rPr>
              <a:t>www.oecd.org/els</a:t>
            </a:r>
            <a:endParaRPr lang="en-GB" sz="2800" dirty="0" smtClean="0"/>
          </a:p>
          <a:p>
            <a:pPr marL="0" indent="0">
              <a:buNone/>
            </a:pPr>
            <a:r>
              <a:rPr lang="en-GB" sz="2800" dirty="0" smtClean="0"/>
              <a:t>Newsletter: </a:t>
            </a:r>
            <a:r>
              <a:rPr lang="en-GB" sz="2800" dirty="0" smtClean="0">
                <a:hlinkClick r:id="rId6"/>
              </a:rPr>
              <a:t>www.oecd.org/els/newsletter</a:t>
            </a:r>
            <a:r>
              <a:rPr lang="en-GB" sz="2800" dirty="0" smtClean="0"/>
              <a:t> </a:t>
            </a:r>
            <a:endParaRPr lang="en-GB" sz="2800" dirty="0"/>
          </a:p>
        </p:txBody>
      </p:sp>
      <p:sp>
        <p:nvSpPr>
          <p:cNvPr id="2" name="Title 1"/>
          <p:cNvSpPr>
            <a:spLocks noGrp="1"/>
          </p:cNvSpPr>
          <p:nvPr>
            <p:ph type="title"/>
          </p:nvPr>
        </p:nvSpPr>
        <p:spPr/>
        <p:txBody>
          <a:bodyPr/>
          <a:lstStyle/>
          <a:p>
            <a:r>
              <a:rPr lang="en-GB" b="1" dirty="0" smtClean="0">
                <a:solidFill>
                  <a:schemeClr val="tx2"/>
                </a:solidFill>
              </a:rPr>
              <a:t>Thank you</a:t>
            </a:r>
            <a:endParaRPr lang="en-GB" b="1" dirty="0">
              <a:solidFill>
                <a:schemeClr val="tx2"/>
              </a:solidFill>
            </a:endParaRPr>
          </a:p>
        </p:txBody>
      </p:sp>
      <p:pic>
        <p:nvPicPr>
          <p:cNvPr id="4" name="Picture 3">
            <a:hlinkClick r:id="rId4"/>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2197" y="2784568"/>
            <a:ext cx="4145059" cy="2156600"/>
          </a:xfrm>
          <a:prstGeom prst="rect">
            <a:avLst/>
          </a:prstGeom>
        </p:spPr>
      </p:pic>
      <p:pic>
        <p:nvPicPr>
          <p:cNvPr id="6" name="Picture 5">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7890" y="2802023"/>
            <a:ext cx="2967965" cy="2121689"/>
          </a:xfrm>
          <a:prstGeom prst="rect">
            <a:avLst/>
          </a:prstGeom>
          <a:ln>
            <a:solidFill>
              <a:schemeClr val="tx1">
                <a:lumMod val="60000"/>
                <a:lumOff val="40000"/>
              </a:schemeClr>
            </a:solidFill>
          </a:ln>
        </p:spPr>
      </p:pic>
    </p:spTree>
    <p:extLst>
      <p:ext uri="{BB962C8B-B14F-4D97-AF65-F5344CB8AC3E}">
        <p14:creationId xmlns:p14="http://schemas.microsoft.com/office/powerpoint/2010/main" val="232340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sz="2800" b="1" dirty="0">
                <a:solidFill>
                  <a:schemeClr val="tx2"/>
                </a:solidFill>
              </a:rPr>
              <a:t>Countries are experiencing rapid demographic change</a:t>
            </a:r>
          </a:p>
        </p:txBody>
      </p:sp>
      <p:sp>
        <p:nvSpPr>
          <p:cNvPr id="2" name="Rectangle 1"/>
          <p:cNvSpPr/>
          <p:nvPr/>
        </p:nvSpPr>
        <p:spPr>
          <a:xfrm>
            <a:off x="1219200" y="1600200"/>
            <a:ext cx="6782626" cy="369332"/>
          </a:xfrm>
          <a:prstGeom prst="rect">
            <a:avLst/>
          </a:prstGeom>
        </p:spPr>
        <p:txBody>
          <a:bodyPr wrap="none">
            <a:spAutoFit/>
          </a:bodyPr>
          <a:lstStyle/>
          <a:p>
            <a:r>
              <a:rPr lang="en-GB" b="1" dirty="0">
                <a:latin typeface="+mj-lt"/>
              </a:rPr>
              <a:t>Change in the working age population </a:t>
            </a:r>
            <a:r>
              <a:rPr lang="en-GB" b="1" dirty="0" smtClean="0">
                <a:latin typeface="+mj-lt"/>
              </a:rPr>
              <a:t>2015-2050 </a:t>
            </a:r>
            <a:r>
              <a:rPr lang="en-GB" b="1" dirty="0">
                <a:latin typeface="+mj-lt"/>
              </a:rPr>
              <a:t>(2015=100)</a:t>
            </a:r>
          </a:p>
        </p:txBody>
      </p:sp>
      <p:graphicFrame>
        <p:nvGraphicFramePr>
          <p:cNvPr id="7" name="Chart 6"/>
          <p:cNvGraphicFramePr>
            <a:graphicFrameLocks/>
          </p:cNvGraphicFramePr>
          <p:nvPr>
            <p:extLst>
              <p:ext uri="{D42A27DB-BD31-4B8C-83A1-F6EECF244321}">
                <p14:modId xmlns:p14="http://schemas.microsoft.com/office/powerpoint/2010/main" val="2164807379"/>
              </p:ext>
            </p:extLst>
          </p:nvPr>
        </p:nvGraphicFramePr>
        <p:xfrm>
          <a:off x="533400" y="2209800"/>
          <a:ext cx="8458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5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2" dur="2000"/>
                                        <p:tgtEl>
                                          <p:spTgt spid="7">
                                            <p:graphicEl>
                                              <a:chart seriesIdx="0"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2000"/>
                                        <p:tgtEl>
                                          <p:spTgt spid="7">
                                            <p:graphicEl>
                                              <a:chart seriesIdx="1"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8" dur="2000"/>
                                        <p:tgtEl>
                                          <p:spTgt spid="7">
                                            <p:graphicEl>
                                              <a:chart seriesIdx="2" categoryIdx="-4" bldStep="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1" dur="2000"/>
                                        <p:tgtEl>
                                          <p:spTgt spid="7">
                                            <p:graphicEl>
                                              <a:chart seriesIdx="3" categoryIdx="-4" bldStep="series"/>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24" dur="2000"/>
                                        <p:tgtEl>
                                          <p:spTgt spid="7">
                                            <p:graphicEl>
                                              <a:chart seriesIdx="4" categoryIdx="-4" bldStep="series"/>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27" dur="2000"/>
                                        <p:tgtEl>
                                          <p:spTgt spid="7">
                                            <p:graphicEl>
                                              <a:chart seriesIdx="5" categoryIdx="-4" bldStep="series"/>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
                                            <p:graphicEl>
                                              <a:chart seriesIdx="6" categoryIdx="-4" bldStep="series"/>
                                            </p:graphicEl>
                                          </p:spTgt>
                                        </p:tgtEl>
                                        <p:attrNameLst>
                                          <p:attrName>style.visibility</p:attrName>
                                        </p:attrNameLst>
                                      </p:cBhvr>
                                      <p:to>
                                        <p:strVal val="visible"/>
                                      </p:to>
                                    </p:set>
                                    <p:animEffect transition="in" filter="wipe(left)">
                                      <p:cBhvr>
                                        <p:cTn id="30" dur="2000"/>
                                        <p:tgtEl>
                                          <p:spTgt spid="7">
                                            <p:graphicEl>
                                              <a:chart seriesIdx="6" categoryIdx="-4" bldStep="series"/>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graphicEl>
                                              <a:chart seriesIdx="7" categoryIdx="-4" bldStep="series"/>
                                            </p:graphicEl>
                                          </p:spTgt>
                                        </p:tgtEl>
                                        <p:attrNameLst>
                                          <p:attrName>style.visibility</p:attrName>
                                        </p:attrNameLst>
                                      </p:cBhvr>
                                      <p:to>
                                        <p:strVal val="visible"/>
                                      </p:to>
                                    </p:set>
                                    <p:animEffect transition="in" filter="wipe(left)">
                                      <p:cBhvr>
                                        <p:cTn id="33" dur="2000"/>
                                        <p:tgtEl>
                                          <p:spTgt spid="7">
                                            <p:graphicEl>
                                              <a:chart seriesIdx="7" categoryIdx="-4" bldStep="series"/>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graphicEl>
                                              <a:chart seriesIdx="8" categoryIdx="-4" bldStep="series"/>
                                            </p:graphicEl>
                                          </p:spTgt>
                                        </p:tgtEl>
                                        <p:attrNameLst>
                                          <p:attrName>style.visibility</p:attrName>
                                        </p:attrNameLst>
                                      </p:cBhvr>
                                      <p:to>
                                        <p:strVal val="visible"/>
                                      </p:to>
                                    </p:set>
                                    <p:animEffect transition="in" filter="wipe(left)">
                                      <p:cBhvr>
                                        <p:cTn id="36" dur="2000"/>
                                        <p:tgtEl>
                                          <p:spTgt spid="7">
                                            <p:graphicEl>
                                              <a:chart seriesIdx="8"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8064000" cy="1022400"/>
          </a:xfrm>
        </p:spPr>
        <p:txBody>
          <a:bodyPr vert="horz" lIns="91440" tIns="45720" rIns="91440" bIns="45720" rtlCol="0" anchor="ctr">
            <a:noAutofit/>
          </a:bodyPr>
          <a:lstStyle/>
          <a:p>
            <a:r>
              <a:rPr lang="en-GB" sz="2800" b="1" dirty="0" smtClean="0">
                <a:solidFill>
                  <a:schemeClr val="tx2"/>
                </a:solidFill>
              </a:rPr>
              <a:t>The world has become more integrated through trade</a:t>
            </a:r>
            <a:endParaRPr lang="en-GB" sz="2800" b="1" dirty="0">
              <a:solidFill>
                <a:schemeClr val="tx2"/>
              </a:solidFill>
            </a:endParaRPr>
          </a:p>
        </p:txBody>
      </p:sp>
      <p:graphicFrame>
        <p:nvGraphicFramePr>
          <p:cNvPr id="6" name="Chart 5"/>
          <p:cNvGraphicFramePr>
            <a:graphicFrameLocks/>
          </p:cNvGraphicFramePr>
          <p:nvPr>
            <p:extLst>
              <p:ext uri="{D42A27DB-BD31-4B8C-83A1-F6EECF244321}">
                <p14:modId xmlns:p14="http://schemas.microsoft.com/office/powerpoint/2010/main" val="3987056388"/>
              </p:ext>
            </p:extLst>
          </p:nvPr>
        </p:nvGraphicFramePr>
        <p:xfrm>
          <a:off x="76200" y="2133600"/>
          <a:ext cx="4220400" cy="414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716958020"/>
              </p:ext>
            </p:extLst>
          </p:nvPr>
        </p:nvGraphicFramePr>
        <p:xfrm>
          <a:off x="4495800" y="2133600"/>
          <a:ext cx="4220400" cy="4144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1066800" y="1600200"/>
            <a:ext cx="2608406" cy="369332"/>
          </a:xfrm>
          <a:prstGeom prst="rect">
            <a:avLst/>
          </a:prstGeom>
        </p:spPr>
        <p:txBody>
          <a:bodyPr wrap="none">
            <a:spAutoFit/>
          </a:bodyPr>
          <a:lstStyle/>
          <a:p>
            <a:r>
              <a:rPr lang="en-GB" b="1" dirty="0">
                <a:latin typeface="+mj-lt"/>
              </a:rPr>
              <a:t>A. Exports (% of GDP)</a:t>
            </a:r>
          </a:p>
        </p:txBody>
      </p:sp>
      <p:sp>
        <p:nvSpPr>
          <p:cNvPr id="10" name="Rectangle 9"/>
          <p:cNvSpPr/>
          <p:nvPr/>
        </p:nvSpPr>
        <p:spPr>
          <a:xfrm>
            <a:off x="5334000" y="1600200"/>
            <a:ext cx="2595582" cy="369332"/>
          </a:xfrm>
          <a:prstGeom prst="rect">
            <a:avLst/>
          </a:prstGeom>
        </p:spPr>
        <p:txBody>
          <a:bodyPr wrap="none">
            <a:spAutoFit/>
          </a:bodyPr>
          <a:lstStyle/>
          <a:p>
            <a:r>
              <a:rPr lang="en-GB" b="1" dirty="0" smtClean="0">
                <a:latin typeface="+mj-lt"/>
              </a:rPr>
              <a:t>B. Imports (% </a:t>
            </a:r>
            <a:r>
              <a:rPr lang="en-GB" b="1" dirty="0">
                <a:latin typeface="+mj-lt"/>
              </a:rPr>
              <a:t>of GDP)</a:t>
            </a:r>
          </a:p>
        </p:txBody>
      </p:sp>
    </p:spTree>
    <p:extLst>
      <p:ext uri="{BB962C8B-B14F-4D97-AF65-F5344CB8AC3E}">
        <p14:creationId xmlns:p14="http://schemas.microsoft.com/office/powerpoint/2010/main" val="302568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683000" cy="1022400"/>
          </a:xfrm>
        </p:spPr>
        <p:txBody>
          <a:bodyPr vert="horz" lIns="91440" tIns="45720" rIns="91440" bIns="45720" rtlCol="0" anchor="ctr">
            <a:noAutofit/>
          </a:bodyPr>
          <a:lstStyle/>
          <a:p>
            <a:r>
              <a:rPr lang="en-GB" sz="2800" b="1" dirty="0">
                <a:solidFill>
                  <a:schemeClr val="tx2"/>
                </a:solidFill>
              </a:rPr>
              <a:t>Many jobs depend on demand from abroad</a:t>
            </a:r>
          </a:p>
        </p:txBody>
      </p:sp>
      <p:sp>
        <p:nvSpPr>
          <p:cNvPr id="4" name="Rectangle 3"/>
          <p:cNvSpPr/>
          <p:nvPr/>
        </p:nvSpPr>
        <p:spPr>
          <a:xfrm>
            <a:off x="601143" y="1458802"/>
            <a:ext cx="7789313" cy="400110"/>
          </a:xfrm>
          <a:prstGeom prst="rect">
            <a:avLst/>
          </a:prstGeom>
        </p:spPr>
        <p:txBody>
          <a:bodyPr wrap="none">
            <a:spAutoFit/>
          </a:bodyPr>
          <a:lstStyle/>
          <a:p>
            <a:pPr algn="ctr"/>
            <a:r>
              <a:rPr lang="en-US" sz="2000" b="1" dirty="0">
                <a:latin typeface="+mj-lt"/>
              </a:rPr>
              <a:t>Jobs in the business sector sustained </a:t>
            </a:r>
            <a:r>
              <a:rPr lang="en-US" sz="2000" b="1" dirty="0" smtClean="0">
                <a:latin typeface="+mj-lt"/>
              </a:rPr>
              <a:t>by foreign </a:t>
            </a:r>
            <a:r>
              <a:rPr lang="en-US" sz="2000" b="1" dirty="0">
                <a:latin typeface="+mj-lt"/>
              </a:rPr>
              <a:t>final </a:t>
            </a:r>
            <a:r>
              <a:rPr lang="en-US" sz="2000" b="1" dirty="0" smtClean="0">
                <a:latin typeface="+mj-lt"/>
              </a:rPr>
              <a:t>demand</a:t>
            </a:r>
            <a:endParaRPr lang="fr-FR" sz="2000" b="1" dirty="0">
              <a:latin typeface="+mj-lt"/>
            </a:endParaRPr>
          </a:p>
        </p:txBody>
      </p:sp>
      <p:sp>
        <p:nvSpPr>
          <p:cNvPr id="5" name="Rectangle 4"/>
          <p:cNvSpPr/>
          <p:nvPr/>
        </p:nvSpPr>
        <p:spPr>
          <a:xfrm>
            <a:off x="295275" y="1871173"/>
            <a:ext cx="8382000" cy="369332"/>
          </a:xfrm>
          <a:prstGeom prst="rect">
            <a:avLst/>
          </a:prstGeom>
        </p:spPr>
        <p:txBody>
          <a:bodyPr wrap="square">
            <a:spAutoFit/>
          </a:bodyPr>
          <a:lstStyle/>
          <a:p>
            <a:pPr algn="ctr" fontAlgn="base"/>
            <a:r>
              <a:rPr lang="en-US" i="1" dirty="0">
                <a:latin typeface="+mj-lt"/>
              </a:rPr>
              <a:t>As a percentage of total business sector employment</a:t>
            </a:r>
            <a:endParaRPr lang="fr-FR" i="1"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3644241629"/>
              </p:ext>
            </p:extLst>
          </p:nvPr>
        </p:nvGraphicFramePr>
        <p:xfrm>
          <a:off x="291904" y="2386238"/>
          <a:ext cx="8471095" cy="4166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4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835400" cy="1022400"/>
          </a:xfrm>
        </p:spPr>
        <p:txBody>
          <a:bodyPr vert="horz" lIns="91440" tIns="45720" rIns="91440" bIns="45720" rtlCol="0" anchor="ctr">
            <a:noAutofit/>
          </a:bodyPr>
          <a:lstStyle/>
          <a:p>
            <a:r>
              <a:rPr lang="en-US" sz="2800" b="1" dirty="0">
                <a:solidFill>
                  <a:schemeClr val="tx2"/>
                </a:solidFill>
              </a:rPr>
              <a:t>ICT technology has spread fast throughout the </a:t>
            </a:r>
            <a:r>
              <a:rPr lang="en-US" sz="2800" b="1" dirty="0" smtClean="0">
                <a:solidFill>
                  <a:schemeClr val="tx2"/>
                </a:solidFill>
              </a:rPr>
              <a:t>world of work…</a:t>
            </a:r>
            <a:endParaRPr lang="en-GB" sz="2800" b="1" dirty="0">
              <a:solidFill>
                <a:schemeClr val="tx2"/>
              </a:solidFill>
            </a:endParaRPr>
          </a:p>
        </p:txBody>
      </p:sp>
      <p:graphicFrame>
        <p:nvGraphicFramePr>
          <p:cNvPr id="5" name="Chart 4"/>
          <p:cNvGraphicFramePr>
            <a:graphicFrameLocks/>
          </p:cNvGraphicFramePr>
          <p:nvPr>
            <p:extLst>
              <p:ext uri="{D42A27DB-BD31-4B8C-83A1-F6EECF244321}">
                <p14:modId xmlns:p14="http://schemas.microsoft.com/office/powerpoint/2010/main" val="3158087902"/>
              </p:ext>
            </p:extLst>
          </p:nvPr>
        </p:nvGraphicFramePr>
        <p:xfrm>
          <a:off x="304800" y="2057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1486016"/>
            <a:ext cx="8661345" cy="400110"/>
          </a:xfrm>
          <a:prstGeom prst="rect">
            <a:avLst/>
          </a:prstGeom>
        </p:spPr>
        <p:txBody>
          <a:bodyPr wrap="none">
            <a:spAutoFit/>
          </a:bodyPr>
          <a:lstStyle>
            <a:defPPr>
              <a:defRPr lang="en-US"/>
            </a:defPPr>
            <a:lvl1pPr algn="ctr">
              <a:defRPr sz="2000" b="1">
                <a:latin typeface="+mj-lt"/>
              </a:defRPr>
            </a:lvl1pPr>
          </a:lstStyle>
          <a:p>
            <a:r>
              <a:rPr lang="en-US" dirty="0"/>
              <a:t>ICT capital services per hour worked, index (1995 = 100), 1995 to 2014</a:t>
            </a:r>
            <a:endParaRPr lang="en-GB" dirty="0"/>
          </a:p>
        </p:txBody>
      </p:sp>
    </p:spTree>
    <p:extLst>
      <p:ext uri="{BB962C8B-B14F-4D97-AF65-F5344CB8AC3E}">
        <p14:creationId xmlns:p14="http://schemas.microsoft.com/office/powerpoint/2010/main" val="394820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2000"/>
                                        <p:tgtEl>
                                          <p:spTgt spid="5">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0" dur="2000"/>
                                        <p:tgtEl>
                                          <p:spTgt spid="5">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3" dur="2000"/>
                                        <p:tgtEl>
                                          <p:spTgt spid="5">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6" dur="2000"/>
                                        <p:tgtEl>
                                          <p:spTgt spid="5">
                                            <p:graphicEl>
                                              <a:chart seriesIdx="3"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19" dur="2000"/>
                                        <p:tgtEl>
                                          <p:spTgt spid="5">
                                            <p:graphicEl>
                                              <a:chart seriesIdx="4"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left)">
                                      <p:cBhvr>
                                        <p:cTn id="22" dur="2000"/>
                                        <p:tgtEl>
                                          <p:spTgt spid="5">
                                            <p:graphicEl>
                                              <a:chart seriesIdx="5"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graphicEl>
                                              <a:chart seriesIdx="6" categoryIdx="-4" bldStep="series"/>
                                            </p:graphicEl>
                                          </p:spTgt>
                                        </p:tgtEl>
                                        <p:attrNameLst>
                                          <p:attrName>style.visibility</p:attrName>
                                        </p:attrNameLst>
                                      </p:cBhvr>
                                      <p:to>
                                        <p:strVal val="visible"/>
                                      </p:to>
                                    </p:set>
                                    <p:animEffect transition="in" filter="wipe(left)">
                                      <p:cBhvr>
                                        <p:cTn id="25" dur="2000"/>
                                        <p:tgtEl>
                                          <p:spTgt spid="5">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35496" y="1295640"/>
            <a:ext cx="9108504" cy="5562359"/>
          </a:xfrm>
          <a:prstGeom prst="rect">
            <a:avLst/>
          </a:prstGeom>
        </p:spPr>
        <p:txBody>
          <a:bodyPr>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10000"/>
              </a:lnSpc>
              <a:spcBef>
                <a:spcPts val="0"/>
              </a:spcBef>
              <a:spcAft>
                <a:spcPts val="600"/>
              </a:spcAft>
              <a:buFont typeface="Arial" pitchFamily="34" charset="0"/>
              <a:buNone/>
            </a:pPr>
            <a:endParaRPr lang="en-US" sz="2600" smtClean="0">
              <a:solidFill>
                <a:schemeClr val="bg2">
                  <a:lumMod val="10000"/>
                </a:schemeClr>
              </a:solidFill>
              <a:latin typeface="Calibri" panose="020F0502020204030204" pitchFamily="34" charset="0"/>
            </a:endParaRPr>
          </a:p>
          <a:p>
            <a:pPr marL="0" indent="0">
              <a:lnSpc>
                <a:spcPct val="110000"/>
              </a:lnSpc>
              <a:spcBef>
                <a:spcPts val="0"/>
              </a:spcBef>
              <a:spcAft>
                <a:spcPts val="600"/>
              </a:spcAft>
              <a:buFont typeface="Arial" pitchFamily="34" charset="0"/>
              <a:buNone/>
            </a:pPr>
            <a:endParaRPr lang="en-US" sz="2600" smtClean="0">
              <a:solidFill>
                <a:schemeClr val="bg2">
                  <a:lumMod val="10000"/>
                </a:schemeClr>
              </a:solidFill>
              <a:latin typeface="Calibri" panose="020F0502020204030204" pitchFamily="34" charset="0"/>
            </a:endParaRPr>
          </a:p>
          <a:p>
            <a:pPr>
              <a:lnSpc>
                <a:spcPct val="110000"/>
              </a:lnSpc>
              <a:spcBef>
                <a:spcPts val="0"/>
              </a:spcBef>
              <a:spcAft>
                <a:spcPts val="600"/>
              </a:spcAft>
              <a:buFont typeface="Wingdings" panose="05000000000000000000" pitchFamily="2" charset="2"/>
              <a:buChar char="Ø"/>
            </a:pPr>
            <a:endParaRPr lang="en-US" sz="2600" i="1" dirty="0" smtClean="0">
              <a:solidFill>
                <a:schemeClr val="bg2">
                  <a:lumMod val="10000"/>
                </a:schemeClr>
              </a:solidFill>
              <a:latin typeface="Calibri" panose="020F0502020204030204" pitchFamily="34" charset="0"/>
            </a:endParaRPr>
          </a:p>
        </p:txBody>
      </p:sp>
      <p:sp>
        <p:nvSpPr>
          <p:cNvPr id="20" name="Title 2"/>
          <p:cNvSpPr>
            <a:spLocks noGrp="1"/>
          </p:cNvSpPr>
          <p:nvPr>
            <p:ph type="title"/>
          </p:nvPr>
        </p:nvSpPr>
        <p:spPr>
          <a:xfrm>
            <a:off x="971600" y="237600"/>
            <a:ext cx="8064896" cy="1022400"/>
          </a:xfrm>
        </p:spPr>
        <p:txBody>
          <a:bodyPr>
            <a:normAutofit fontScale="90000"/>
          </a:bodyPr>
          <a:lstStyle/>
          <a:p>
            <a:r>
              <a:rPr lang="en-US" sz="2700" b="1" dirty="0" smtClean="0">
                <a:solidFill>
                  <a:schemeClr val="tx2"/>
                </a:solidFill>
              </a:rPr>
              <a:t>Winners take all :</a:t>
            </a:r>
            <a:br>
              <a:rPr lang="en-US" sz="2700" b="1" dirty="0" smtClean="0">
                <a:solidFill>
                  <a:schemeClr val="tx2"/>
                </a:solidFill>
              </a:rPr>
            </a:br>
            <a:r>
              <a:rPr lang="en-US" sz="2700" b="1" dirty="0" smtClean="0">
                <a:solidFill>
                  <a:schemeClr val="tx2"/>
                </a:solidFill>
              </a:rPr>
              <a:t>The </a:t>
            </a:r>
            <a:r>
              <a:rPr lang="en-US" sz="2700" b="1" dirty="0">
                <a:solidFill>
                  <a:schemeClr val="tx2"/>
                </a:solidFill>
              </a:rPr>
              <a:t>productivity gap between the globally most productive firms and other firms has </a:t>
            </a:r>
            <a:r>
              <a:rPr lang="en-US" sz="2700" b="1" dirty="0" smtClean="0">
                <a:solidFill>
                  <a:schemeClr val="tx2"/>
                </a:solidFill>
              </a:rPr>
              <a:t>widened</a:t>
            </a:r>
            <a:endParaRPr lang="en-US" sz="2200" dirty="0">
              <a:solidFill>
                <a:schemeClr val="bg2">
                  <a:lumMod val="25000"/>
                </a:schemeClr>
              </a:solidFill>
              <a:latin typeface="+mn-lt"/>
              <a:cs typeface="Arial" charset="0"/>
            </a:endParaRPr>
          </a:p>
        </p:txBody>
      </p:sp>
      <p:sp>
        <p:nvSpPr>
          <p:cNvPr id="21" name="TextBox 20"/>
          <p:cNvSpPr txBox="1"/>
          <p:nvPr/>
        </p:nvSpPr>
        <p:spPr>
          <a:xfrm>
            <a:off x="4595756" y="1340768"/>
            <a:ext cx="184731" cy="338554"/>
          </a:xfrm>
          <a:prstGeom prst="rect">
            <a:avLst/>
          </a:prstGeom>
          <a:noFill/>
        </p:spPr>
        <p:txBody>
          <a:bodyPr wrap="none" rtlCol="0">
            <a:spAutoFit/>
          </a:bodyPr>
          <a:lstStyle/>
          <a:p>
            <a:pPr algn="ctr"/>
            <a:endParaRPr lang="en-GB" sz="1600" dirty="0"/>
          </a:p>
        </p:txBody>
      </p:sp>
      <p:sp>
        <p:nvSpPr>
          <p:cNvPr id="2" name="Rectangle 1"/>
          <p:cNvSpPr/>
          <p:nvPr/>
        </p:nvSpPr>
        <p:spPr>
          <a:xfrm>
            <a:off x="1046448" y="1510045"/>
            <a:ext cx="7086600" cy="400110"/>
          </a:xfrm>
          <a:prstGeom prst="rect">
            <a:avLst/>
          </a:prstGeom>
        </p:spPr>
        <p:txBody>
          <a:bodyPr wrap="square">
            <a:spAutoFit/>
          </a:bodyPr>
          <a:lstStyle/>
          <a:p>
            <a:pPr algn="ctr"/>
            <a:r>
              <a:rPr lang="en-US" sz="2000" b="1" dirty="0" err="1">
                <a:latin typeface="+mj-lt"/>
              </a:rPr>
              <a:t>Labour</a:t>
            </a:r>
            <a:r>
              <a:rPr lang="en-US" sz="2000" b="1" dirty="0">
                <a:latin typeface="+mj-lt"/>
              </a:rPr>
              <a:t> productivity: value added per worker, </a:t>
            </a:r>
            <a:r>
              <a:rPr lang="en-US" sz="2000" b="1" dirty="0" smtClean="0">
                <a:latin typeface="+mj-lt"/>
              </a:rPr>
              <a:t>2001-2013</a:t>
            </a:r>
            <a:endParaRPr lang="en-GB" sz="2000" b="1" dirty="0">
              <a:latin typeface="+mj-lt"/>
            </a:endParaRPr>
          </a:p>
        </p:txBody>
      </p:sp>
      <p:graphicFrame>
        <p:nvGraphicFramePr>
          <p:cNvPr id="10" name="Chart 9"/>
          <p:cNvGraphicFramePr>
            <a:graphicFrameLocks noGrp="1"/>
          </p:cNvGraphicFramePr>
          <p:nvPr>
            <p:extLst>
              <p:ext uri="{D42A27DB-BD31-4B8C-83A1-F6EECF244321}">
                <p14:modId xmlns:p14="http://schemas.microsoft.com/office/powerpoint/2010/main" val="3136487886"/>
              </p:ext>
            </p:extLst>
          </p:nvPr>
        </p:nvGraphicFramePr>
        <p:xfrm>
          <a:off x="228600" y="2438400"/>
          <a:ext cx="4320000" cy="424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583757314"/>
              </p:ext>
            </p:extLst>
          </p:nvPr>
        </p:nvGraphicFramePr>
        <p:xfrm>
          <a:off x="4495800" y="2438400"/>
          <a:ext cx="4320000" cy="4243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1447800" y="1960495"/>
            <a:ext cx="2572813" cy="400110"/>
          </a:xfrm>
          <a:prstGeom prst="rect">
            <a:avLst/>
          </a:prstGeom>
        </p:spPr>
        <p:txBody>
          <a:bodyPr wrap="square">
            <a:spAutoFit/>
          </a:bodyPr>
          <a:lstStyle/>
          <a:p>
            <a:pPr algn="ctr"/>
            <a:r>
              <a:rPr lang="en-US" sz="2000" i="1" dirty="0" smtClean="0">
                <a:latin typeface="+mj-lt"/>
              </a:rPr>
              <a:t>A. Manufacturing</a:t>
            </a:r>
            <a:endParaRPr lang="en-GB" sz="2000" i="1" dirty="0">
              <a:latin typeface="+mj-lt"/>
            </a:endParaRPr>
          </a:p>
        </p:txBody>
      </p:sp>
      <p:sp>
        <p:nvSpPr>
          <p:cNvPr id="13" name="Rectangle 12"/>
          <p:cNvSpPr/>
          <p:nvPr/>
        </p:nvSpPr>
        <p:spPr>
          <a:xfrm>
            <a:off x="5560235" y="1960495"/>
            <a:ext cx="2572813" cy="400110"/>
          </a:xfrm>
          <a:prstGeom prst="rect">
            <a:avLst/>
          </a:prstGeom>
        </p:spPr>
        <p:txBody>
          <a:bodyPr wrap="square">
            <a:spAutoFit/>
          </a:bodyPr>
          <a:lstStyle/>
          <a:p>
            <a:pPr algn="ctr"/>
            <a:r>
              <a:rPr lang="en-US" sz="2000" i="1" dirty="0" smtClean="0">
                <a:latin typeface="+mj-lt"/>
              </a:rPr>
              <a:t>B. Services</a:t>
            </a:r>
            <a:endParaRPr lang="en-GB" sz="2000" i="1" dirty="0">
              <a:latin typeface="+mj-lt"/>
            </a:endParaRPr>
          </a:p>
        </p:txBody>
      </p:sp>
    </p:spTree>
    <p:extLst>
      <p:ext uri="{BB962C8B-B14F-4D97-AF65-F5344CB8AC3E}">
        <p14:creationId xmlns:p14="http://schemas.microsoft.com/office/powerpoint/2010/main" val="33153741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sz="2800" b="1" dirty="0" smtClean="0">
                <a:solidFill>
                  <a:schemeClr val="tx2"/>
                </a:solidFill>
              </a:rPr>
              <a:t>And the robots are marching on</a:t>
            </a:r>
            <a:endParaRPr lang="en-GB" sz="2800" b="1" dirty="0">
              <a:solidFill>
                <a:schemeClr val="tx2"/>
              </a:solidFill>
            </a:endParaRPr>
          </a:p>
        </p:txBody>
      </p:sp>
      <p:sp>
        <p:nvSpPr>
          <p:cNvPr id="6" name="TextBox 5"/>
          <p:cNvSpPr txBox="1"/>
          <p:nvPr/>
        </p:nvSpPr>
        <p:spPr>
          <a:xfrm>
            <a:off x="1169629" y="1657290"/>
            <a:ext cx="6931706" cy="400110"/>
          </a:xfrm>
          <a:prstGeom prst="rect">
            <a:avLst/>
          </a:prstGeom>
        </p:spPr>
        <p:txBody>
          <a:bodyPr wrap="none">
            <a:spAutoFit/>
          </a:bodyPr>
          <a:lstStyle>
            <a:defPPr>
              <a:defRPr lang="en-US"/>
            </a:defPPr>
            <a:lvl1pPr algn="ctr">
              <a:defRPr sz="2000" b="1">
                <a:latin typeface="+mj-lt"/>
              </a:defRPr>
            </a:lvl1pPr>
          </a:lstStyle>
          <a:p>
            <a:r>
              <a:rPr lang="en-US" dirty="0" smtClean="0"/>
              <a:t>Estimated worldwide annual supply of industrial robots</a:t>
            </a:r>
            <a:endParaRPr lang="en-GB" dirty="0"/>
          </a:p>
        </p:txBody>
      </p:sp>
      <p:sp>
        <p:nvSpPr>
          <p:cNvPr id="7" name="TextBox 6"/>
          <p:cNvSpPr txBox="1"/>
          <p:nvPr/>
        </p:nvSpPr>
        <p:spPr>
          <a:xfrm>
            <a:off x="-5757" y="6581001"/>
            <a:ext cx="2350772" cy="276999"/>
          </a:xfrm>
          <a:prstGeom prst="rect">
            <a:avLst/>
          </a:prstGeom>
          <a:noFill/>
        </p:spPr>
        <p:txBody>
          <a:bodyPr wrap="none" rtlCol="0">
            <a:spAutoFit/>
          </a:bodyPr>
          <a:lstStyle/>
          <a:p>
            <a:r>
              <a:rPr lang="en-GB" sz="1200" i="1" dirty="0" smtClean="0">
                <a:latin typeface="+mj-lt"/>
              </a:rPr>
              <a:t>Source: </a:t>
            </a:r>
            <a:r>
              <a:rPr lang="en-GB" sz="1200" dirty="0" smtClean="0">
                <a:latin typeface="+mj-lt"/>
              </a:rPr>
              <a:t>World Robotics, 2016.</a:t>
            </a:r>
            <a:endParaRPr lang="en-GB" sz="1200" dirty="0">
              <a:latin typeface="+mj-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47228624"/>
              </p:ext>
            </p:extLst>
          </p:nvPr>
        </p:nvGraphicFramePr>
        <p:xfrm>
          <a:off x="228601" y="2209799"/>
          <a:ext cx="8458200" cy="4278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19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GB" sz="2800" b="1" dirty="0" smtClean="0">
                <a:solidFill>
                  <a:schemeClr val="tx2"/>
                </a:solidFill>
              </a:rPr>
              <a:t>And the robots are marching on…</a:t>
            </a:r>
            <a:endParaRPr lang="en-GB" sz="2800" b="1" dirty="0">
              <a:solidFill>
                <a:schemeClr val="tx2"/>
              </a:solidFill>
            </a:endParaRPr>
          </a:p>
        </p:txBody>
      </p:sp>
      <p:sp>
        <p:nvSpPr>
          <p:cNvPr id="6" name="TextBox 5"/>
          <p:cNvSpPr txBox="1"/>
          <p:nvPr/>
        </p:nvSpPr>
        <p:spPr>
          <a:xfrm>
            <a:off x="1169629" y="1657290"/>
            <a:ext cx="6931706" cy="400110"/>
          </a:xfrm>
          <a:prstGeom prst="rect">
            <a:avLst/>
          </a:prstGeom>
        </p:spPr>
        <p:txBody>
          <a:bodyPr wrap="none">
            <a:spAutoFit/>
          </a:bodyPr>
          <a:lstStyle>
            <a:defPPr>
              <a:defRPr lang="en-US"/>
            </a:defPPr>
            <a:lvl1pPr algn="ctr">
              <a:defRPr sz="2000" b="1">
                <a:latin typeface="+mj-lt"/>
              </a:defRPr>
            </a:lvl1pPr>
          </a:lstStyle>
          <a:p>
            <a:r>
              <a:rPr lang="en-US" dirty="0" smtClean="0"/>
              <a:t>Estimated worldwide annual supply of industrial robots</a:t>
            </a:r>
            <a:endParaRPr lang="en-GB" dirty="0"/>
          </a:p>
        </p:txBody>
      </p:sp>
      <p:sp>
        <p:nvSpPr>
          <p:cNvPr id="7" name="TextBox 6"/>
          <p:cNvSpPr txBox="1"/>
          <p:nvPr/>
        </p:nvSpPr>
        <p:spPr>
          <a:xfrm>
            <a:off x="-5757" y="6581001"/>
            <a:ext cx="2350772" cy="276999"/>
          </a:xfrm>
          <a:prstGeom prst="rect">
            <a:avLst/>
          </a:prstGeom>
          <a:noFill/>
        </p:spPr>
        <p:txBody>
          <a:bodyPr wrap="none" rtlCol="0">
            <a:spAutoFit/>
          </a:bodyPr>
          <a:lstStyle/>
          <a:p>
            <a:r>
              <a:rPr lang="en-GB" sz="1200" i="1" dirty="0" smtClean="0">
                <a:latin typeface="+mj-lt"/>
              </a:rPr>
              <a:t>Source: </a:t>
            </a:r>
            <a:r>
              <a:rPr lang="en-GB" sz="1200" dirty="0" smtClean="0">
                <a:latin typeface="+mj-lt"/>
              </a:rPr>
              <a:t>World Robotics, 2017.</a:t>
            </a:r>
            <a:endParaRPr lang="en-GB" sz="1200"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2820959687"/>
              </p:ext>
            </p:extLst>
          </p:nvPr>
        </p:nvGraphicFramePr>
        <p:xfrm>
          <a:off x="152400" y="1997354"/>
          <a:ext cx="8610600" cy="4403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99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ShareHorizProjTaxHTField0 xmlns="c5805097-db0a-42f9-a837-be9035f1f571" xsi:nil="true"/>
    <OECDProjectMembers xmlns="22a5b7d0-1699-458f-b8e2-4d8247229549">
      <UserInfo>
        <DisplayName>FALCO Paolo, ELS/SAE</DisplayName>
        <AccountId>155</AccountId>
        <AccountType/>
      </UserInfo>
      <UserInfo>
        <DisplayName>SALVATORI Andrea, ELS/SAE</DisplayName>
        <AccountId>879</AccountId>
        <AccountType/>
      </UserInfo>
      <UserInfo>
        <DisplayName>BROECKE Stijn, ELS/SAE</DisplayName>
        <AccountId>110</AccountId>
        <AccountType/>
      </UserInfo>
      <UserInfo>
        <DisplayName>MACDONALD Duncan, ELS/SAE</DisplayName>
        <AccountId>741</AccountId>
        <AccountType/>
      </UserInfo>
    </OECDProjectMembers>
    <OECDKimBussinessContext xmlns="54c4cd27-f286-408f-9ce0-33c1e0f3ab39" xsi:nil="true"/>
    <OECDlanguage xmlns="ca82dde9-3436-4d3d-bddd-d31447390034">English</OECDlanguage>
    <OECDMainProject xmlns="22a5b7d0-1699-458f-b8e2-4d8247229549">32</OECDMainProject>
    <eSharePWBTaxHTField0 xmlns="c9f238dd-bb73-4aef-a7a5-d644ad823e52">
      <Terms xmlns="http://schemas.microsoft.com/office/infopath/2007/PartnerControls">
        <TermInfo xmlns="http://schemas.microsoft.com/office/infopath/2007/PartnerControls">
          <TermName xmlns="http://schemas.microsoft.com/office/infopath/2007/PartnerControls">2.2.1 Employment Outlook, Reviews and Labour Market Policies</TermName>
          <TermId xmlns="http://schemas.microsoft.com/office/infopath/2007/PartnerControls">1a54e589-635d-4952-aea7-46764f352023</TermId>
        </TermInfo>
      </Terms>
    </eSharePWBTaxHTField0>
    <OECDAllRelatedUsers xmlns="c5805097-db0a-42f9-a837-be9035f1f571">
      <UserInfo>
        <DisplayName/>
        <AccountId xsi:nil="true"/>
        <AccountType/>
      </UserInfo>
    </OECDAllRelatedUsers>
    <IconOverlay xmlns="http://schemas.microsoft.com/sharepoint/v4" xsi:nil="true"/>
    <OECDCommunityDocumentID xmlns="22a5b7d0-1699-458f-b8e2-4d8247229549" xsi:nil="true"/>
    <OECDProjectManager xmlns="22a5b7d0-1699-458f-b8e2-4d8247229549">
      <UserInfo>
        <DisplayName/>
        <AccountId>110</AccountId>
        <AccountType/>
      </UserInfo>
    </OECDProjectManager>
    <OECDTagsCache xmlns="22a5b7d0-1699-458f-b8e2-4d8247229549" xsi:nil="true"/>
    <b8c3c820c0584e889da065b0a99e2c1a xmlns="22a5b7d0-1699-458f-b8e2-4d8247229549" xsi:nil="true"/>
    <OECDMeetingDate xmlns="54c4cd27-f286-408f-9ce0-33c1e0f3ab39" xsi:nil="true"/>
    <OECDSharingStatus xmlns="22a5b7d0-1699-458f-b8e2-4d8247229549" xsi:nil="true"/>
    <eShareCommitteeTaxHTField0 xmlns="c9f238dd-bb73-4aef-a7a5-d644ad823e52">
      <Terms xmlns="http://schemas.microsoft.com/office/infopath/2007/PartnerControls">
        <TermInfo xmlns="http://schemas.microsoft.com/office/infopath/2007/PartnerControls">
          <TermName xmlns="http://schemas.microsoft.com/office/infopath/2007/PartnerControls">Employment, Labour and Social Affairs Committee</TermName>
          <TermId xmlns="http://schemas.microsoft.com/office/infopath/2007/PartnerControls">042c2d58-0ad6-4bf4-853d-cad057c581bf</TermId>
        </TermInfo>
      </Terms>
    </eShareCommitteeTaxHTField0>
    <OECDCommunityDocumentURL xmlns="22a5b7d0-1699-458f-b8e2-4d8247229549" xsi:nil="true"/>
    <OECDPinnedBy xmlns="22a5b7d0-1699-458f-b8e2-4d8247229549">
      <UserInfo>
        <DisplayName/>
        <AccountId xsi:nil="true"/>
        <AccountType/>
      </UserInfo>
    </OECDPinnedBy>
    <OECDKimProvenance xmlns="54c4cd27-f286-408f-9ce0-33c1e0f3ab39" xsi:nil="true"/>
    <cc3d610261fc4fa09f62df6074327105 xmlns="c5805097-db0a-42f9-a837-be9035f1f571">
      <Terms xmlns="http://schemas.microsoft.com/office/infopath/2007/PartnerControls"/>
    </cc3d610261fc4fa09f62df6074327105>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Labour</TermName>
          <TermId xmlns="http://schemas.microsoft.com/office/infopath/2007/PartnerControls">9c96754d-5db2-4682-a431-266ac481e73b</TermId>
        </TermInfo>
        <TermInfo xmlns="http://schemas.microsoft.com/office/infopath/2007/PartnerControls">
          <TermName xmlns="http://schemas.microsoft.com/office/infopath/2007/PartnerControls">Employment</TermName>
          <TermId xmlns="http://schemas.microsoft.com/office/infopath/2007/PartnerControls">9736cb43-7793-491d-8dac-90f3d1afdbcc</TermId>
        </TermInfo>
      </Terms>
    </eShareTopicTaxHTField0>
    <k87588ac03a94edb9fcc4f2494cfdd51 xmlns="22a5b7d0-1699-458f-b8e2-4d8247229549">
      <Terms xmlns="http://schemas.microsoft.com/office/infopath/2007/PartnerControls">
        <TermInfo xmlns="http://schemas.microsoft.com/office/infopath/2007/PartnerControls">
          <TermName xmlns="http://schemas.microsoft.com/office/infopath/2007/PartnerControls">ELS/SAE</TermName>
          <TermId xmlns="http://schemas.microsoft.com/office/infopath/2007/PartnerControls">381e32e1-e5bd-4327-9c64-8476cec74d5c</TermId>
        </TermInfo>
      </Terms>
    </k87588ac03a94edb9fcc4f2494cfdd51>
    <OECDProjectLookup xmlns="22a5b7d0-1699-458f-b8e2-4d8247229549">65</OECDProjectLookup>
    <eShareKeywordsTaxHTField0 xmlns="c9f238dd-bb73-4aef-a7a5-d644ad823e52">
      <Terms xmlns="http://schemas.microsoft.com/office/infopath/2007/PartnerControls">
        <TermInfo xmlns="http://schemas.microsoft.com/office/infopath/2007/PartnerControls">
          <TermName xmlns="http://schemas.microsoft.com/office/infopath/2007/PartnerControls">Future of Work FoW</TermName>
          <TermId xmlns="http://schemas.microsoft.com/office/infopath/2007/PartnerControls">d9a69bab-73f0-4006-8b29-3112d7fb27e2</TermId>
        </TermInfo>
      </Terms>
    </eShareKeywordsTaxHTField0>
    <OECDExpirationDate xmlns="c5805097-db0a-42f9-a837-be9035f1f571" xsi:nil="true"/>
    <TaxCatchAll xmlns="ca82dde9-3436-4d3d-bddd-d31447390034">
      <Value>304</Value>
      <Value>195</Value>
      <Value>294</Value>
      <Value>768</Value>
      <Value>22</Value>
      <Value>816</Value>
    </TaxCatchAll>
  </documentManagement>
</p:properties>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33AB0B45A31F2B489F9B80276A6B0922" ma:contentTypeVersion="66" ma:contentTypeDescription="" ma:contentTypeScope="" ma:versionID="8db7f7d1cfeb882b165194d7502fb2b3">
  <xsd:schema xmlns:xsd="http://www.w3.org/2001/XMLSchema" xmlns:xs="http://www.w3.org/2001/XMLSchema" xmlns:p="http://schemas.microsoft.com/office/2006/metadata/properties" xmlns:ns2="54c4cd27-f286-408f-9ce0-33c1e0f3ab39" xmlns:ns3="c5805097-db0a-42f9-a837-be9035f1f571" xmlns:ns4="ca82dde9-3436-4d3d-bddd-d31447390034" xmlns:ns5="22a5b7d0-1699-458f-b8e2-4d8247229549" xmlns:ns6="c9f238dd-bb73-4aef-a7a5-d644ad823e52" xmlns:ns7="http://schemas.microsoft.com/sharepoint/v4" targetNamespace="http://schemas.microsoft.com/office/2006/metadata/properties" ma:root="true" ma:fieldsID="fb00b358fd3ef40bb60d320f5a457415" ns2:_="" ns3:_="" ns4:_="" ns5:_="" ns6:_="" ns7:_="">
    <xsd:import namespace="54c4cd27-f286-408f-9ce0-33c1e0f3ab39"/>
    <xsd:import namespace="c5805097-db0a-42f9-a837-be9035f1f571"/>
    <xsd:import namespace="ca82dde9-3436-4d3d-bddd-d31447390034"/>
    <xsd:import namespace="22a5b7d0-1699-458f-b8e2-4d8247229549"/>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4:TaxCatchAllLabel" minOccurs="0"/>
                <xsd:element ref="ns2:OECDKimBussinessContext" minOccurs="0"/>
                <xsd:element ref="ns2:OECDKimProvenance" minOccurs="0"/>
                <xsd:element ref="ns4:TaxCatchAll" minOccurs="0"/>
                <xsd:element ref="ns3:cc3d610261fc4fa09f62df6074327105" minOccurs="0"/>
                <xsd:element ref="ns5:k87588ac03a94edb9fcc4f2494cfdd51" minOccurs="0"/>
                <xsd:element ref="ns5:b8c3c820c0584e889da065b0a99e2c1a" minOccurs="0"/>
                <xsd:element ref="ns7:IconOverlay" minOccurs="0"/>
                <xsd:element ref="ns5:OECDSharingStatus" minOccurs="0"/>
                <xsd:element ref="ns5:OECDCommunityDocumentURL" minOccurs="0"/>
                <xsd:element ref="ns5:OECDCommunityDocumentID" minOccurs="0"/>
                <xsd:element ref="ns3:eShareHorizProjTaxHTField0" minOccurs="0"/>
                <xsd:element ref="ns5:OECDTagsCache" minOccurs="0"/>
                <xsd:element ref="ns3:OECDAllRelatedUsers"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ma:readOnly="fals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24" nillable="true" ma:displayName="Kim business context" ma:description="" ma:hidden="true" ma:internalName="OECDKimBussinessContext" ma:readOnly="false">
      <xsd:simpleType>
        <xsd:restriction base="dms:Text"/>
      </xsd:simpleType>
    </xsd:element>
    <xsd:element name="OECDKimProvenance" ma:index="27"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0"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9" nillable="true" ma:displayName="OECDHorizontalProjects_0" ma:description="" ma:hidden="true" ma:internalName="eShareHorizProjTaxHTField0">
      <xsd:simpleType>
        <xsd:restriction base="dms:Note"/>
      </xsd:simpleType>
    </xsd:element>
    <xsd:element name="OECDAllRelatedUsers" ma:index="42"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23"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TaxCatchAll" ma:index="29"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showField="OECDShortProjectName" ma:web="22a5b7d0-1699-458f-b8e2-4d8247229549">
      <xsd:simpleType>
        <xsd:restriction base="dms:Unknown"/>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Unknown"/>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87588ac03a94edb9fcc4f2494cfdd51" ma:index="31"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b8c3c820c0584e889da065b0a99e2c1a" ma:index="32" nillable="true" ma:displayName="Deliverable owner_0" ma:hidden="true" ma:internalName="b8c3c820c0584e889da065b0a99e2c1a">
      <xsd:simpleType>
        <xsd:restriction base="dms:Note"/>
      </xsd:simpleType>
    </xsd:element>
    <xsd:element name="OECDSharingStatus" ma:index="36" nillable="true" ma:displayName="O.N.E Document Sharing Status" ma:description="" ma:hidden="true" ma:internalName="OECDSharingStatus">
      <xsd:simpleType>
        <xsd:restriction base="dms:Text"/>
      </xsd:simpleType>
    </xsd:element>
    <xsd:element name="OECDCommunityDocumentURL" ma:index="37" nillable="true" ma:displayName="O.N.E Community Document URL" ma:description="" ma:hidden="true" ma:internalName="OECDCommunityDocumentURL">
      <xsd:simpleType>
        <xsd:restriction base="dms:Text"/>
      </xsd:simpleType>
    </xsd:element>
    <xsd:element name="OECDCommunityDocumentID" ma:index="38" nillable="true" ma:displayName="O.N.E Community Document ID" ma:decimals="0" ma:description="" ma:hidden="true" ma:internalName="OECDCommunityDocumentID">
      <xsd:simpleType>
        <xsd:restriction base="dms:Number"/>
      </xsd:simpleType>
    </xsd:element>
    <xsd:element name="OECDTagsCache" ma:index="41" nillable="true" ma:displayName="Tags cache" ma:description="" ma:hidden="true" ma:internalName="OECDTagsCache">
      <xsd:simpleType>
        <xsd:restriction base="dms:Note"/>
      </xsd:simpleType>
    </xsd:element>
    <xsd:element name="SharedWithUsers" ma:index="4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readOnly="false" ma:fieldId="{fe327ce1-b783-48aa-9b0b-52ad26d1c9f6}" ma:taxonomyMulti="true"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B715CC-B912-4EFB-A6B3-3437673A3766}">
  <ds:schemaRefs>
    <ds:schemaRef ds:uri="http://schemas.microsoft.com/office/2006/metadata/properties"/>
    <ds:schemaRef ds:uri="http://schemas.microsoft.com/office/2006/documentManagement/types"/>
    <ds:schemaRef ds:uri="22a5b7d0-1699-458f-b8e2-4d8247229549"/>
    <ds:schemaRef ds:uri="ca82dde9-3436-4d3d-bddd-d31447390034"/>
    <ds:schemaRef ds:uri="http://schemas.openxmlformats.org/package/2006/metadata/core-properties"/>
    <ds:schemaRef ds:uri="http://schemas.microsoft.com/sharepoint/v4"/>
    <ds:schemaRef ds:uri="http://purl.org/dc/terms/"/>
    <ds:schemaRef ds:uri="http://purl.org/dc/elements/1.1/"/>
    <ds:schemaRef ds:uri="http://www.w3.org/XML/1998/namespace"/>
    <ds:schemaRef ds:uri="http://schemas.microsoft.com/office/infopath/2007/PartnerControls"/>
    <ds:schemaRef ds:uri="c5805097-db0a-42f9-a837-be9035f1f571"/>
    <ds:schemaRef ds:uri="c9f238dd-bb73-4aef-a7a5-d644ad823e52"/>
    <ds:schemaRef ds:uri="54c4cd27-f286-408f-9ce0-33c1e0f3ab39"/>
    <ds:schemaRef ds:uri="http://purl.org/dc/dcmitype/"/>
  </ds:schemaRefs>
</ds:datastoreItem>
</file>

<file path=customXml/itemProps2.xml><?xml version="1.0" encoding="utf-8"?>
<ds:datastoreItem xmlns:ds="http://schemas.openxmlformats.org/officeDocument/2006/customXml" ds:itemID="{8065415E-A7DC-4122-8846-5C19CABE9B4F}">
  <ds:schemaRefs>
    <ds:schemaRef ds:uri="http://schemas.microsoft.com/sharepoint/v3/contenttype/forms"/>
  </ds:schemaRefs>
</ds:datastoreItem>
</file>

<file path=customXml/itemProps3.xml><?xml version="1.0" encoding="utf-8"?>
<ds:datastoreItem xmlns:ds="http://schemas.openxmlformats.org/officeDocument/2006/customXml" ds:itemID="{8778B2F7-9ABB-4E1B-B137-6B2EDF6E7DF6}">
  <ds:schemaRefs>
    <ds:schemaRef ds:uri="Microsoft.SharePoint.Taxonomy.ContentTypeSync"/>
  </ds:schemaRefs>
</ds:datastoreItem>
</file>

<file path=customXml/itemProps4.xml><?xml version="1.0" encoding="utf-8"?>
<ds:datastoreItem xmlns:ds="http://schemas.openxmlformats.org/officeDocument/2006/customXml" ds:itemID="{1AFF2468-FBCE-4E5F-ADDB-F74CEC8FA7FA}">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6D1620DF-D938-4D79-873F-B06C670E9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ca82dde9-3436-4d3d-bddd-d31447390034"/>
    <ds:schemaRef ds:uri="22a5b7d0-1699-458f-b8e2-4d8247229549"/>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OECD_English_white</Template>
  <TotalTime>5514</TotalTime>
  <Words>2680</Words>
  <Application>Microsoft Office PowerPoint</Application>
  <PresentationFormat>Presentazione su schermo (4:3)</PresentationFormat>
  <Paragraphs>283</Paragraphs>
  <Slides>22</Slides>
  <Notes>22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Georgia</vt:lpstr>
      <vt:lpstr>Helvetica 65 Medium</vt:lpstr>
      <vt:lpstr>Symbol</vt:lpstr>
      <vt:lpstr>Wingdings</vt:lpstr>
      <vt:lpstr>OECD_English_white</vt:lpstr>
      <vt:lpstr>The Future of work</vt:lpstr>
      <vt:lpstr>The mega-trends shaping the future of work</vt:lpstr>
      <vt:lpstr>Countries are experiencing rapid demographic change</vt:lpstr>
      <vt:lpstr>The world has become more integrated through trade</vt:lpstr>
      <vt:lpstr>Many jobs depend on demand from abroad</vt:lpstr>
      <vt:lpstr>ICT technology has spread fast throughout the world of work…</vt:lpstr>
      <vt:lpstr>Winners take all : The productivity gap between the globally most productive firms and other firms has widened</vt:lpstr>
      <vt:lpstr>And the robots are marching on</vt:lpstr>
      <vt:lpstr>And the robots are marching on…</vt:lpstr>
      <vt:lpstr>No evidence of technological unemployment...  Employment rates have risen in most advanced countries</vt:lpstr>
      <vt:lpstr>…but the occupational structure is “polarising”</vt:lpstr>
      <vt:lpstr>Going forward, fears about massive technological unemployment are exaggerated</vt:lpstr>
      <vt:lpstr>The adoption of new technology is not inevitable</vt:lpstr>
      <vt:lpstr>In some countries, non-standard work is on the rise</vt:lpstr>
      <vt:lpstr>The platform economy remains small … but it may be growing fast</vt:lpstr>
      <vt:lpstr>What policy response?</vt:lpstr>
      <vt:lpstr>Many workers do not have the right skills for the new jobs</vt:lpstr>
      <vt:lpstr>The least skilled benefit less from training</vt:lpstr>
      <vt:lpstr>Benefit rules for the self-employed are different from those of standard workers</vt:lpstr>
      <vt:lpstr>The self-employed risk slipping through the net</vt:lpstr>
      <vt:lpstr>Social protection for non-standard workers: some policy pointers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work</dc:title>
  <dc:creator>BROECKE Stijn, ELS/EAP</dc:creator>
  <cp:lastModifiedBy>Giampiera Giandomenico</cp:lastModifiedBy>
  <cp:revision>517</cp:revision>
  <cp:lastPrinted>2017-11-08T11:39:04Z</cp:lastPrinted>
  <dcterms:created xsi:type="dcterms:W3CDTF">2006-08-16T00:00:00Z</dcterms:created>
  <dcterms:modified xsi:type="dcterms:W3CDTF">2017-11-08T11:39:39Z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0x0101008B4DD370EC31429186F3AD49F0D3098F00D44DBCB9EB4F45278CB5C9765BE5299500A4858B360C6A491AA753F8BCA47AA9100033AB0B45A31F2B489F9B80276A6B0922</vt:lpwstr>
  </property>
  <property fmtid="{D5CDD505-2E9C-101B-9397-08002B2CF9AE}" pid="3" name="OECDHorizontalProjects">
    <vt:lpwstr/>
  </property>
  <property fmtid="{D5CDD505-2E9C-101B-9397-08002B2CF9AE}" pid="4" name="OECDProjectOwnerStructure">
    <vt:lpwstr>768;#ELS/SAE|381e32e1-e5bd-4327-9c64-8476cec74d5c</vt:lpwstr>
  </property>
  <property fmtid="{D5CDD505-2E9C-101B-9397-08002B2CF9AE}" pid="5" name="OECDCountry">
    <vt:lpwstr/>
  </property>
  <property fmtid="{D5CDD505-2E9C-101B-9397-08002B2CF9AE}" pid="6" name="OECDTopic">
    <vt:lpwstr>304;#Labour|9c96754d-5db2-4682-a431-266ac481e73b;#195;#Employment|9736cb43-7793-491d-8dac-90f3d1afdbcc</vt:lpwstr>
  </property>
  <property fmtid="{D5CDD505-2E9C-101B-9397-08002B2CF9AE}" pid="7" name="OECDCommittee">
    <vt:lpwstr>22;#Employment, Labour and Social Affairs Committee|042c2d58-0ad6-4bf4-853d-cad057c581bf</vt:lpwstr>
  </property>
  <property fmtid="{D5CDD505-2E9C-101B-9397-08002B2CF9AE}" pid="8" name="OECDPWB">
    <vt:lpwstr>816;#2.2.1 Employment Outlook, Reviews and Labour Market Policies|1a54e589-635d-4952-aea7-46764f352023</vt:lpwstr>
  </property>
  <property fmtid="{D5CDD505-2E9C-101B-9397-08002B2CF9AE}" pid="9" name="OECDKeywords">
    <vt:lpwstr>294;#Future of Work FoW|d9a69bab-73f0-4006-8b29-3112d7fb27e2</vt:lpwstr>
  </property>
  <property fmtid="{D5CDD505-2E9C-101B-9397-08002B2CF9AE}" pid="10" name="eShareOrganisationTaxHTField0">
    <vt:lpwstr/>
  </property>
  <property fmtid="{D5CDD505-2E9C-101B-9397-08002B2CF9AE}" pid="11" name="OECDOrganisation">
    <vt:lpwstr/>
  </property>
</Properties>
</file>